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357" r:id="rId2"/>
    <p:sldId id="258" r:id="rId3"/>
    <p:sldId id="1358" r:id="rId4"/>
    <p:sldId id="259" r:id="rId5"/>
    <p:sldId id="1354" r:id="rId6"/>
    <p:sldId id="271" r:id="rId7"/>
    <p:sldId id="268" r:id="rId8"/>
    <p:sldId id="269" r:id="rId9"/>
    <p:sldId id="1309" r:id="rId10"/>
    <p:sldId id="262" r:id="rId11"/>
    <p:sldId id="1356" r:id="rId12"/>
    <p:sldId id="270" r:id="rId13"/>
    <p:sldId id="265" r:id="rId14"/>
    <p:sldId id="1355"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32" autoAdjust="0"/>
    <p:restoredTop sz="94660"/>
  </p:normalViewPr>
  <p:slideViewPr>
    <p:cSldViewPr snapToGrid="0">
      <p:cViewPr varScale="1">
        <p:scale>
          <a:sx n="57" d="100"/>
          <a:sy n="57" d="100"/>
        </p:scale>
        <p:origin x="153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Owner\OneDrive\Documents\Boltzmann%20Institute\Canadian%20Nuclear%20Association\Load%20Duration%20Curve%20Options%20including%20nuclear%20CHP%20V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Owner\OneDrive\Documents\Boltzmann%20Institute\Canadian%20Nuclear%20Association\Load%20Duration%20Curve%20Options%20including%20nuclear%20CHP%20V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Owner\OneDrive\Documents\Boltzmann%20Institute\Canadian%20Nuclear%20Association\Load%20Duration%20Curve%20Options%20including%20nuclear%20CHP%20V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Owner\OneDrive\Documents\Boltzmann%20Institute\Canadian%20Nuclear%20Association\Load%20Duration%20Curve%20Options%20including%20nuclear%20CHP%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t>Load Duration Curves</a:t>
            </a:r>
          </a:p>
        </c:rich>
      </c:tx>
      <c:layout>
        <c:manualLayout>
          <c:xMode val="edge"/>
          <c:yMode val="edge"/>
          <c:x val="0.3439275067880441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05424509322645"/>
          <c:y val="0.13998443372550162"/>
          <c:w val="0.56086287770854182"/>
          <c:h val="0.69242937597902143"/>
        </c:manualLayout>
      </c:layout>
      <c:scatterChart>
        <c:scatterStyle val="smoothMarker"/>
        <c:varyColors val="0"/>
        <c:ser>
          <c:idx val="0"/>
          <c:order val="0"/>
          <c:tx>
            <c:strRef>
              <c:f>'LD Curves'!$A$2</c:f>
              <c:strCache>
                <c:ptCount val="1"/>
                <c:pt idx="0">
                  <c:v>Heat Demand</c:v>
                </c:pt>
              </c:strCache>
            </c:strRef>
          </c:tx>
          <c:spPr>
            <a:ln w="19050" cap="rnd">
              <a:solidFill>
                <a:schemeClr val="accent1"/>
              </a:solidFill>
              <a:round/>
            </a:ln>
            <a:effectLst/>
          </c:spPr>
          <c:marker>
            <c:symbol val="none"/>
          </c:marker>
          <c:xVal>
            <c:numRef>
              <c:f>'LD Curves'!$B$3:$B$13</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'LD Curves'!$A$3:$A$13</c:f>
              <c:numCache>
                <c:formatCode>General</c:formatCode>
                <c:ptCount val="11"/>
                <c:pt idx="0">
                  <c:v>100</c:v>
                </c:pt>
                <c:pt idx="1">
                  <c:v>90</c:v>
                </c:pt>
                <c:pt idx="2">
                  <c:v>80</c:v>
                </c:pt>
                <c:pt idx="3">
                  <c:v>70</c:v>
                </c:pt>
                <c:pt idx="4">
                  <c:v>60</c:v>
                </c:pt>
                <c:pt idx="5">
                  <c:v>50</c:v>
                </c:pt>
                <c:pt idx="6">
                  <c:v>40</c:v>
                </c:pt>
                <c:pt idx="7">
                  <c:v>30</c:v>
                </c:pt>
                <c:pt idx="8">
                  <c:v>20</c:v>
                </c:pt>
                <c:pt idx="9">
                  <c:v>10</c:v>
                </c:pt>
                <c:pt idx="10">
                  <c:v>4</c:v>
                </c:pt>
              </c:numCache>
            </c:numRef>
          </c:yVal>
          <c:smooth val="1"/>
          <c:extLst>
            <c:ext xmlns:c16="http://schemas.microsoft.com/office/drawing/2014/chart" uri="{C3380CC4-5D6E-409C-BE32-E72D297353CC}">
              <c16:uniqueId val="{00000000-F673-40C0-A22A-19522566FA1A}"/>
            </c:ext>
          </c:extLst>
        </c:ser>
        <c:ser>
          <c:idx val="1"/>
          <c:order val="1"/>
          <c:tx>
            <c:strRef>
              <c:f>'LD Curves'!$C$2</c:f>
              <c:strCache>
                <c:ptCount val="1"/>
                <c:pt idx="0">
                  <c:v>ASHP Electricity</c:v>
                </c:pt>
              </c:strCache>
            </c:strRef>
          </c:tx>
          <c:spPr>
            <a:ln w="19050" cap="rnd">
              <a:solidFill>
                <a:schemeClr val="accent2"/>
              </a:solidFill>
              <a:round/>
            </a:ln>
            <a:effectLst/>
          </c:spPr>
          <c:marker>
            <c:symbol val="none"/>
          </c:marker>
          <c:xVal>
            <c:numRef>
              <c:f>'LD Curves'!$B$3:$B$13</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'LD Curves'!$C$3:$C$13</c:f>
              <c:numCache>
                <c:formatCode>General</c:formatCode>
                <c:ptCount val="11"/>
                <c:pt idx="0">
                  <c:v>100</c:v>
                </c:pt>
                <c:pt idx="1">
                  <c:v>90</c:v>
                </c:pt>
                <c:pt idx="2" formatCode="0">
                  <c:v>80</c:v>
                </c:pt>
                <c:pt idx="3" formatCode="0">
                  <c:v>63.636363636363633</c:v>
                </c:pt>
                <c:pt idx="4" formatCode="0">
                  <c:v>46.153846153846146</c:v>
                </c:pt>
                <c:pt idx="5" formatCode="0">
                  <c:v>27.777777777777779</c:v>
                </c:pt>
                <c:pt idx="6" formatCode="0">
                  <c:v>18.18181818181818</c:v>
                </c:pt>
                <c:pt idx="7" formatCode="0">
                  <c:v>11.538461538461537</c:v>
                </c:pt>
                <c:pt idx="8" formatCode="0">
                  <c:v>5.7142857142857135</c:v>
                </c:pt>
                <c:pt idx="9" formatCode="0">
                  <c:v>2</c:v>
                </c:pt>
                <c:pt idx="10" formatCode="0">
                  <c:v>0.8</c:v>
                </c:pt>
              </c:numCache>
            </c:numRef>
          </c:yVal>
          <c:smooth val="1"/>
          <c:extLst>
            <c:ext xmlns:c16="http://schemas.microsoft.com/office/drawing/2014/chart" uri="{C3380CC4-5D6E-409C-BE32-E72D297353CC}">
              <c16:uniqueId val="{00000001-F673-40C0-A22A-19522566FA1A}"/>
            </c:ext>
          </c:extLst>
        </c:ser>
        <c:dLbls>
          <c:showLegendKey val="0"/>
          <c:showVal val="0"/>
          <c:showCatName val="0"/>
          <c:showSerName val="0"/>
          <c:showPercent val="0"/>
          <c:showBubbleSize val="0"/>
        </c:dLbls>
        <c:axId val="592611240"/>
        <c:axId val="592606976"/>
      </c:scatterChart>
      <c:valAx>
        <c:axId val="5926112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Duration Hours</a:t>
                </a:r>
              </a:p>
            </c:rich>
          </c:tx>
          <c:layout>
            <c:manualLayout>
              <c:xMode val="edge"/>
              <c:yMode val="edge"/>
              <c:x val="0.33194430117718077"/>
              <c:y val="0.897106836357003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606976"/>
        <c:crosses val="autoZero"/>
        <c:crossBetween val="midCat"/>
      </c:valAx>
      <c:valAx>
        <c:axId val="592606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 of Peak Load (MW)</a:t>
                </a:r>
              </a:p>
            </c:rich>
          </c:tx>
          <c:layout>
            <c:manualLayout>
              <c:xMode val="edge"/>
              <c:yMode val="edge"/>
              <c:x val="1.1190227348882467E-2"/>
              <c:y val="0.2884647678707887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61124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Business Option #1 - Electricty Only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2"/>
          <c:order val="0"/>
          <c:tx>
            <c:strRef>
              <c:f>'Nuclear CHP'!$H$7</c:f>
              <c:strCache>
                <c:ptCount val="1"/>
                <c:pt idx="0">
                  <c:v>Electricity Only (Mwe)</c:v>
                </c:pt>
              </c:strCache>
            </c:strRef>
          </c:tx>
          <c:spPr>
            <a:ln w="19050" cap="rnd">
              <a:solidFill>
                <a:schemeClr val="accent3"/>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CHP'!$H$8:$H$18</c:f>
              <c:numCache>
                <c:formatCode>General</c:formatCode>
                <c:ptCount val="11"/>
                <c:pt idx="0">
                  <c:v>170</c:v>
                </c:pt>
                <c:pt idx="1">
                  <c:v>170</c:v>
                </c:pt>
                <c:pt idx="2">
                  <c:v>170</c:v>
                </c:pt>
                <c:pt idx="3">
                  <c:v>170</c:v>
                </c:pt>
                <c:pt idx="4">
                  <c:v>170</c:v>
                </c:pt>
                <c:pt idx="5">
                  <c:v>170</c:v>
                </c:pt>
                <c:pt idx="6">
                  <c:v>170</c:v>
                </c:pt>
                <c:pt idx="7">
                  <c:v>170</c:v>
                </c:pt>
                <c:pt idx="8">
                  <c:v>170</c:v>
                </c:pt>
                <c:pt idx="9">
                  <c:v>170</c:v>
                </c:pt>
                <c:pt idx="10">
                  <c:v>170</c:v>
                </c:pt>
              </c:numCache>
            </c:numRef>
          </c:yVal>
          <c:smooth val="1"/>
          <c:extLst>
            <c:ext xmlns:c16="http://schemas.microsoft.com/office/drawing/2014/chart" uri="{C3380CC4-5D6E-409C-BE32-E72D297353CC}">
              <c16:uniqueId val="{00000000-6313-45BD-8BDC-C9D4044B2BCD}"/>
            </c:ext>
          </c:extLst>
        </c:ser>
        <c:ser>
          <c:idx val="0"/>
          <c:order val="1"/>
          <c:tx>
            <c:strRef>
              <c:f>'Nuclear CHP'!$C$7</c:f>
              <c:strCache>
                <c:ptCount val="1"/>
                <c:pt idx="0">
                  <c:v>Reactor Output (MWth)</c:v>
                </c:pt>
              </c:strCache>
            </c:strRef>
          </c:tx>
          <c:spPr>
            <a:ln w="19050" cap="rnd">
              <a:solidFill>
                <a:schemeClr val="accent1"/>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CHP'!$C$8:$C$18</c:f>
              <c:numCache>
                <c:formatCode>General</c:formatCode>
                <c:ptCount val="11"/>
                <c:pt idx="0">
                  <c:v>500</c:v>
                </c:pt>
                <c:pt idx="1">
                  <c:v>500</c:v>
                </c:pt>
                <c:pt idx="2">
                  <c:v>500</c:v>
                </c:pt>
                <c:pt idx="3">
                  <c:v>500</c:v>
                </c:pt>
                <c:pt idx="4">
                  <c:v>500</c:v>
                </c:pt>
                <c:pt idx="5">
                  <c:v>500</c:v>
                </c:pt>
                <c:pt idx="6">
                  <c:v>500</c:v>
                </c:pt>
                <c:pt idx="7">
                  <c:v>500</c:v>
                </c:pt>
                <c:pt idx="8">
                  <c:v>500</c:v>
                </c:pt>
                <c:pt idx="9">
                  <c:v>500</c:v>
                </c:pt>
                <c:pt idx="10">
                  <c:v>500</c:v>
                </c:pt>
              </c:numCache>
            </c:numRef>
          </c:yVal>
          <c:smooth val="1"/>
          <c:extLst>
            <c:ext xmlns:c16="http://schemas.microsoft.com/office/drawing/2014/chart" uri="{C3380CC4-5D6E-409C-BE32-E72D297353CC}">
              <c16:uniqueId val="{00000001-6313-45BD-8BDC-C9D4044B2BCD}"/>
            </c:ext>
          </c:extLst>
        </c:ser>
        <c:ser>
          <c:idx val="1"/>
          <c:order val="2"/>
          <c:tx>
            <c:strRef>
              <c:f>'Nuclear CHP'!$I$7</c:f>
              <c:strCache>
                <c:ptCount val="1"/>
                <c:pt idx="0">
                  <c:v>Useful Heat Output (MWth)</c:v>
                </c:pt>
              </c:strCache>
            </c:strRef>
          </c:tx>
          <c:spPr>
            <a:ln w="19050" cap="rnd">
              <a:solidFill>
                <a:schemeClr val="accent2"/>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CHP'!$I$8:$I$18</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yVal>
          <c:smooth val="1"/>
          <c:extLst>
            <c:ext xmlns:c16="http://schemas.microsoft.com/office/drawing/2014/chart" uri="{C3380CC4-5D6E-409C-BE32-E72D297353CC}">
              <c16:uniqueId val="{00000002-6313-45BD-8BDC-C9D4044B2BCD}"/>
            </c:ext>
          </c:extLst>
        </c:ser>
        <c:dLbls>
          <c:showLegendKey val="0"/>
          <c:showVal val="0"/>
          <c:showCatName val="0"/>
          <c:showSerName val="0"/>
          <c:showPercent val="0"/>
          <c:showBubbleSize val="0"/>
        </c:dLbls>
        <c:axId val="415068880"/>
        <c:axId val="415072120"/>
      </c:scatterChart>
      <c:valAx>
        <c:axId val="415068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072120"/>
        <c:crosses val="autoZero"/>
        <c:crossBetween val="midCat"/>
      </c:valAx>
      <c:valAx>
        <c:axId val="415072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0688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Business Option #2 - Heat Load Following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'Nuclear CHP'!$C$7</c:f>
              <c:strCache>
                <c:ptCount val="1"/>
                <c:pt idx="0">
                  <c:v>Reactor Output (MWth)</c:v>
                </c:pt>
              </c:strCache>
            </c:strRef>
          </c:tx>
          <c:spPr>
            <a:ln w="19050" cap="rnd">
              <a:solidFill>
                <a:schemeClr val="accent1"/>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CHP'!$C$8:$C$18</c:f>
              <c:numCache>
                <c:formatCode>General</c:formatCode>
                <c:ptCount val="11"/>
                <c:pt idx="0">
                  <c:v>500</c:v>
                </c:pt>
                <c:pt idx="1">
                  <c:v>500</c:v>
                </c:pt>
                <c:pt idx="2">
                  <c:v>500</c:v>
                </c:pt>
                <c:pt idx="3">
                  <c:v>500</c:v>
                </c:pt>
                <c:pt idx="4">
                  <c:v>500</c:v>
                </c:pt>
                <c:pt idx="5">
                  <c:v>500</c:v>
                </c:pt>
                <c:pt idx="6">
                  <c:v>500</c:v>
                </c:pt>
                <c:pt idx="7">
                  <c:v>500</c:v>
                </c:pt>
                <c:pt idx="8">
                  <c:v>500</c:v>
                </c:pt>
                <c:pt idx="9">
                  <c:v>500</c:v>
                </c:pt>
                <c:pt idx="10">
                  <c:v>500</c:v>
                </c:pt>
              </c:numCache>
            </c:numRef>
          </c:yVal>
          <c:smooth val="1"/>
          <c:extLst>
            <c:ext xmlns:c16="http://schemas.microsoft.com/office/drawing/2014/chart" uri="{C3380CC4-5D6E-409C-BE32-E72D297353CC}">
              <c16:uniqueId val="{00000000-217F-426B-B715-3782494DFD82}"/>
            </c:ext>
          </c:extLst>
        </c:ser>
        <c:ser>
          <c:idx val="1"/>
          <c:order val="1"/>
          <c:tx>
            <c:strRef>
              <c:f>'Nuclear CHP'!$D$7</c:f>
              <c:strCache>
                <c:ptCount val="1"/>
                <c:pt idx="0">
                  <c:v>Electricity Output (Mwe)</c:v>
                </c:pt>
              </c:strCache>
            </c:strRef>
          </c:tx>
          <c:spPr>
            <a:ln w="19050" cap="rnd">
              <a:solidFill>
                <a:schemeClr val="accent2"/>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CHP'!$D$8:$D$18</c:f>
              <c:numCache>
                <c:formatCode>0.0</c:formatCode>
                <c:ptCount val="11"/>
                <c:pt idx="0">
                  <c:v>125</c:v>
                </c:pt>
                <c:pt idx="1">
                  <c:v>125.23116438356165</c:v>
                </c:pt>
                <c:pt idx="2">
                  <c:v>125.61643835616438</c:v>
                </c:pt>
                <c:pt idx="3">
                  <c:v>126.07876712328768</c:v>
                </c:pt>
                <c:pt idx="4">
                  <c:v>127.00342465753425</c:v>
                </c:pt>
                <c:pt idx="5">
                  <c:v>130.65068493150685</c:v>
                </c:pt>
                <c:pt idx="6">
                  <c:v>135.27397260273972</c:v>
                </c:pt>
                <c:pt idx="7">
                  <c:v>140.41095890410958</c:v>
                </c:pt>
                <c:pt idx="8">
                  <c:v>147.08904109589042</c:v>
                </c:pt>
                <c:pt idx="9">
                  <c:v>156.33561643835617</c:v>
                </c:pt>
                <c:pt idx="10">
                  <c:v>170</c:v>
                </c:pt>
              </c:numCache>
            </c:numRef>
          </c:yVal>
          <c:smooth val="1"/>
          <c:extLst>
            <c:ext xmlns:c16="http://schemas.microsoft.com/office/drawing/2014/chart" uri="{C3380CC4-5D6E-409C-BE32-E72D297353CC}">
              <c16:uniqueId val="{00000001-217F-426B-B715-3782494DFD82}"/>
            </c:ext>
          </c:extLst>
        </c:ser>
        <c:ser>
          <c:idx val="3"/>
          <c:order val="2"/>
          <c:tx>
            <c:strRef>
              <c:f>'Nuclear CHP'!$E$7</c:f>
              <c:strCache>
                <c:ptCount val="1"/>
                <c:pt idx="0">
                  <c:v>Useful Heat Output (MWth)</c:v>
                </c:pt>
              </c:strCache>
            </c:strRef>
          </c:tx>
          <c:spPr>
            <a:ln w="19050" cap="rnd">
              <a:solidFill>
                <a:schemeClr val="accent4"/>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CHP'!$E$8:$E$18</c:f>
              <c:numCache>
                <c:formatCode>0.0</c:formatCode>
                <c:ptCount val="11"/>
                <c:pt idx="0">
                  <c:v>475</c:v>
                </c:pt>
                <c:pt idx="1">
                  <c:v>440.23116438356163</c:v>
                </c:pt>
                <c:pt idx="2">
                  <c:v>405.61643835616439</c:v>
                </c:pt>
                <c:pt idx="3">
                  <c:v>371.07876712328766</c:v>
                </c:pt>
                <c:pt idx="4">
                  <c:v>337.00342465753425</c:v>
                </c:pt>
                <c:pt idx="5">
                  <c:v>305.65068493150682</c:v>
                </c:pt>
                <c:pt idx="6">
                  <c:v>275.27397260273972</c:v>
                </c:pt>
                <c:pt idx="7">
                  <c:v>245.41095890410958</c:v>
                </c:pt>
                <c:pt idx="8">
                  <c:v>217.08904109589042</c:v>
                </c:pt>
                <c:pt idx="9">
                  <c:v>191.33561643835617</c:v>
                </c:pt>
                <c:pt idx="10">
                  <c:v>184</c:v>
                </c:pt>
              </c:numCache>
            </c:numRef>
          </c:yVal>
          <c:smooth val="1"/>
          <c:extLst>
            <c:ext xmlns:c16="http://schemas.microsoft.com/office/drawing/2014/chart" uri="{C3380CC4-5D6E-409C-BE32-E72D297353CC}">
              <c16:uniqueId val="{00000002-217F-426B-B715-3782494DFD82}"/>
            </c:ext>
          </c:extLst>
        </c:ser>
        <c:dLbls>
          <c:showLegendKey val="0"/>
          <c:showVal val="0"/>
          <c:showCatName val="0"/>
          <c:showSerName val="0"/>
          <c:showPercent val="0"/>
          <c:showBubbleSize val="0"/>
        </c:dLbls>
        <c:axId val="415068880"/>
        <c:axId val="415072120"/>
      </c:scatterChart>
      <c:valAx>
        <c:axId val="415068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072120"/>
        <c:crosses val="autoZero"/>
        <c:crossBetween val="midCat"/>
      </c:valAx>
      <c:valAx>
        <c:axId val="415072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068880"/>
        <c:crosses val="autoZero"/>
        <c:crossBetween val="midCat"/>
      </c:valAx>
      <c:spPr>
        <a:noFill/>
        <a:ln>
          <a:noFill/>
        </a:ln>
        <a:effectLst/>
      </c:spPr>
    </c:plotArea>
    <c:legend>
      <c:legendPos val="b"/>
      <c:layout>
        <c:manualLayout>
          <c:xMode val="edge"/>
          <c:yMode val="edge"/>
          <c:x val="0.21134580052493435"/>
          <c:y val="0.85069335083114606"/>
          <c:w val="0.68806290607116738"/>
          <c:h val="0.146973725241258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Business Option #3 - Heat Load Following with Seasonal Energy Storage</a:t>
            </a:r>
          </a:p>
          <a:p>
            <a:pPr>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'Nuclear CHP'!$C$7</c:f>
              <c:strCache>
                <c:ptCount val="1"/>
                <c:pt idx="0">
                  <c:v>Reactor Output (MWth)</c:v>
                </c:pt>
              </c:strCache>
            </c:strRef>
          </c:tx>
          <c:spPr>
            <a:ln w="19050" cap="rnd">
              <a:solidFill>
                <a:schemeClr val="accent1"/>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CHP'!$C$8:$C$18</c:f>
              <c:numCache>
                <c:formatCode>General</c:formatCode>
                <c:ptCount val="11"/>
                <c:pt idx="0">
                  <c:v>500</c:v>
                </c:pt>
                <c:pt idx="1">
                  <c:v>500</c:v>
                </c:pt>
                <c:pt idx="2">
                  <c:v>500</c:v>
                </c:pt>
                <c:pt idx="3">
                  <c:v>500</c:v>
                </c:pt>
                <c:pt idx="4">
                  <c:v>500</c:v>
                </c:pt>
                <c:pt idx="5">
                  <c:v>500</c:v>
                </c:pt>
                <c:pt idx="6">
                  <c:v>500</c:v>
                </c:pt>
                <c:pt idx="7">
                  <c:v>500</c:v>
                </c:pt>
                <c:pt idx="8">
                  <c:v>500</c:v>
                </c:pt>
                <c:pt idx="9">
                  <c:v>500</c:v>
                </c:pt>
                <c:pt idx="10">
                  <c:v>500</c:v>
                </c:pt>
              </c:numCache>
            </c:numRef>
          </c:yVal>
          <c:smooth val="1"/>
          <c:extLst>
            <c:ext xmlns:c16="http://schemas.microsoft.com/office/drawing/2014/chart" uri="{C3380CC4-5D6E-409C-BE32-E72D297353CC}">
              <c16:uniqueId val="{00000000-FBBD-452A-86DC-254580ED7C83}"/>
            </c:ext>
          </c:extLst>
        </c:ser>
        <c:ser>
          <c:idx val="2"/>
          <c:order val="1"/>
          <c:tx>
            <c:strRef>
              <c:f>'Nuclear CHP'!$L$7</c:f>
              <c:strCache>
                <c:ptCount val="1"/>
                <c:pt idx="0">
                  <c:v>Electricity Output (Mwe)</c:v>
                </c:pt>
              </c:strCache>
            </c:strRef>
          </c:tx>
          <c:spPr>
            <a:ln w="19050" cap="rnd">
              <a:solidFill>
                <a:schemeClr val="accent3"/>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CHP'!$L$8:$L$18</c:f>
              <c:numCache>
                <c:formatCode>General</c:formatCode>
                <c:ptCount val="11"/>
                <c:pt idx="0">
                  <c:v>125</c:v>
                </c:pt>
                <c:pt idx="1">
                  <c:v>125</c:v>
                </c:pt>
                <c:pt idx="2">
                  <c:v>125</c:v>
                </c:pt>
                <c:pt idx="3">
                  <c:v>125</c:v>
                </c:pt>
                <c:pt idx="4">
                  <c:v>125</c:v>
                </c:pt>
                <c:pt idx="5">
                  <c:v>125</c:v>
                </c:pt>
                <c:pt idx="6">
                  <c:v>125</c:v>
                </c:pt>
                <c:pt idx="7">
                  <c:v>125</c:v>
                </c:pt>
                <c:pt idx="8">
                  <c:v>125</c:v>
                </c:pt>
                <c:pt idx="9">
                  <c:v>125</c:v>
                </c:pt>
                <c:pt idx="10">
                  <c:v>125</c:v>
                </c:pt>
              </c:numCache>
            </c:numRef>
          </c:yVal>
          <c:smooth val="1"/>
          <c:extLst>
            <c:ext xmlns:c16="http://schemas.microsoft.com/office/drawing/2014/chart" uri="{C3380CC4-5D6E-409C-BE32-E72D297353CC}">
              <c16:uniqueId val="{00000001-FBBD-452A-86DC-254580ED7C83}"/>
            </c:ext>
          </c:extLst>
        </c:ser>
        <c:ser>
          <c:idx val="1"/>
          <c:order val="2"/>
          <c:tx>
            <c:strRef>
              <c:f>'Nuclear CHP'!$K$7</c:f>
              <c:strCache>
                <c:ptCount val="1"/>
                <c:pt idx="0">
                  <c:v>Heat Demand Served (MWth)</c:v>
                </c:pt>
              </c:strCache>
            </c:strRef>
          </c:tx>
          <c:spPr>
            <a:ln w="19050" cap="rnd">
              <a:solidFill>
                <a:schemeClr val="accent2"/>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CHP'!$K$8:$K$18</c:f>
              <c:numCache>
                <c:formatCode>General</c:formatCode>
                <c:ptCount val="11"/>
                <c:pt idx="0">
                  <c:v>1372.34375</c:v>
                </c:pt>
                <c:pt idx="1">
                  <c:v>1247.609375</c:v>
                </c:pt>
                <c:pt idx="2">
                  <c:v>1122.875</c:v>
                </c:pt>
                <c:pt idx="3">
                  <c:v>998.14062499999989</c:v>
                </c:pt>
                <c:pt idx="4">
                  <c:v>873.40625</c:v>
                </c:pt>
                <c:pt idx="5">
                  <c:v>748.671875</c:v>
                </c:pt>
                <c:pt idx="6">
                  <c:v>623.9375</c:v>
                </c:pt>
                <c:pt idx="7">
                  <c:v>499.203125</c:v>
                </c:pt>
                <c:pt idx="8">
                  <c:v>374.46875</c:v>
                </c:pt>
                <c:pt idx="9">
                  <c:v>249.734375</c:v>
                </c:pt>
                <c:pt idx="10">
                  <c:v>174.89375000000001</c:v>
                </c:pt>
              </c:numCache>
            </c:numRef>
          </c:yVal>
          <c:smooth val="1"/>
          <c:extLst>
            <c:ext xmlns:c16="http://schemas.microsoft.com/office/drawing/2014/chart" uri="{C3380CC4-5D6E-409C-BE32-E72D297353CC}">
              <c16:uniqueId val="{00000002-FBBD-452A-86DC-254580ED7C83}"/>
            </c:ext>
          </c:extLst>
        </c:ser>
        <c:ser>
          <c:idx val="3"/>
          <c:order val="3"/>
          <c:tx>
            <c:strRef>
              <c:f>'Nuclear CHP'!$N$7</c:f>
              <c:strCache>
                <c:ptCount val="1"/>
                <c:pt idx="0">
                  <c:v>Cooling Water Output (MWth)</c:v>
                </c:pt>
              </c:strCache>
            </c:strRef>
          </c:tx>
          <c:spPr>
            <a:ln w="19050" cap="rnd">
              <a:solidFill>
                <a:schemeClr val="accent4"/>
              </a:solidFill>
              <a:round/>
            </a:ln>
            <a:effectLst/>
          </c:spPr>
          <c:marker>
            <c:symbol val="none"/>
          </c:marker>
          <c:xVal>
            <c:numRef>
              <c:f>'Nuclear CHP'!$B$8:$B$18</c:f>
              <c:numCache>
                <c:formatCode>General</c:formatCode>
                <c:ptCount val="11"/>
                <c:pt idx="0">
                  <c:v>0</c:v>
                </c:pt>
                <c:pt idx="1">
                  <c:v>45</c:v>
                </c:pt>
                <c:pt idx="2">
                  <c:v>120</c:v>
                </c:pt>
                <c:pt idx="3">
                  <c:v>210</c:v>
                </c:pt>
                <c:pt idx="4">
                  <c:v>390</c:v>
                </c:pt>
                <c:pt idx="5">
                  <c:v>1100</c:v>
                </c:pt>
                <c:pt idx="6">
                  <c:v>2000</c:v>
                </c:pt>
                <c:pt idx="7">
                  <c:v>3000</c:v>
                </c:pt>
                <c:pt idx="8">
                  <c:v>4300</c:v>
                </c:pt>
                <c:pt idx="9">
                  <c:v>6100</c:v>
                </c:pt>
                <c:pt idx="10">
                  <c:v>8760</c:v>
                </c:pt>
              </c:numCache>
            </c:numRef>
          </c:xVal>
          <c:yVal>
            <c:numRef>
              <c:f>'Nuclear CHP'!$N$8:$N$18</c:f>
              <c:numCache>
                <c:formatCode>0.0</c:formatCode>
                <c:ptCount val="11"/>
                <c:pt idx="0">
                  <c:v>475</c:v>
                </c:pt>
                <c:pt idx="1">
                  <c:v>475</c:v>
                </c:pt>
                <c:pt idx="2">
                  <c:v>475</c:v>
                </c:pt>
                <c:pt idx="3">
                  <c:v>475</c:v>
                </c:pt>
                <c:pt idx="4">
                  <c:v>475</c:v>
                </c:pt>
                <c:pt idx="5">
                  <c:v>475</c:v>
                </c:pt>
                <c:pt idx="6">
                  <c:v>475</c:v>
                </c:pt>
                <c:pt idx="7">
                  <c:v>475</c:v>
                </c:pt>
                <c:pt idx="8">
                  <c:v>475</c:v>
                </c:pt>
                <c:pt idx="9">
                  <c:v>475</c:v>
                </c:pt>
                <c:pt idx="10">
                  <c:v>475</c:v>
                </c:pt>
              </c:numCache>
            </c:numRef>
          </c:yVal>
          <c:smooth val="1"/>
          <c:extLst>
            <c:ext xmlns:c16="http://schemas.microsoft.com/office/drawing/2014/chart" uri="{C3380CC4-5D6E-409C-BE32-E72D297353CC}">
              <c16:uniqueId val="{00000003-FBBD-452A-86DC-254580ED7C83}"/>
            </c:ext>
          </c:extLst>
        </c:ser>
        <c:dLbls>
          <c:showLegendKey val="0"/>
          <c:showVal val="0"/>
          <c:showCatName val="0"/>
          <c:showSerName val="0"/>
          <c:showPercent val="0"/>
          <c:showBubbleSize val="0"/>
        </c:dLbls>
        <c:axId val="415068880"/>
        <c:axId val="415072120"/>
      </c:scatterChart>
      <c:valAx>
        <c:axId val="415068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072120"/>
        <c:crosses val="autoZero"/>
        <c:crossBetween val="midCat"/>
      </c:valAx>
      <c:valAx>
        <c:axId val="415072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0688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9DFCE-08C8-4F75-988F-CD081ED25973}" type="datetimeFigureOut">
              <a:rPr lang="en-CA" smtClean="0"/>
              <a:t>2025-11-11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ABAF1-F3BF-4805-9FF9-30114A4C1E3E}" type="slidenum">
              <a:rPr lang="en-CA" smtClean="0"/>
              <a:t>‹#›</a:t>
            </a:fld>
            <a:endParaRPr lang="en-CA"/>
          </a:p>
        </p:txBody>
      </p:sp>
    </p:spTree>
    <p:extLst>
      <p:ext uri="{BB962C8B-B14F-4D97-AF65-F5344CB8AC3E}">
        <p14:creationId xmlns:p14="http://schemas.microsoft.com/office/powerpoint/2010/main" val="137921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BB54D-9C45-4BA9-7BDD-FF0EBDA19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C1982-4878-A853-0FE9-1552305B6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2F904-A325-7ED4-35EF-33A6F4548E2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85C3B06-CBCA-9DD4-2742-113A1B5DADC3}"/>
              </a:ext>
            </a:extLst>
          </p:cNvPr>
          <p:cNvSpPr>
            <a:spLocks noGrp="1"/>
          </p:cNvSpPr>
          <p:nvPr>
            <p:ph type="sldNum" sz="quarter" idx="5"/>
          </p:nvPr>
        </p:nvSpPr>
        <p:spPr/>
        <p:txBody>
          <a:bodyPr/>
          <a:lstStyle/>
          <a:p>
            <a:fld id="{260D194A-23A3-47CE-AD37-CD66A73E0AA5}" type="slidenum">
              <a:rPr lang="en-CA" smtClean="0"/>
              <a:t>1</a:t>
            </a:fld>
            <a:endParaRPr lang="en-CA"/>
          </a:p>
        </p:txBody>
      </p:sp>
    </p:spTree>
    <p:extLst>
      <p:ext uri="{BB962C8B-B14F-4D97-AF65-F5344CB8AC3E}">
        <p14:creationId xmlns:p14="http://schemas.microsoft.com/office/powerpoint/2010/main" val="109252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EEABAF1-F3BF-4805-9FF9-30114A4C1E3E}" type="slidenum">
              <a:rPr lang="en-CA" smtClean="0"/>
              <a:t>2</a:t>
            </a:fld>
            <a:endParaRPr lang="en-CA"/>
          </a:p>
        </p:txBody>
      </p:sp>
    </p:spTree>
    <p:extLst>
      <p:ext uri="{BB962C8B-B14F-4D97-AF65-F5344CB8AC3E}">
        <p14:creationId xmlns:p14="http://schemas.microsoft.com/office/powerpoint/2010/main" val="324091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EEABAF1-F3BF-4805-9FF9-30114A4C1E3E}" type="slidenum">
              <a:rPr lang="en-CA" smtClean="0"/>
              <a:t>3</a:t>
            </a:fld>
            <a:endParaRPr lang="en-CA"/>
          </a:p>
        </p:txBody>
      </p:sp>
    </p:spTree>
    <p:extLst>
      <p:ext uri="{BB962C8B-B14F-4D97-AF65-F5344CB8AC3E}">
        <p14:creationId xmlns:p14="http://schemas.microsoft.com/office/powerpoint/2010/main" val="156515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 name="PlaceHolder 1"/>
          <p:cNvSpPr>
            <a:spLocks noGrp="1" noRot="1" noChangeAspect="1"/>
          </p:cNvSpPr>
          <p:nvPr>
            <p:ph type="sldImg"/>
          </p:nvPr>
        </p:nvSpPr>
        <p:spPr>
          <a:xfrm>
            <a:off x="406400" y="581025"/>
            <a:ext cx="6197600" cy="3486150"/>
          </a:xfrm>
          <a:prstGeom prst="rect">
            <a:avLst/>
          </a:prstGeom>
        </p:spPr>
      </p:sp>
      <p:sp>
        <p:nvSpPr>
          <p:cNvPr id="1064" name="PlaceHolder 2"/>
          <p:cNvSpPr>
            <a:spLocks noGrp="1"/>
          </p:cNvSpPr>
          <p:nvPr>
            <p:ph type="body"/>
          </p:nvPr>
        </p:nvSpPr>
        <p:spPr>
          <a:xfrm>
            <a:off x="700920" y="4415760"/>
            <a:ext cx="5607360" cy="4182120"/>
          </a:xfrm>
          <a:prstGeom prst="rect">
            <a:avLst/>
          </a:prstGeom>
        </p:spPr>
        <p:txBody>
          <a:bodyPr lIns="92520" tIns="46440" rIns="92520" bIns="46440">
            <a:noAutofit/>
          </a:bodyPr>
          <a:lstStyle/>
          <a:p>
            <a:endParaRPr lang="en-CA" sz="2000" b="0" strike="noStrike" spc="-1">
              <a:latin typeface="Arial"/>
            </a:endParaRPr>
          </a:p>
        </p:txBody>
      </p:sp>
      <p:sp>
        <p:nvSpPr>
          <p:cNvPr id="1065" name="CustomShape 3"/>
          <p:cNvSpPr/>
          <p:nvPr/>
        </p:nvSpPr>
        <p:spPr>
          <a:xfrm>
            <a:off x="3970800" y="8830080"/>
            <a:ext cx="3036600" cy="46368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pPr>
            <a:fld id="{06105B1A-331B-4F21-8CAA-84A1F7CE6D55}" type="slidenum">
              <a:rPr lang="en-US" sz="1200" b="0" strike="noStrike" spc="-1">
                <a:solidFill>
                  <a:srgbClr val="000000"/>
                </a:solidFill>
                <a:latin typeface="Times New Roman"/>
                <a:ea typeface="+mn-ea"/>
              </a:rPr>
              <a:t>9</a:t>
            </a:fld>
            <a:endParaRPr lang="en-CA"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EEABAF1-F3BF-4805-9FF9-30114A4C1E3E}" type="slidenum">
              <a:rPr lang="en-CA" smtClean="0"/>
              <a:t>13</a:t>
            </a:fld>
            <a:endParaRPr lang="en-CA"/>
          </a:p>
        </p:txBody>
      </p:sp>
    </p:spTree>
    <p:extLst>
      <p:ext uri="{BB962C8B-B14F-4D97-AF65-F5344CB8AC3E}">
        <p14:creationId xmlns:p14="http://schemas.microsoft.com/office/powerpoint/2010/main" val="70845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8ACB-1B40-21F8-D599-E8B3AFFB61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DE911B3-A72A-4134-9CBD-026EC5EBB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58BB9C6-2B34-9035-9C00-836C9555992E}"/>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5" name="Footer Placeholder 4">
            <a:extLst>
              <a:ext uri="{FF2B5EF4-FFF2-40B4-BE49-F238E27FC236}">
                <a16:creationId xmlns:a16="http://schemas.microsoft.com/office/drawing/2014/main" id="{4C29657E-92CA-F562-3E31-6D16269A27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2A4CB5-14F9-5C8C-5265-D84944B4AB0C}"/>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320172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9FCB-F317-3932-0B3F-B22B2F0367B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DCBDCA2-5152-FF43-388E-76C54AE78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4EBB5B-DA28-6EAB-5442-118DCD9EC4EC}"/>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5" name="Footer Placeholder 4">
            <a:extLst>
              <a:ext uri="{FF2B5EF4-FFF2-40B4-BE49-F238E27FC236}">
                <a16:creationId xmlns:a16="http://schemas.microsoft.com/office/drawing/2014/main" id="{F2F57485-090F-19F8-5177-DBAB040B5F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5C3CAF9-A499-23DF-AC2A-3D86D3D1182A}"/>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96314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4F3FA-254B-66E8-89BB-F804A67F57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7FE8B41-2149-C045-2EA4-D0D4157240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567A87-3356-04EB-643C-276386AD780B}"/>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5" name="Footer Placeholder 4">
            <a:extLst>
              <a:ext uri="{FF2B5EF4-FFF2-40B4-BE49-F238E27FC236}">
                <a16:creationId xmlns:a16="http://schemas.microsoft.com/office/drawing/2014/main" id="{701C0820-4723-7918-0498-4224E6DC85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3821368-614B-216D-2FA0-52BD9A11FFCC}"/>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145658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600" y="273600"/>
            <a:ext cx="10972320" cy="114480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46" name="PlaceHolder 2"/>
          <p:cNvSpPr>
            <a:spLocks noGrp="1"/>
          </p:cNvSpPr>
          <p:nvPr>
            <p:ph type="subTitle"/>
          </p:nvPr>
        </p:nvSpPr>
        <p:spPr>
          <a:xfrm>
            <a:off x="609600" y="1604640"/>
            <a:ext cx="10972320" cy="3977280"/>
          </a:xfrm>
          <a:prstGeom prst="rect">
            <a:avLst/>
          </a:prstGeom>
        </p:spPr>
        <p:txBody>
          <a:bodyPr lIns="0" tIns="0" rIns="0" bIns="0" anchor="ctr">
            <a:noAutofit/>
          </a:bodyPr>
          <a:lstStyle/>
          <a:p>
            <a:pPr algn="ctr"/>
            <a:endParaRPr lang="en-CA" sz="4267" b="0" strike="noStrike" spc="-1">
              <a:latin typeface="Arial"/>
            </a:endParaRPr>
          </a:p>
        </p:txBody>
      </p:sp>
    </p:spTree>
    <p:extLst>
      <p:ext uri="{BB962C8B-B14F-4D97-AF65-F5344CB8AC3E}">
        <p14:creationId xmlns:p14="http://schemas.microsoft.com/office/powerpoint/2010/main" val="207025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B3DB-4CAF-23BB-FA50-DFD78A4979A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AB8B27-7EC2-078B-6B13-C555ABB88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CC4FBD0-56EC-4CD3-6AB6-511FC75115F2}"/>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5" name="Footer Placeholder 4">
            <a:extLst>
              <a:ext uri="{FF2B5EF4-FFF2-40B4-BE49-F238E27FC236}">
                <a16:creationId xmlns:a16="http://schemas.microsoft.com/office/drawing/2014/main" id="{9459EA29-CCE6-39DF-9591-33B08ED8AD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BBF2607-F0C9-CDDC-0481-36B4D72077D5}"/>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96545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2AA4-1AF1-0B1D-ACF1-0499B09807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06EF1E1-38F8-B77B-7C07-3A144DD9E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7C11C-30D9-BC89-A382-AD3E8B5945FA}"/>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5" name="Footer Placeholder 4">
            <a:extLst>
              <a:ext uri="{FF2B5EF4-FFF2-40B4-BE49-F238E27FC236}">
                <a16:creationId xmlns:a16="http://schemas.microsoft.com/office/drawing/2014/main" id="{FC24C895-A7B2-CCFB-C812-5FA4E43ADB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FA9C888-709C-3B08-4F18-03B90C02F91A}"/>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53206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7DB2-CB7B-3538-13CE-DF38B62F0D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16BB808-5EAA-3504-4F4B-33CB8EF24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65BA6B3-5AF5-7994-F672-21D8833653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5FC732E-6DD0-EEEC-32D0-BA9B21B4ECE1}"/>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6" name="Footer Placeholder 5">
            <a:extLst>
              <a:ext uri="{FF2B5EF4-FFF2-40B4-BE49-F238E27FC236}">
                <a16:creationId xmlns:a16="http://schemas.microsoft.com/office/drawing/2014/main" id="{F8A05A88-4612-1E52-8582-DD71D1341C1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DC94C35-C9E5-41E5-AB20-E6857BD03895}"/>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136669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803C-1E6F-2CD9-08A8-3859ED42CCA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66A6F7B-7BB1-C733-B413-EF42FA4FF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D7353-6FF3-7709-BCCF-33B3C50868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E9E205B-2AFB-C6C3-DFE5-1510FAB4D7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6A3C9-46B8-A00E-4067-429B8BDEF6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A53FE18-7B22-FE28-7B9A-7424D9AAC1AF}"/>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8" name="Footer Placeholder 7">
            <a:extLst>
              <a:ext uri="{FF2B5EF4-FFF2-40B4-BE49-F238E27FC236}">
                <a16:creationId xmlns:a16="http://schemas.microsoft.com/office/drawing/2014/main" id="{10F0A147-94B0-B5CA-9A6F-2A7D050A604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742799C-5500-C671-AC28-8F2249806697}"/>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345104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8408-FBE0-05FF-DEDC-F8DC7387BAE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86AEE3B-1D5A-B6EF-3D86-5FE5E4035F3A}"/>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4" name="Footer Placeholder 3">
            <a:extLst>
              <a:ext uri="{FF2B5EF4-FFF2-40B4-BE49-F238E27FC236}">
                <a16:creationId xmlns:a16="http://schemas.microsoft.com/office/drawing/2014/main" id="{85BE67E0-1E0C-B7C8-F64A-1286B770D15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EE14F3C-5F47-1479-2D8B-EB20C549B916}"/>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79251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D606C5-7976-303F-3992-4994C7A19CFF}"/>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3" name="Footer Placeholder 2">
            <a:extLst>
              <a:ext uri="{FF2B5EF4-FFF2-40B4-BE49-F238E27FC236}">
                <a16:creationId xmlns:a16="http://schemas.microsoft.com/office/drawing/2014/main" id="{DC3BE073-436D-B7A7-51F5-A67FBCA2FCA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82219C6-9B6D-5C4B-6D2E-AD5D26FC9AFB}"/>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41694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F2F6-FFE9-3D00-42D5-5F5CCDB36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C762E51-AA18-F481-2575-1D05D0F8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C9A73A5-EC7E-7985-9972-81E3AEC9F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6B8ED-6778-4C5B-7D5C-5CE23FA7B639}"/>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6" name="Footer Placeholder 5">
            <a:extLst>
              <a:ext uri="{FF2B5EF4-FFF2-40B4-BE49-F238E27FC236}">
                <a16:creationId xmlns:a16="http://schemas.microsoft.com/office/drawing/2014/main" id="{2B35DCFD-B1A6-7C3E-604E-E589BC915E7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EF0791B-2E3E-CD3D-035B-36E7E275E14F}"/>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15666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06D-C3B8-595E-D08F-083BF9DC8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C3B1F91-42E4-053D-820C-66EDD0040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A17EFC4-FD26-7E5A-5075-0DAA6D80F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061A2-1639-3FA7-3EAE-FB0DA6F5DA5D}"/>
              </a:ext>
            </a:extLst>
          </p:cNvPr>
          <p:cNvSpPr>
            <a:spLocks noGrp="1"/>
          </p:cNvSpPr>
          <p:nvPr>
            <p:ph type="dt" sz="half" idx="10"/>
          </p:nvPr>
        </p:nvSpPr>
        <p:spPr/>
        <p:txBody>
          <a:bodyPr/>
          <a:lstStyle/>
          <a:p>
            <a:fld id="{B219CB7D-9D82-43FB-BAFE-40B97BF200F3}" type="datetimeFigureOut">
              <a:rPr lang="en-CA" smtClean="0"/>
              <a:t>2025-11-11</a:t>
            </a:fld>
            <a:endParaRPr lang="en-CA"/>
          </a:p>
        </p:txBody>
      </p:sp>
      <p:sp>
        <p:nvSpPr>
          <p:cNvPr id="6" name="Footer Placeholder 5">
            <a:extLst>
              <a:ext uri="{FF2B5EF4-FFF2-40B4-BE49-F238E27FC236}">
                <a16:creationId xmlns:a16="http://schemas.microsoft.com/office/drawing/2014/main" id="{9108AB7F-08B2-80D3-CAC9-138F04D655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91DA9A3-182B-8290-6583-8EFA78AA61B7}"/>
              </a:ext>
            </a:extLst>
          </p:cNvPr>
          <p:cNvSpPr>
            <a:spLocks noGrp="1"/>
          </p:cNvSpPr>
          <p:nvPr>
            <p:ph type="sldNum" sz="quarter" idx="12"/>
          </p:nvPr>
        </p:nvSpPr>
        <p:spPr/>
        <p:txBody>
          <a:bodyPr/>
          <a:lstStyle/>
          <a:p>
            <a:fld id="{4751851B-195C-46EF-9932-966A8EA588CD}" type="slidenum">
              <a:rPr lang="en-CA" smtClean="0"/>
              <a:t>‹#›</a:t>
            </a:fld>
            <a:endParaRPr lang="en-CA"/>
          </a:p>
        </p:txBody>
      </p:sp>
    </p:spTree>
    <p:extLst>
      <p:ext uri="{BB962C8B-B14F-4D97-AF65-F5344CB8AC3E}">
        <p14:creationId xmlns:p14="http://schemas.microsoft.com/office/powerpoint/2010/main" val="281110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213F2-ED2E-76A2-E0F4-A6109BCE9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682E228-F74B-3C18-8E02-7B5513C53D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4DB4D8-0727-5643-A173-BD137AAB8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9CB7D-9D82-43FB-BAFE-40B97BF200F3}" type="datetimeFigureOut">
              <a:rPr lang="en-CA" smtClean="0"/>
              <a:t>2025-11-11</a:t>
            </a:fld>
            <a:endParaRPr lang="en-CA"/>
          </a:p>
        </p:txBody>
      </p:sp>
      <p:sp>
        <p:nvSpPr>
          <p:cNvPr id="5" name="Footer Placeholder 4">
            <a:extLst>
              <a:ext uri="{FF2B5EF4-FFF2-40B4-BE49-F238E27FC236}">
                <a16:creationId xmlns:a16="http://schemas.microsoft.com/office/drawing/2014/main" id="{72D09ABD-54A4-A8BD-0FA9-BAA11556A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A71B1B2-AF45-7461-D4B9-95ED3E7B8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1851B-195C-46EF-9932-966A8EA588CD}" type="slidenum">
              <a:rPr lang="en-CA" smtClean="0"/>
              <a:t>‹#›</a:t>
            </a:fld>
            <a:endParaRPr lang="en-CA"/>
          </a:p>
        </p:txBody>
      </p:sp>
    </p:spTree>
    <p:extLst>
      <p:ext uri="{BB962C8B-B14F-4D97-AF65-F5344CB8AC3E}">
        <p14:creationId xmlns:p14="http://schemas.microsoft.com/office/powerpoint/2010/main" val="4182677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nadahelps.org/en/charities/canadian-association-for-the-club-of-rome-caco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spe.on.ca/advocacy/ospe-launches-advocacy-for-thermal-energy-in-ontario/" TargetMode="External"/><Relationship Id="rId2" Type="http://schemas.openxmlformats.org/officeDocument/2006/relationships/hyperlink" Target="https://zenodo.org/communities/twopathways/records?q=&amp;l=list&amp;p=1&amp;s=10&amp;sort=newest"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53549-EF98-F624-B8E5-D6422B35E28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E649EE-516D-8117-A366-B2F8CD12AECD}"/>
              </a:ext>
            </a:extLst>
          </p:cNvPr>
          <p:cNvSpPr txBox="1"/>
          <p:nvPr/>
        </p:nvSpPr>
        <p:spPr>
          <a:xfrm>
            <a:off x="7120565" y="5425118"/>
            <a:ext cx="4775426" cy="1261884"/>
          </a:xfrm>
          <a:prstGeom prst="rect">
            <a:avLst/>
          </a:prstGeom>
          <a:noFill/>
          <a:ln w="12700">
            <a:solidFill>
              <a:schemeClr val="tx1"/>
            </a:solidFill>
          </a:ln>
        </p:spPr>
        <p:txBody>
          <a:bodyPr wrap="square" rtlCol="0">
            <a:spAutoFit/>
          </a:bodyPr>
          <a:lstStyle/>
          <a:p>
            <a:pPr indent="-468000"/>
            <a:endParaRPr lang="en-CA" sz="1000" dirty="0">
              <a:solidFill>
                <a:srgbClr val="000000"/>
              </a:solidFill>
              <a:latin typeface="Avenir Next" panose="020B0503020202020204"/>
              <a:ea typeface="Times New Roman" panose="02020603050405020304" pitchFamily="18" charset="0"/>
              <a:cs typeface="Calibri" panose="020F0502020204030204" pitchFamily="34" charset="0"/>
            </a:endParaRPr>
          </a:p>
          <a:p>
            <a:pPr indent="-468000"/>
            <a:r>
              <a:rPr lang="en-CA" sz="1400" dirty="0">
                <a:solidFill>
                  <a:srgbClr val="000000"/>
                </a:solidFill>
                <a:latin typeface="Avenir Next" panose="020B0503020202020204"/>
                <a:ea typeface="Times New Roman" panose="02020603050405020304" pitchFamily="18" charset="0"/>
                <a:cs typeface="Calibri" panose="020F0502020204030204" pitchFamily="34" charset="0"/>
              </a:rPr>
              <a:t>Website: </a:t>
            </a:r>
            <a:r>
              <a:rPr lang="en-CA" sz="1400" dirty="0">
                <a:solidFill>
                  <a:srgbClr val="0070C0"/>
                </a:solidFill>
                <a:latin typeface="Roboto" panose="02000000000000000000" pitchFamily="2" charset="0"/>
                <a:ea typeface="Roboto" panose="02000000000000000000" pitchFamily="2" charset="0"/>
                <a:cs typeface="Calibri" panose="020F0502020204030204" pitchFamily="34" charset="0"/>
              </a:rPr>
              <a:t>c</a:t>
            </a:r>
            <a:r>
              <a:rPr lang="en-CA" sz="1400" dirty="0">
                <a:solidFill>
                  <a:srgbClr val="0070C0"/>
                </a:solidFill>
                <a:effectLst/>
                <a:latin typeface="Roboto" panose="02000000000000000000" pitchFamily="2" charset="0"/>
                <a:ea typeface="Roboto" panose="02000000000000000000" pitchFamily="2" charset="0"/>
                <a:cs typeface="Calibri" panose="020F0502020204030204" pitchFamily="34" charset="0"/>
              </a:rPr>
              <a:t>anadiancor.com</a:t>
            </a:r>
            <a:br>
              <a:rPr lang="en-CA" sz="1400" dirty="0">
                <a:solidFill>
                  <a:srgbClr val="000000"/>
                </a:solidFill>
                <a:effectLst/>
                <a:latin typeface="Avenir Next" panose="020B0503020202020204"/>
                <a:ea typeface="Times New Roman" panose="02020603050405020304" pitchFamily="18" charset="0"/>
                <a:cs typeface="Calibri" panose="020F0502020204030204" pitchFamily="34" charset="0"/>
              </a:rPr>
            </a:br>
            <a:r>
              <a:rPr lang="en-CA" sz="1400" dirty="0">
                <a:solidFill>
                  <a:srgbClr val="000000"/>
                </a:solidFill>
                <a:effectLst/>
                <a:latin typeface="Avenir Next" panose="020B0503020202020204"/>
                <a:ea typeface="Times New Roman" panose="02020603050405020304" pitchFamily="18" charset="0"/>
                <a:cs typeface="Calibri" panose="020F0502020204030204" pitchFamily="34" charset="0"/>
              </a:rPr>
              <a:t>YouTube: </a:t>
            </a:r>
            <a:r>
              <a:rPr lang="en-US" sz="1400" b="0" i="0" dirty="0">
                <a:solidFill>
                  <a:srgbClr val="0070C0"/>
                </a:solidFill>
                <a:effectLst/>
                <a:latin typeface="Roboto" panose="02000000000000000000" pitchFamily="2" charset="0"/>
              </a:rPr>
              <a:t>Canadian Association for the Club of Rome</a:t>
            </a:r>
            <a:br>
              <a:rPr lang="en-US" sz="1400" b="0" i="0" dirty="0">
                <a:solidFill>
                  <a:srgbClr val="0070C0"/>
                </a:solidFill>
                <a:effectLst/>
                <a:latin typeface="Roboto" panose="02000000000000000000" pitchFamily="2" charset="0"/>
              </a:rPr>
            </a:br>
            <a:r>
              <a:rPr lang="en-US" sz="1400" dirty="0">
                <a:latin typeface="Avenir Next" panose="020B0503020202020204"/>
                <a:cs typeface="Calibri" panose="020F0502020204030204" pitchFamily="34" charset="0"/>
              </a:rPr>
              <a:t>2025 Nov 12   Zoom #269</a:t>
            </a:r>
            <a:br>
              <a:rPr lang="en-US" sz="1400" dirty="0">
                <a:latin typeface="Avenir Next" panose="020B0503020202020204"/>
                <a:cs typeface="Calibri" panose="020F0502020204030204" pitchFamily="34" charset="0"/>
              </a:rPr>
            </a:br>
            <a:r>
              <a:rPr lang="en-US" sz="1400" b="1" dirty="0">
                <a:solidFill>
                  <a:srgbClr val="FF0000"/>
                </a:solidFill>
                <a:latin typeface="Avenir Next" panose="020B0503020202020204"/>
                <a:cs typeface="Calibri" panose="020F0502020204030204" pitchFamily="34" charset="0"/>
                <a:hlinkClick r:id="rId3">
                  <a:extLst>
                    <a:ext uri="{A12FA001-AC4F-418D-AE19-62706E023703}">
                      <ahyp:hlinkClr xmlns:ahyp="http://schemas.microsoft.com/office/drawing/2018/hyperlinkcolor" val="tx"/>
                    </a:ext>
                  </a:extLst>
                </a:hlinkClick>
              </a:rPr>
              <a:t>Donate to CACOR</a:t>
            </a:r>
            <a:endParaRPr lang="en-US" sz="1400" b="1" dirty="0">
              <a:solidFill>
                <a:srgbClr val="FF0000"/>
              </a:solidFill>
              <a:latin typeface="Avenir Next" panose="020B0503020202020204"/>
              <a:cs typeface="Calibri" panose="020F0502020204030204" pitchFamily="34" charset="0"/>
            </a:endParaRPr>
          </a:p>
          <a:p>
            <a:pPr indent="-468000"/>
            <a:endParaRPr lang="en-US" sz="1000" dirty="0">
              <a:solidFill>
                <a:schemeClr val="accent6">
                  <a:lumMod val="50000"/>
                </a:schemeClr>
              </a:solidFill>
              <a:latin typeface="Avenir Next" panose="020B0503020202020204" pitchFamily="34" charset="0"/>
            </a:endParaRPr>
          </a:p>
        </p:txBody>
      </p:sp>
      <p:pic>
        <p:nvPicPr>
          <p:cNvPr id="6" name="Picture 5" descr="A picture containing calendar&#10;&#10;Description automatically generated">
            <a:extLst>
              <a:ext uri="{FF2B5EF4-FFF2-40B4-BE49-F238E27FC236}">
                <a16:creationId xmlns:a16="http://schemas.microsoft.com/office/drawing/2014/main" id="{70FF6A22-F99E-078D-089C-86C99A7AC780}"/>
              </a:ext>
            </a:extLst>
          </p:cNvPr>
          <p:cNvPicPr>
            <a:picLocks noChangeAspect="1"/>
          </p:cNvPicPr>
          <p:nvPr/>
        </p:nvPicPr>
        <p:blipFill>
          <a:blip r:embed="rId4"/>
          <a:stretch>
            <a:fillRect/>
          </a:stretch>
        </p:blipFill>
        <p:spPr>
          <a:xfrm>
            <a:off x="5438102" y="5434561"/>
            <a:ext cx="1353542" cy="1352953"/>
          </a:xfrm>
          <a:prstGeom prst="rect">
            <a:avLst/>
          </a:prstGeom>
        </p:spPr>
      </p:pic>
      <p:sp>
        <p:nvSpPr>
          <p:cNvPr id="3" name="TextBox 2">
            <a:extLst>
              <a:ext uri="{FF2B5EF4-FFF2-40B4-BE49-F238E27FC236}">
                <a16:creationId xmlns:a16="http://schemas.microsoft.com/office/drawing/2014/main" id="{20343634-0277-AA9A-E2A6-229857CEDAEB}"/>
              </a:ext>
            </a:extLst>
          </p:cNvPr>
          <p:cNvSpPr txBox="1"/>
          <p:nvPr/>
        </p:nvSpPr>
        <p:spPr>
          <a:xfrm>
            <a:off x="198755" y="5425337"/>
            <a:ext cx="4775426" cy="1246495"/>
          </a:xfrm>
          <a:prstGeom prst="rect">
            <a:avLst/>
          </a:prstGeom>
          <a:noFill/>
          <a:ln w="12700">
            <a:solidFill>
              <a:schemeClr val="tx1"/>
            </a:solidFill>
          </a:ln>
        </p:spPr>
        <p:txBody>
          <a:bodyPr wrap="square" rtlCol="0">
            <a:spAutoFit/>
          </a:bodyPr>
          <a:lstStyle/>
          <a:p>
            <a:endParaRPr lang="en-CA" sz="1500" dirty="0">
              <a:solidFill>
                <a:srgbClr val="000000"/>
              </a:solidFill>
              <a:effectLst/>
              <a:latin typeface="Avenir Next" panose="020B0503020202020204"/>
              <a:ea typeface="Times New Roman" panose="02020603050405020304" pitchFamily="18" charset="0"/>
              <a:cs typeface="Calibri" panose="020F0502020204030204" pitchFamily="34" charset="0"/>
            </a:endParaRPr>
          </a:p>
          <a:p>
            <a:r>
              <a:rPr lang="en-CA" sz="1500" dirty="0">
                <a:solidFill>
                  <a:srgbClr val="000000"/>
                </a:solidFill>
                <a:effectLst/>
                <a:latin typeface="Avenir Next" panose="020B0503020202020204"/>
                <a:ea typeface="Times New Roman" panose="02020603050405020304" pitchFamily="18" charset="0"/>
                <a:cs typeface="Calibri" panose="020F0502020204030204" pitchFamily="34" charset="0"/>
              </a:rPr>
              <a:t>CACOR acknowledges that we all benefit from sharing the traditional territories of local Indigenous peoples (First Nations, M</a:t>
            </a:r>
            <a:r>
              <a:rPr lang="en-CA" sz="1500" dirty="0">
                <a:solidFill>
                  <a:srgbClr val="111111"/>
                </a:solidFill>
                <a:effectLst/>
                <a:latin typeface="Avenir Next" panose="020B0503020202020204"/>
                <a:ea typeface="Times New Roman" panose="02020603050405020304" pitchFamily="18" charset="0"/>
                <a:cs typeface="Calibri" panose="020F0502020204030204" pitchFamily="34" charset="0"/>
              </a:rPr>
              <a:t>é</a:t>
            </a:r>
            <a:r>
              <a:rPr lang="en-CA" sz="1500" dirty="0">
                <a:solidFill>
                  <a:srgbClr val="000000"/>
                </a:solidFill>
                <a:effectLst/>
                <a:latin typeface="Avenir Next" panose="020B0503020202020204"/>
                <a:ea typeface="Times New Roman" panose="02020603050405020304" pitchFamily="18" charset="0"/>
                <a:cs typeface="Calibri" panose="020F0502020204030204" pitchFamily="34" charset="0"/>
              </a:rPr>
              <a:t>tis, &amp; Inuit in Canada) and their descendants.</a:t>
            </a:r>
          </a:p>
          <a:p>
            <a:endParaRPr lang="en-CA" sz="1500" dirty="0">
              <a:effectLst/>
              <a:latin typeface="Avenir Next" panose="020B0503020202020204"/>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D1653E6-C463-6C68-9C7E-BE2C4720EBB5}"/>
              </a:ext>
            </a:extLst>
          </p:cNvPr>
          <p:cNvSpPr txBox="1"/>
          <p:nvPr/>
        </p:nvSpPr>
        <p:spPr>
          <a:xfrm>
            <a:off x="8792" y="20181"/>
            <a:ext cx="6017623" cy="830997"/>
          </a:xfrm>
          <a:prstGeom prst="rect">
            <a:avLst/>
          </a:prstGeom>
          <a:noFill/>
          <a:ln w="12700">
            <a:solidFill>
              <a:schemeClr val="tx1"/>
            </a:solidFill>
          </a:ln>
        </p:spPr>
        <p:txBody>
          <a:bodyPr wrap="square" rtlCol="0">
            <a:spAutoFit/>
          </a:bodyPr>
          <a:lstStyle/>
          <a:p>
            <a:pPr algn="ctr"/>
            <a:r>
              <a:rPr lang="en-US" sz="1600" dirty="0"/>
              <a:t>Welcome to this week’s presentation &amp; conversation hosted by </a:t>
            </a:r>
            <a:br>
              <a:rPr lang="en-US" sz="1600" dirty="0"/>
            </a:br>
            <a:r>
              <a:rPr lang="en-US" sz="1600" dirty="0"/>
              <a:t>the </a:t>
            </a:r>
            <a:r>
              <a:rPr lang="en-US" sz="1600" b="1" dirty="0"/>
              <a:t>Canadian Association for the Club of Rome</a:t>
            </a:r>
            <a:r>
              <a:rPr lang="en-US" sz="1600" dirty="0"/>
              <a:t>, a Club </a:t>
            </a:r>
            <a:br>
              <a:rPr lang="en-US" sz="1600" dirty="0"/>
            </a:br>
            <a:r>
              <a:rPr lang="en-US" sz="1600" dirty="0"/>
              <a:t>dedicated to intelligent debate &amp; action on global issues.</a:t>
            </a:r>
          </a:p>
        </p:txBody>
      </p:sp>
      <p:sp>
        <p:nvSpPr>
          <p:cNvPr id="4" name="TextBox 3">
            <a:extLst>
              <a:ext uri="{FF2B5EF4-FFF2-40B4-BE49-F238E27FC236}">
                <a16:creationId xmlns:a16="http://schemas.microsoft.com/office/drawing/2014/main" id="{876D31E1-6849-4F44-F64E-370BE5F3DAB8}"/>
              </a:ext>
            </a:extLst>
          </p:cNvPr>
          <p:cNvSpPr txBox="1"/>
          <p:nvPr/>
        </p:nvSpPr>
        <p:spPr>
          <a:xfrm>
            <a:off x="6162444" y="20170"/>
            <a:ext cx="6003180" cy="830997"/>
          </a:xfrm>
          <a:prstGeom prst="rect">
            <a:avLst/>
          </a:prstGeom>
          <a:noFill/>
          <a:ln w="12700">
            <a:solidFill>
              <a:schemeClr val="tx1"/>
            </a:solidFill>
          </a:ln>
        </p:spPr>
        <p:txBody>
          <a:bodyPr wrap="square" rtlCol="0">
            <a:spAutoFit/>
          </a:bodyPr>
          <a:lstStyle/>
          <a:p>
            <a:pPr algn="ct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The views and opinions expressed in this presentation are those </a:t>
            </a:r>
            <a:br>
              <a:rPr lang="en-CA" sz="1600" dirty="0">
                <a:effectLst/>
                <a:latin typeface="Calibri" panose="020F0502020204030204" pitchFamily="34" charset="0"/>
                <a:ea typeface="Times New Roman" panose="02020603050405020304" pitchFamily="18" charset="0"/>
                <a:cs typeface="Times New Roman" panose="02020603050405020304" pitchFamily="18" charset="0"/>
              </a:rPr>
            </a:b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of the speaker &amp; do not necessarily reflect the </a:t>
            </a:r>
            <a:br>
              <a:rPr lang="en-CA" sz="1600" dirty="0">
                <a:effectLst/>
                <a:latin typeface="Calibri" panose="020F0502020204030204" pitchFamily="34" charset="0"/>
                <a:ea typeface="Times New Roman" panose="02020603050405020304" pitchFamily="18" charset="0"/>
                <a:cs typeface="Times New Roman" panose="02020603050405020304" pitchFamily="18" charset="0"/>
              </a:rPr>
            </a:b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views or positions of CACOR. </a:t>
            </a:r>
          </a:p>
        </p:txBody>
      </p:sp>
      <p:sp>
        <p:nvSpPr>
          <p:cNvPr id="8" name="TextBox 7">
            <a:extLst>
              <a:ext uri="{FF2B5EF4-FFF2-40B4-BE49-F238E27FC236}">
                <a16:creationId xmlns:a16="http://schemas.microsoft.com/office/drawing/2014/main" id="{8DA320DB-FD03-E897-8F7D-648D78FC2AF7}"/>
              </a:ext>
            </a:extLst>
          </p:cNvPr>
          <p:cNvSpPr txBox="1"/>
          <p:nvPr/>
        </p:nvSpPr>
        <p:spPr>
          <a:xfrm>
            <a:off x="8792" y="905021"/>
            <a:ext cx="12183207" cy="4878259"/>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rPr>
              <a:t>CACOR Live		</a:t>
            </a:r>
            <a:r>
              <a:rPr lang="en-US" sz="2000" b="1" dirty="0">
                <a:solidFill>
                  <a:srgbClr val="222222"/>
                </a:solidFill>
                <a:latin typeface="Arial" panose="020B0604020202020204" pitchFamily="34" charset="0"/>
              </a:rPr>
              <a:t>Sector Coupling of Electricity and Thermal Systems: 		</a:t>
            </a:r>
            <a:br>
              <a:rPr lang="en-US" sz="2000" b="1" dirty="0">
                <a:solidFill>
                  <a:srgbClr val="222222"/>
                </a:solidFill>
                <a:latin typeface="Arial" panose="020B0604020202020204" pitchFamily="34" charset="0"/>
              </a:rPr>
            </a:br>
            <a:r>
              <a:rPr lang="en-US" sz="2000" b="1" dirty="0">
                <a:solidFill>
                  <a:srgbClr val="222222"/>
                </a:solidFill>
                <a:latin typeface="Arial" panose="020B0604020202020204" pitchFamily="34" charset="0"/>
              </a:rPr>
              <a:t>			Our Biggest Opportunity for GHG Reduction.			</a:t>
            </a:r>
          </a:p>
          <a:p>
            <a:pPr algn="ctr"/>
            <a:endParaRPr lang="en-US" sz="1000" b="1" dirty="0">
              <a:solidFill>
                <a:srgbClr val="222222"/>
              </a:solidFill>
              <a:latin typeface="Arial" panose="020B0604020202020204" pitchFamily="34" charset="0"/>
            </a:endParaRPr>
          </a:p>
          <a:p>
            <a:r>
              <a:rPr lang="en-US" sz="2000" b="1" dirty="0">
                <a:solidFill>
                  <a:srgbClr val="000000"/>
                </a:solidFill>
                <a:latin typeface="Calibri" panose="020F0502020204030204" pitchFamily="34" charset="0"/>
              </a:rPr>
              <a:t>Profile</a:t>
            </a:r>
            <a:r>
              <a:rPr lang="en-US" sz="2000" dirty="0">
                <a:solidFill>
                  <a:srgbClr val="000000"/>
                </a:solidFill>
                <a:latin typeface="Calibri" panose="020F0502020204030204" pitchFamily="34" charset="0"/>
              </a:rPr>
              <a:t>: </a:t>
            </a:r>
            <a:r>
              <a:rPr lang="en-US" sz="2000" dirty="0"/>
              <a:t>Michael Wiggin is a retired engineer who managed energy systems research at </a:t>
            </a:r>
            <a:r>
              <a:rPr lang="en-US" sz="2000" dirty="0" err="1"/>
              <a:t>NRCan</a:t>
            </a:r>
            <a:r>
              <a:rPr lang="en-US" sz="2000" dirty="0"/>
              <a:t> and advised PWPSC on modernizing their district heating system in Ottawa.  He is Senior Advisor to the IEA District Heating and Cooling Technology Collaboration Party,  Deputy Chair of the Ontario Society of Professional Engineers Energy Task Force, and a Director of the Boltzmann Institute.  The Boltzmann Institute has recently released a major "2 Pathways" report comparing the electrification of building heating with the use of thermal networks Boltzmann Institute website.  He is frequently consulted on the emerging opportunities for sector coupling.</a:t>
            </a:r>
            <a:endParaRPr lang="en-US" sz="2000" dirty="0">
              <a:solidFill>
                <a:srgbClr val="000000"/>
              </a:solidFill>
              <a:latin typeface="Calibri" panose="020F0502020204030204" pitchFamily="34" charset="0"/>
            </a:endParaRPr>
          </a:p>
          <a:p>
            <a:endParaRPr lang="en-US" sz="1000" b="1" dirty="0">
              <a:solidFill>
                <a:srgbClr val="000000"/>
              </a:solidFill>
              <a:latin typeface="Calibri" panose="020F0502020204030204" pitchFamily="34" charset="0"/>
            </a:endParaRPr>
          </a:p>
          <a:p>
            <a:r>
              <a:rPr lang="en-US" sz="2000" b="1" dirty="0">
                <a:solidFill>
                  <a:srgbClr val="000000"/>
                </a:solidFill>
                <a:latin typeface="Calibri" panose="020F0502020204030204" pitchFamily="34" charset="0"/>
              </a:rPr>
              <a:t>Summary</a:t>
            </a:r>
            <a:r>
              <a:rPr lang="en-US" sz="2000" dirty="0">
                <a:solidFill>
                  <a:srgbClr val="000000"/>
                </a:solidFill>
                <a:latin typeface="Calibri" panose="020F0502020204030204" pitchFamily="34" charset="0"/>
              </a:rPr>
              <a:t>: </a:t>
            </a:r>
            <a:r>
              <a:rPr lang="en-CA" sz="2000" dirty="0"/>
              <a:t>Michael will explore how thermal energy networks or modern district heating systems can link low-grade heat demands for building heating with sources of rejected heat and harvest sources of decarbonized energy not accessible by individual buildings.  He will examine such options as seasonal thermal energy storage and nuclear CHPs, not because he advocates using nuclear energy, but because we are moving ahead with nuclear generation with no provision for useful heat recovery.  Pickering Nuclear Generating Station alone could heat most of Toronto.</a:t>
            </a:r>
          </a:p>
          <a:p>
            <a:endParaRPr lang="en-US" sz="2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0622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3888-962D-4DD2-E60F-214A49EC5DCA}"/>
              </a:ext>
            </a:extLst>
          </p:cNvPr>
          <p:cNvSpPr>
            <a:spLocks noGrp="1"/>
          </p:cNvSpPr>
          <p:nvPr>
            <p:ph type="title"/>
          </p:nvPr>
        </p:nvSpPr>
        <p:spPr>
          <a:xfrm>
            <a:off x="838201" y="879475"/>
            <a:ext cx="5019675" cy="1325563"/>
          </a:xfrm>
        </p:spPr>
        <p:txBody>
          <a:bodyPr/>
          <a:lstStyle/>
          <a:p>
            <a:pPr algn="ctr"/>
            <a:r>
              <a:rPr lang="en-US" dirty="0"/>
              <a:t>Business Options for Nuclear</a:t>
            </a:r>
            <a:endParaRPr lang="en-CA" dirty="0"/>
          </a:p>
        </p:txBody>
      </p:sp>
      <p:graphicFrame>
        <p:nvGraphicFramePr>
          <p:cNvPr id="4" name="Content Placeholder 3">
            <a:extLst>
              <a:ext uri="{FF2B5EF4-FFF2-40B4-BE49-F238E27FC236}">
                <a16:creationId xmlns:a16="http://schemas.microsoft.com/office/drawing/2014/main" id="{992127A3-AA5D-41CD-A49F-66E73FEA5803}"/>
              </a:ext>
            </a:extLst>
          </p:cNvPr>
          <p:cNvGraphicFramePr>
            <a:graphicFrameLocks noGrp="1"/>
          </p:cNvGraphicFramePr>
          <p:nvPr>
            <p:ph idx="1"/>
            <p:extLst>
              <p:ext uri="{D42A27DB-BD31-4B8C-83A1-F6EECF244321}">
                <p14:modId xmlns:p14="http://schemas.microsoft.com/office/powerpoint/2010/main" val="2565688780"/>
              </p:ext>
            </p:extLst>
          </p:nvPr>
        </p:nvGraphicFramePr>
        <p:xfrm>
          <a:off x="552450" y="3016250"/>
          <a:ext cx="3181351" cy="25077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24856B3-17A6-C2C8-8A1B-D87506E7932E}"/>
              </a:ext>
            </a:extLst>
          </p:cNvPr>
          <p:cNvGraphicFramePr>
            <a:graphicFrameLocks/>
          </p:cNvGraphicFramePr>
          <p:nvPr>
            <p:extLst>
              <p:ext uri="{D42A27DB-BD31-4B8C-83A1-F6EECF244321}">
                <p14:modId xmlns:p14="http://schemas.microsoft.com/office/powerpoint/2010/main" val="2040588439"/>
              </p:ext>
            </p:extLst>
          </p:nvPr>
        </p:nvGraphicFramePr>
        <p:xfrm>
          <a:off x="3733801" y="3016251"/>
          <a:ext cx="3409950" cy="2507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4F5736C-C2C9-47C8-81D6-2E15034138D6}"/>
              </a:ext>
            </a:extLst>
          </p:cNvPr>
          <p:cNvGraphicFramePr>
            <a:graphicFrameLocks/>
          </p:cNvGraphicFramePr>
          <p:nvPr>
            <p:extLst>
              <p:ext uri="{D42A27DB-BD31-4B8C-83A1-F6EECF244321}">
                <p14:modId xmlns:p14="http://schemas.microsoft.com/office/powerpoint/2010/main" val="584536085"/>
              </p:ext>
            </p:extLst>
          </p:nvPr>
        </p:nvGraphicFramePr>
        <p:xfrm>
          <a:off x="7096125" y="1126603"/>
          <a:ext cx="3314701" cy="4604794"/>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CE6EEED2-1DB4-676C-B062-0E937CB23751}"/>
              </a:ext>
            </a:extLst>
          </p:cNvPr>
          <p:cNvPicPr>
            <a:picLocks noChangeAspect="1"/>
          </p:cNvPicPr>
          <p:nvPr/>
        </p:nvPicPr>
        <p:blipFill>
          <a:blip r:embed="rId5"/>
          <a:stretch>
            <a:fillRect/>
          </a:stretch>
        </p:blipFill>
        <p:spPr>
          <a:xfrm>
            <a:off x="7386646" y="5820129"/>
            <a:ext cx="4200508" cy="627942"/>
          </a:xfrm>
          <a:prstGeom prst="rect">
            <a:avLst/>
          </a:prstGeom>
        </p:spPr>
      </p:pic>
    </p:spTree>
    <p:extLst>
      <p:ext uri="{BB962C8B-B14F-4D97-AF65-F5344CB8AC3E}">
        <p14:creationId xmlns:p14="http://schemas.microsoft.com/office/powerpoint/2010/main" val="118475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626D49-A246-EF13-521F-599F8EF81604}"/>
              </a:ext>
            </a:extLst>
          </p:cNvPr>
          <p:cNvPicPr>
            <a:picLocks noChangeAspect="1"/>
          </p:cNvPicPr>
          <p:nvPr/>
        </p:nvPicPr>
        <p:blipFill>
          <a:blip r:embed="rId2"/>
          <a:stretch>
            <a:fillRect/>
          </a:stretch>
        </p:blipFill>
        <p:spPr>
          <a:xfrm>
            <a:off x="273378" y="128440"/>
            <a:ext cx="11840066" cy="6660038"/>
          </a:xfrm>
          <a:prstGeom prst="rect">
            <a:avLst/>
          </a:prstGeom>
        </p:spPr>
      </p:pic>
    </p:spTree>
    <p:extLst>
      <p:ext uri="{BB962C8B-B14F-4D97-AF65-F5344CB8AC3E}">
        <p14:creationId xmlns:p14="http://schemas.microsoft.com/office/powerpoint/2010/main" val="113747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FA66-185D-D8CE-2D02-3F933BF22D4C}"/>
              </a:ext>
            </a:extLst>
          </p:cNvPr>
          <p:cNvSpPr>
            <a:spLocks noGrp="1"/>
          </p:cNvSpPr>
          <p:nvPr>
            <p:ph type="title"/>
          </p:nvPr>
        </p:nvSpPr>
        <p:spPr/>
        <p:txBody>
          <a:bodyPr/>
          <a:lstStyle/>
          <a:p>
            <a:r>
              <a:rPr lang="en-US" dirty="0"/>
              <a:t>Changing to nuclear CHP – Urgency!</a:t>
            </a:r>
            <a:endParaRPr lang="en-CA" dirty="0"/>
          </a:p>
        </p:txBody>
      </p:sp>
      <p:sp>
        <p:nvSpPr>
          <p:cNvPr id="3" name="Content Placeholder 2">
            <a:extLst>
              <a:ext uri="{FF2B5EF4-FFF2-40B4-BE49-F238E27FC236}">
                <a16:creationId xmlns:a16="http://schemas.microsoft.com/office/drawing/2014/main" id="{4C36FE9C-2318-C371-B005-C0D4256BA35B}"/>
              </a:ext>
            </a:extLst>
          </p:cNvPr>
          <p:cNvSpPr>
            <a:spLocks noGrp="1"/>
          </p:cNvSpPr>
          <p:nvPr>
            <p:ph idx="1"/>
          </p:nvPr>
        </p:nvSpPr>
        <p:spPr/>
        <p:txBody>
          <a:bodyPr/>
          <a:lstStyle/>
          <a:p>
            <a:r>
              <a:rPr lang="en-US" dirty="0"/>
              <a:t>The nuclear and electricity communities are comfortable with base load electricity production and change is resisted.</a:t>
            </a:r>
          </a:p>
          <a:p>
            <a:r>
              <a:rPr lang="en-US" dirty="0"/>
              <a:t>Operational and regulatory complications are a concern.</a:t>
            </a:r>
          </a:p>
          <a:p>
            <a:r>
              <a:rPr lang="en-US" dirty="0"/>
              <a:t>Retrofits may be limited in flexibility, but if CHP is incorporated at the design stage, the incremental cost may be less that 0.2%.</a:t>
            </a:r>
          </a:p>
          <a:p>
            <a:r>
              <a:rPr lang="en-US" dirty="0"/>
              <a:t>In Canada, there will be several major nuclear generating stations where commitments to design will be made within 5 or 6 months.</a:t>
            </a:r>
          </a:p>
          <a:p>
            <a:r>
              <a:rPr lang="en-US" dirty="0"/>
              <a:t>It is urgent that CHP is considered NOW.</a:t>
            </a:r>
            <a:endParaRPr lang="en-CA" dirty="0"/>
          </a:p>
        </p:txBody>
      </p:sp>
      <p:pic>
        <p:nvPicPr>
          <p:cNvPr id="4" name="Picture 3">
            <a:extLst>
              <a:ext uri="{FF2B5EF4-FFF2-40B4-BE49-F238E27FC236}">
                <a16:creationId xmlns:a16="http://schemas.microsoft.com/office/drawing/2014/main" id="{B60BB095-574F-DFA0-86BF-491C0EDE9A33}"/>
              </a:ext>
            </a:extLst>
          </p:cNvPr>
          <p:cNvPicPr>
            <a:picLocks noChangeAspect="1"/>
          </p:cNvPicPr>
          <p:nvPr/>
        </p:nvPicPr>
        <p:blipFill>
          <a:blip r:embed="rId2"/>
          <a:stretch>
            <a:fillRect/>
          </a:stretch>
        </p:blipFill>
        <p:spPr>
          <a:xfrm>
            <a:off x="6886725" y="5683958"/>
            <a:ext cx="4206605" cy="627942"/>
          </a:xfrm>
          <a:prstGeom prst="rect">
            <a:avLst/>
          </a:prstGeom>
        </p:spPr>
      </p:pic>
    </p:spTree>
    <p:extLst>
      <p:ext uri="{BB962C8B-B14F-4D97-AF65-F5344CB8AC3E}">
        <p14:creationId xmlns:p14="http://schemas.microsoft.com/office/powerpoint/2010/main" val="74517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5BEA-DE33-9335-E499-F8B6C8638B43}"/>
              </a:ext>
            </a:extLst>
          </p:cNvPr>
          <p:cNvSpPr>
            <a:spLocks noGrp="1"/>
          </p:cNvSpPr>
          <p:nvPr>
            <p:ph type="title"/>
          </p:nvPr>
        </p:nvSpPr>
        <p:spPr>
          <a:xfrm>
            <a:off x="314325" y="203200"/>
            <a:ext cx="11563350" cy="1325563"/>
          </a:xfrm>
        </p:spPr>
        <p:txBody>
          <a:bodyPr/>
          <a:lstStyle/>
          <a:p>
            <a:pPr algn="ctr"/>
            <a:r>
              <a:rPr lang="en-US" dirty="0"/>
              <a:t>Consequences of CHP, Thermal System Integration</a:t>
            </a:r>
            <a:endParaRPr lang="en-CA" dirty="0"/>
          </a:p>
        </p:txBody>
      </p:sp>
      <p:sp>
        <p:nvSpPr>
          <p:cNvPr id="3" name="Content Placeholder 2">
            <a:extLst>
              <a:ext uri="{FF2B5EF4-FFF2-40B4-BE49-F238E27FC236}">
                <a16:creationId xmlns:a16="http://schemas.microsoft.com/office/drawing/2014/main" id="{3CB3AF8F-FDC5-476D-AE4D-2EC281037105}"/>
              </a:ext>
            </a:extLst>
          </p:cNvPr>
          <p:cNvSpPr>
            <a:spLocks noGrp="1"/>
          </p:cNvSpPr>
          <p:nvPr>
            <p:ph idx="1"/>
          </p:nvPr>
        </p:nvSpPr>
        <p:spPr>
          <a:xfrm>
            <a:off x="838200" y="1332620"/>
            <a:ext cx="10515600" cy="4351338"/>
          </a:xfrm>
        </p:spPr>
        <p:txBody>
          <a:bodyPr>
            <a:normAutofit fontScale="92500" lnSpcReduction="10000"/>
          </a:bodyPr>
          <a:lstStyle/>
          <a:p>
            <a:r>
              <a:rPr lang="en-US" dirty="0"/>
              <a:t>Unprecedented reduction in GHGs</a:t>
            </a:r>
          </a:p>
          <a:p>
            <a:r>
              <a:rPr lang="en-US" dirty="0"/>
              <a:t>Nuclear CHP plants become more cost effective, potentially doubling revenues. </a:t>
            </a:r>
          </a:p>
          <a:p>
            <a:r>
              <a:rPr lang="en-US" dirty="0"/>
              <a:t>Smaller SMR and MMR become more cost effective and deployment advanced</a:t>
            </a:r>
          </a:p>
          <a:p>
            <a:r>
              <a:rPr lang="en-US" dirty="0"/>
              <a:t>Expansion of Electricity System (generation and distribution) is greatly diminished and “historic investments” avoided</a:t>
            </a:r>
          </a:p>
          <a:p>
            <a:r>
              <a:rPr lang="en-US" dirty="0"/>
              <a:t>Nuclear generation efficiency increases from 33% to about 90%</a:t>
            </a:r>
          </a:p>
          <a:p>
            <a:r>
              <a:rPr lang="en-US" dirty="0"/>
              <a:t>Renewable energy and waste heat utilization expand in a more cost effective and productive manner</a:t>
            </a:r>
          </a:p>
          <a:p>
            <a:r>
              <a:rPr lang="en-CA" dirty="0"/>
              <a:t>The electricity prices could be kept much lower than with electrification</a:t>
            </a:r>
          </a:p>
          <a:p>
            <a:endParaRPr lang="en-CA" dirty="0"/>
          </a:p>
        </p:txBody>
      </p:sp>
      <p:pic>
        <p:nvPicPr>
          <p:cNvPr id="4" name="Picture 3">
            <a:extLst>
              <a:ext uri="{FF2B5EF4-FFF2-40B4-BE49-F238E27FC236}">
                <a16:creationId xmlns:a16="http://schemas.microsoft.com/office/drawing/2014/main" id="{EC4B2C40-76C2-2D77-986C-0A9E89483C5F}"/>
              </a:ext>
            </a:extLst>
          </p:cNvPr>
          <p:cNvPicPr>
            <a:picLocks noChangeAspect="1"/>
          </p:cNvPicPr>
          <p:nvPr/>
        </p:nvPicPr>
        <p:blipFill>
          <a:blip r:embed="rId3"/>
          <a:stretch>
            <a:fillRect/>
          </a:stretch>
        </p:blipFill>
        <p:spPr>
          <a:xfrm>
            <a:off x="7153292" y="5883983"/>
            <a:ext cx="4200508" cy="627942"/>
          </a:xfrm>
          <a:prstGeom prst="rect">
            <a:avLst/>
          </a:prstGeom>
        </p:spPr>
      </p:pic>
    </p:spTree>
    <p:extLst>
      <p:ext uri="{BB962C8B-B14F-4D97-AF65-F5344CB8AC3E}">
        <p14:creationId xmlns:p14="http://schemas.microsoft.com/office/powerpoint/2010/main" val="156829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4724-C8E2-B317-9A65-E05A8B5E498A}"/>
              </a:ext>
            </a:extLst>
          </p:cNvPr>
          <p:cNvSpPr>
            <a:spLocks noGrp="1"/>
          </p:cNvSpPr>
          <p:nvPr>
            <p:ph type="title"/>
          </p:nvPr>
        </p:nvSpPr>
        <p:spPr>
          <a:xfrm>
            <a:off x="838200" y="361071"/>
            <a:ext cx="3375581" cy="753778"/>
          </a:xfrm>
        </p:spPr>
        <p:txBody>
          <a:bodyPr/>
          <a:lstStyle/>
          <a:p>
            <a:r>
              <a:rPr lang="en-US" dirty="0"/>
              <a:t>References</a:t>
            </a:r>
            <a:endParaRPr lang="en-CA" dirty="0"/>
          </a:p>
        </p:txBody>
      </p:sp>
      <p:sp>
        <p:nvSpPr>
          <p:cNvPr id="3" name="Content Placeholder 2">
            <a:extLst>
              <a:ext uri="{FF2B5EF4-FFF2-40B4-BE49-F238E27FC236}">
                <a16:creationId xmlns:a16="http://schemas.microsoft.com/office/drawing/2014/main" id="{AF3AF0E2-B975-538C-DE95-C049A7DDE5B5}"/>
              </a:ext>
            </a:extLst>
          </p:cNvPr>
          <p:cNvSpPr>
            <a:spLocks noGrp="1"/>
          </p:cNvSpPr>
          <p:nvPr>
            <p:ph idx="1"/>
          </p:nvPr>
        </p:nvSpPr>
        <p:spPr>
          <a:xfrm>
            <a:off x="838200" y="1197683"/>
            <a:ext cx="10515600" cy="4979280"/>
          </a:xfrm>
        </p:spPr>
        <p:txBody>
          <a:bodyPr>
            <a:normAutofit fontScale="92500" lnSpcReduction="20000"/>
          </a:bodyPr>
          <a:lstStyle/>
          <a:p>
            <a:pPr marL="0" indent="0">
              <a:buNone/>
            </a:pPr>
            <a:r>
              <a:rPr lang="en-CA" b="1" dirty="0">
                <a:solidFill>
                  <a:srgbClr val="0563C1"/>
                </a:solidFill>
                <a:hlinkClick r:id="rId2">
                  <a:extLst>
                    <a:ext uri="{A12FA001-AC4F-418D-AE19-62706E023703}">
                      <ahyp:hlinkClr xmlns:ahyp="http://schemas.microsoft.com/office/drawing/2018/hyperlinkcolor" val="tx"/>
                    </a:ext>
                  </a:extLst>
                </a:hlinkClick>
              </a:rPr>
              <a:t>Boltzmann Institute Website: </a:t>
            </a:r>
            <a:r>
              <a:rPr lang="en-CA" dirty="0">
                <a:solidFill>
                  <a:srgbClr val="0563C1"/>
                </a:solidFill>
                <a:hlinkClick r:id="rId2">
                  <a:extLst>
                    <a:ext uri="{A12FA001-AC4F-418D-AE19-62706E023703}">
                      <ahyp:hlinkClr xmlns:ahyp="http://schemas.microsoft.com/office/drawing/2018/hyperlinkcolor" val="tx"/>
                    </a:ext>
                  </a:extLst>
                </a:hlinkClick>
              </a:rPr>
              <a:t>https://bi-ib.ca/</a:t>
            </a:r>
          </a:p>
          <a:p>
            <a:pPr marL="0" indent="0">
              <a:buNone/>
            </a:pPr>
            <a:endParaRPr lang="en-CA" dirty="0">
              <a:solidFill>
                <a:srgbClr val="0563C1"/>
              </a:solidFill>
              <a:hlinkClick r:id="rId2">
                <a:extLst>
                  <a:ext uri="{A12FA001-AC4F-418D-AE19-62706E023703}">
                    <ahyp:hlinkClr xmlns:ahyp="http://schemas.microsoft.com/office/drawing/2018/hyperlinkcolor" val="tx"/>
                  </a:ext>
                </a:extLst>
              </a:hlinkClick>
            </a:endParaRPr>
          </a:p>
          <a:p>
            <a:pPr marL="0" indent="0">
              <a:buNone/>
            </a:pPr>
            <a:r>
              <a:rPr lang="en-CA" b="1" dirty="0">
                <a:solidFill>
                  <a:srgbClr val="0563C1"/>
                </a:solidFill>
                <a:hlinkClick r:id="rId2">
                  <a:extLst>
                    <a:ext uri="{A12FA001-AC4F-418D-AE19-62706E023703}">
                      <ahyp:hlinkClr xmlns:ahyp="http://schemas.microsoft.com/office/drawing/2018/hyperlinkcolor" val="tx"/>
                    </a:ext>
                  </a:extLst>
                </a:hlinkClick>
              </a:rPr>
              <a:t>2 Pathways Study Executive Summary:</a:t>
            </a:r>
          </a:p>
          <a:p>
            <a:pPr marL="0" indent="0">
              <a:buNone/>
            </a:pPr>
            <a:r>
              <a:rPr lang="en-CA" dirty="0">
                <a:solidFill>
                  <a:srgbClr val="0563C1"/>
                </a:solidFill>
                <a:hlinkClick r:id="rId2">
                  <a:extLst>
                    <a:ext uri="{A12FA001-AC4F-418D-AE19-62706E023703}">
                      <ahyp:hlinkClr xmlns:ahyp="http://schemas.microsoft.com/office/drawing/2018/hyperlinkcolor" val="tx"/>
                    </a:ext>
                  </a:extLst>
                </a:hlinkClick>
              </a:rPr>
              <a:t>https://bi-ib.ca/wp-content/uploads/2025/06/Two_Pathways_Executive_Summary.pdf</a:t>
            </a:r>
          </a:p>
          <a:p>
            <a:pPr marL="0" indent="0">
              <a:buNone/>
            </a:pPr>
            <a:endParaRPr lang="en-CA" dirty="0">
              <a:solidFill>
                <a:srgbClr val="0563C1"/>
              </a:solidFill>
              <a:hlinkClick r:id="rId2">
                <a:extLst>
                  <a:ext uri="{A12FA001-AC4F-418D-AE19-62706E023703}">
                    <ahyp:hlinkClr xmlns:ahyp="http://schemas.microsoft.com/office/drawing/2018/hyperlinkcolor" val="tx"/>
                  </a:ext>
                </a:extLst>
              </a:hlinkClick>
            </a:endParaRPr>
          </a:p>
          <a:p>
            <a:pPr marL="0" indent="0">
              <a:buNone/>
            </a:pPr>
            <a:r>
              <a:rPr lang="en-CA" b="1" dirty="0">
                <a:solidFill>
                  <a:srgbClr val="0563C1"/>
                </a:solidFill>
                <a:hlinkClick r:id="rId2">
                  <a:extLst>
                    <a:ext uri="{A12FA001-AC4F-418D-AE19-62706E023703}">
                      <ahyp:hlinkClr xmlns:ahyp="http://schemas.microsoft.com/office/drawing/2018/hyperlinkcolor" val="tx"/>
                    </a:ext>
                  </a:extLst>
                </a:hlinkClick>
              </a:rPr>
              <a:t>2 Pathways Report:</a:t>
            </a:r>
            <a:endParaRPr lang="en-CA" b="1" dirty="0">
              <a:hlinkClick r:id="rId2">
                <a:extLst>
                  <a:ext uri="{A12FA001-AC4F-418D-AE19-62706E023703}">
                    <ahyp:hlinkClr xmlns:ahyp="http://schemas.microsoft.com/office/drawing/2018/hyperlinkcolor" val="tx"/>
                  </a:ext>
                </a:extLst>
              </a:hlinkClick>
            </a:endParaRPr>
          </a:p>
          <a:p>
            <a:pPr marL="0" indent="0">
              <a:buNone/>
            </a:pPr>
            <a:r>
              <a:rPr lang="en-CA" dirty="0">
                <a:solidFill>
                  <a:srgbClr val="0563C1"/>
                </a:solidFill>
                <a:hlinkClick r:id="rId2">
                  <a:extLst>
                    <a:ext uri="{A12FA001-AC4F-418D-AE19-62706E023703}">
                      <ahyp:hlinkClr xmlns:ahyp="http://schemas.microsoft.com/office/drawing/2018/hyperlinkcolor" val="tx"/>
                    </a:ext>
                  </a:extLst>
                </a:hlinkClick>
              </a:rPr>
              <a:t>https://zenodo.org/communities/twopathways/records?q=&amp;l=list&amp;p=1&amp;s=10&amp;sort=newest</a:t>
            </a:r>
            <a:endParaRPr lang="en-CA" dirty="0">
              <a:solidFill>
                <a:srgbClr val="0563C1"/>
              </a:solidFill>
            </a:endParaRPr>
          </a:p>
          <a:p>
            <a:pPr marL="0" indent="0">
              <a:buNone/>
            </a:pPr>
            <a:endParaRPr lang="en-CA" dirty="0"/>
          </a:p>
          <a:p>
            <a:pPr marL="0" indent="0">
              <a:lnSpc>
                <a:spcPct val="100000"/>
              </a:lnSpc>
              <a:buNone/>
            </a:pPr>
            <a:r>
              <a:rPr lang="en-CA" b="1" u="sng" dirty="0">
                <a:solidFill>
                  <a:srgbClr val="0563C1"/>
                </a:solidFill>
              </a:rPr>
              <a:t>OSPE Position </a:t>
            </a:r>
          </a:p>
          <a:p>
            <a:pPr marL="0" indent="0">
              <a:buNone/>
            </a:pPr>
            <a:r>
              <a:rPr lang="en-CA" dirty="0">
                <a:hlinkClick r:id="rId3"/>
              </a:rPr>
              <a:t>https://ospe.on.ca/advocacy/ospe-launches-advocacy-for-thermal-energy-in-ontario/</a:t>
            </a:r>
            <a:endParaRPr lang="en-CA" dirty="0"/>
          </a:p>
          <a:p>
            <a:pPr marL="0" indent="0">
              <a:buNone/>
            </a:pPr>
            <a:endParaRPr lang="en-CA" dirty="0"/>
          </a:p>
        </p:txBody>
      </p:sp>
      <p:pic>
        <p:nvPicPr>
          <p:cNvPr id="4" name="Picture 3">
            <a:extLst>
              <a:ext uri="{FF2B5EF4-FFF2-40B4-BE49-F238E27FC236}">
                <a16:creationId xmlns:a16="http://schemas.microsoft.com/office/drawing/2014/main" id="{84B6E820-A502-D1D2-20D1-375B6F18D5CE}"/>
              </a:ext>
            </a:extLst>
          </p:cNvPr>
          <p:cNvPicPr>
            <a:picLocks noChangeAspect="1"/>
          </p:cNvPicPr>
          <p:nvPr/>
        </p:nvPicPr>
        <p:blipFill>
          <a:blip r:embed="rId4"/>
          <a:stretch>
            <a:fillRect/>
          </a:stretch>
        </p:blipFill>
        <p:spPr>
          <a:xfrm>
            <a:off x="7147195" y="361071"/>
            <a:ext cx="4206605" cy="627942"/>
          </a:xfrm>
          <a:prstGeom prst="rect">
            <a:avLst/>
          </a:prstGeom>
        </p:spPr>
      </p:pic>
      <p:sp>
        <p:nvSpPr>
          <p:cNvPr id="5" name="Rectangle 1">
            <a:extLst>
              <a:ext uri="{FF2B5EF4-FFF2-40B4-BE49-F238E27FC236}">
                <a16:creationId xmlns:a16="http://schemas.microsoft.com/office/drawing/2014/main" id="{7765FAD1-6F0C-1393-8CEE-01ED7ADDDD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155CC"/>
                </a:solidFill>
                <a:effectLst/>
                <a:latin typeface="Arial" panose="020B0604020202020204" pitchFamily="34" charset="0"/>
                <a:hlinkClick r:id="rId3"/>
              </a:rPr>
              <a:t>https://ospe.on.ca/advocacy/ospe-launches-advocacy-for-thermal-energy-in-ontario/</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FFC0072-320D-AD05-CF45-4EE9D219134E}"/>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hlinkClick r:id="rId3"/>
              </a:rPr>
              <a:t>https://ospe.on.ca/advocacy/ospe-launches-advocacy-for-thermal-energy-in-ontario/</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114F181C-43E7-D9F2-D3E0-ABF8EB3110BE}"/>
              </a:ext>
            </a:extLst>
          </p:cNvPr>
          <p:cNvSpPr>
            <a:spLocks noChangeArrowheads="1"/>
          </p:cNvSpPr>
          <p:nvPr/>
        </p:nvSpPr>
        <p:spPr bwMode="auto">
          <a:xfrm>
            <a:off x="457200" y="-4466"/>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002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D3A0-BDC0-00F0-6DB4-9C19FB13898D}"/>
              </a:ext>
            </a:extLst>
          </p:cNvPr>
          <p:cNvSpPr>
            <a:spLocks noGrp="1"/>
          </p:cNvSpPr>
          <p:nvPr>
            <p:ph type="title"/>
          </p:nvPr>
        </p:nvSpPr>
        <p:spPr/>
        <p:txBody>
          <a:bodyPr/>
          <a:lstStyle/>
          <a:p>
            <a:r>
              <a:rPr lang="en-US" dirty="0"/>
              <a:t>Today Let’s focus on the nuclear industry</a:t>
            </a:r>
            <a:endParaRPr lang="en-CA" dirty="0"/>
          </a:p>
        </p:txBody>
      </p:sp>
      <p:sp>
        <p:nvSpPr>
          <p:cNvPr id="3" name="Content Placeholder 2">
            <a:extLst>
              <a:ext uri="{FF2B5EF4-FFF2-40B4-BE49-F238E27FC236}">
                <a16:creationId xmlns:a16="http://schemas.microsoft.com/office/drawing/2014/main" id="{2D415BC4-6CBC-CF6B-5B55-7FB36B42F524}"/>
              </a:ext>
            </a:extLst>
          </p:cNvPr>
          <p:cNvSpPr>
            <a:spLocks noGrp="1"/>
          </p:cNvSpPr>
          <p:nvPr>
            <p:ph idx="1"/>
          </p:nvPr>
        </p:nvSpPr>
        <p:spPr>
          <a:xfrm>
            <a:off x="838201" y="1690688"/>
            <a:ext cx="6731524" cy="4201065"/>
          </a:xfrm>
        </p:spPr>
        <p:txBody>
          <a:bodyPr>
            <a:normAutofit lnSpcReduction="10000"/>
          </a:bodyPr>
          <a:lstStyle/>
          <a:p>
            <a:pPr marL="0" indent="0">
              <a:buNone/>
            </a:pPr>
            <a:r>
              <a:rPr lang="en-US" sz="3200" dirty="0"/>
              <a:t>We could ask:</a:t>
            </a:r>
          </a:p>
          <a:p>
            <a:pPr marL="0" indent="0">
              <a:buNone/>
            </a:pPr>
            <a:endParaRPr lang="en-US" dirty="0"/>
          </a:p>
          <a:p>
            <a:pPr marL="514350" indent="-514350">
              <a:buFont typeface="+mj-lt"/>
              <a:buAutoNum type="arabicPeriod"/>
            </a:pPr>
            <a:r>
              <a:rPr lang="en-US" dirty="0"/>
              <a:t>What business does the </a:t>
            </a:r>
            <a:r>
              <a:rPr lang="en-US" u="sng" dirty="0"/>
              <a:t>nuclear industry </a:t>
            </a:r>
            <a:r>
              <a:rPr lang="en-US" dirty="0"/>
              <a:t>want to be in?</a:t>
            </a:r>
          </a:p>
          <a:p>
            <a:pPr marL="514350" indent="-514350">
              <a:buFont typeface="+mj-lt"/>
              <a:buAutoNum type="arabicPeriod"/>
            </a:pPr>
            <a:r>
              <a:rPr lang="en-US" dirty="0"/>
              <a:t>What business does </a:t>
            </a:r>
            <a:r>
              <a:rPr lang="en-US" u="sng" dirty="0"/>
              <a:t>Canada (or the world)</a:t>
            </a:r>
            <a:r>
              <a:rPr lang="en-US" dirty="0"/>
              <a:t> want them to be in?</a:t>
            </a:r>
          </a:p>
          <a:p>
            <a:pPr marL="514350" indent="-514350">
              <a:buFont typeface="+mj-lt"/>
              <a:buAutoNum type="arabicPeriod"/>
            </a:pPr>
            <a:endParaRPr lang="en-US" dirty="0"/>
          </a:p>
          <a:p>
            <a:pPr marL="0" indent="0">
              <a:buNone/>
            </a:pPr>
            <a:r>
              <a:rPr lang="en-US" dirty="0"/>
              <a:t>Thank you.  Michael Wiggin, Director, The Boltzmann Institute (bi-ib.ca)</a:t>
            </a:r>
          </a:p>
          <a:p>
            <a:pPr marL="0" indent="0">
              <a:buNone/>
            </a:pPr>
            <a:endParaRPr lang="en-CA" dirty="0"/>
          </a:p>
        </p:txBody>
      </p:sp>
      <p:pic>
        <p:nvPicPr>
          <p:cNvPr id="4" name="Picture 3">
            <a:extLst>
              <a:ext uri="{FF2B5EF4-FFF2-40B4-BE49-F238E27FC236}">
                <a16:creationId xmlns:a16="http://schemas.microsoft.com/office/drawing/2014/main" id="{338C2D21-2936-AEFF-EE89-91EA2A228175}"/>
              </a:ext>
            </a:extLst>
          </p:cNvPr>
          <p:cNvPicPr>
            <a:picLocks noChangeAspect="1"/>
          </p:cNvPicPr>
          <p:nvPr/>
        </p:nvPicPr>
        <p:blipFill>
          <a:blip r:embed="rId2"/>
          <a:stretch>
            <a:fillRect/>
          </a:stretch>
        </p:blipFill>
        <p:spPr>
          <a:xfrm>
            <a:off x="6889776" y="5528290"/>
            <a:ext cx="4200508" cy="627942"/>
          </a:xfrm>
          <a:prstGeom prst="rect">
            <a:avLst/>
          </a:prstGeom>
        </p:spPr>
      </p:pic>
      <p:pic>
        <p:nvPicPr>
          <p:cNvPr id="5" name="Picture 4">
            <a:extLst>
              <a:ext uri="{FF2B5EF4-FFF2-40B4-BE49-F238E27FC236}">
                <a16:creationId xmlns:a16="http://schemas.microsoft.com/office/drawing/2014/main" id="{88B20CA3-7BD4-78CD-CBE6-0F4D41A58E24}"/>
              </a:ext>
            </a:extLst>
          </p:cNvPr>
          <p:cNvPicPr>
            <a:picLocks noChangeAspect="1"/>
          </p:cNvPicPr>
          <p:nvPr/>
        </p:nvPicPr>
        <p:blipFill>
          <a:blip r:embed="rId3"/>
          <a:stretch>
            <a:fillRect/>
          </a:stretch>
        </p:blipFill>
        <p:spPr>
          <a:xfrm>
            <a:off x="8037922" y="1622864"/>
            <a:ext cx="4200508" cy="2798307"/>
          </a:xfrm>
          <a:prstGeom prst="rect">
            <a:avLst/>
          </a:prstGeom>
        </p:spPr>
      </p:pic>
    </p:spTree>
    <p:extLst>
      <p:ext uri="{BB962C8B-B14F-4D97-AF65-F5344CB8AC3E}">
        <p14:creationId xmlns:p14="http://schemas.microsoft.com/office/powerpoint/2010/main" val="30101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1CF-4784-342D-E8BA-80BD7E45DAA2}"/>
              </a:ext>
            </a:extLst>
          </p:cNvPr>
          <p:cNvSpPr>
            <a:spLocks noGrp="1"/>
          </p:cNvSpPr>
          <p:nvPr>
            <p:ph type="ctrTitle"/>
          </p:nvPr>
        </p:nvSpPr>
        <p:spPr>
          <a:xfrm>
            <a:off x="1524000" y="1122363"/>
            <a:ext cx="9144000" cy="1639691"/>
          </a:xfrm>
        </p:spPr>
        <p:txBody>
          <a:bodyPr>
            <a:normAutofit/>
          </a:bodyPr>
          <a:lstStyle/>
          <a:p>
            <a:r>
              <a:rPr lang="en-US" sz="4800" dirty="0"/>
              <a:t>Sector Coupling of Electricity and Thermal Energy Systems:</a:t>
            </a:r>
            <a:endParaRPr lang="en-CA" sz="4800" dirty="0"/>
          </a:p>
        </p:txBody>
      </p:sp>
      <p:sp>
        <p:nvSpPr>
          <p:cNvPr id="3" name="Subtitle 2">
            <a:extLst>
              <a:ext uri="{FF2B5EF4-FFF2-40B4-BE49-F238E27FC236}">
                <a16:creationId xmlns:a16="http://schemas.microsoft.com/office/drawing/2014/main" id="{CA306AFD-53BD-4AB6-2E80-33330F1530C5}"/>
              </a:ext>
            </a:extLst>
          </p:cNvPr>
          <p:cNvSpPr>
            <a:spLocks noGrp="1"/>
          </p:cNvSpPr>
          <p:nvPr>
            <p:ph type="subTitle" idx="1"/>
          </p:nvPr>
        </p:nvSpPr>
        <p:spPr>
          <a:xfrm>
            <a:off x="1524000" y="3266327"/>
            <a:ext cx="9144000" cy="1465929"/>
          </a:xfrm>
        </p:spPr>
        <p:txBody>
          <a:bodyPr>
            <a:normAutofit lnSpcReduction="10000"/>
          </a:bodyPr>
          <a:lstStyle/>
          <a:p>
            <a:r>
              <a:rPr lang="en-US" sz="3200" dirty="0"/>
              <a:t>Our Biggest Opportunity for GHG Reductions</a:t>
            </a:r>
          </a:p>
          <a:p>
            <a:endParaRPr lang="en-US" sz="3200" dirty="0"/>
          </a:p>
          <a:p>
            <a:r>
              <a:rPr lang="en-US" dirty="0"/>
              <a:t>A Presentation to CACOR – November 12, 2026</a:t>
            </a:r>
          </a:p>
          <a:p>
            <a:endParaRPr lang="en-CA" sz="3200" dirty="0"/>
          </a:p>
        </p:txBody>
      </p:sp>
      <p:pic>
        <p:nvPicPr>
          <p:cNvPr id="5" name="Picture 4">
            <a:extLst>
              <a:ext uri="{FF2B5EF4-FFF2-40B4-BE49-F238E27FC236}">
                <a16:creationId xmlns:a16="http://schemas.microsoft.com/office/drawing/2014/main" id="{CA877F56-60CB-2744-8E6B-C28EFE255BD6}"/>
              </a:ext>
            </a:extLst>
          </p:cNvPr>
          <p:cNvPicPr>
            <a:picLocks noChangeAspect="1"/>
          </p:cNvPicPr>
          <p:nvPr/>
        </p:nvPicPr>
        <p:blipFill>
          <a:blip r:embed="rId3"/>
          <a:stretch>
            <a:fillRect/>
          </a:stretch>
        </p:blipFill>
        <p:spPr>
          <a:xfrm>
            <a:off x="6220472" y="5198353"/>
            <a:ext cx="4200508" cy="627942"/>
          </a:xfrm>
          <a:prstGeom prst="rect">
            <a:avLst/>
          </a:prstGeom>
        </p:spPr>
      </p:pic>
    </p:spTree>
    <p:extLst>
      <p:ext uri="{BB962C8B-B14F-4D97-AF65-F5344CB8AC3E}">
        <p14:creationId xmlns:p14="http://schemas.microsoft.com/office/powerpoint/2010/main" val="290028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5EBD-899A-9286-0C0D-86C02381FDA2}"/>
              </a:ext>
            </a:extLst>
          </p:cNvPr>
          <p:cNvSpPr>
            <a:spLocks noGrp="1"/>
          </p:cNvSpPr>
          <p:nvPr>
            <p:ph type="title"/>
          </p:nvPr>
        </p:nvSpPr>
        <p:spPr>
          <a:xfrm>
            <a:off x="838200" y="348792"/>
            <a:ext cx="10515600" cy="895546"/>
          </a:xfrm>
        </p:spPr>
        <p:txBody>
          <a:bodyPr/>
          <a:lstStyle/>
          <a:p>
            <a:pPr algn="ctr"/>
            <a:r>
              <a:rPr lang="en-US" dirty="0"/>
              <a:t>Symptoms? Or root causes?</a:t>
            </a:r>
            <a:endParaRPr lang="en-CA" dirty="0"/>
          </a:p>
        </p:txBody>
      </p:sp>
      <p:sp>
        <p:nvSpPr>
          <p:cNvPr id="3" name="Content Placeholder 2">
            <a:extLst>
              <a:ext uri="{FF2B5EF4-FFF2-40B4-BE49-F238E27FC236}">
                <a16:creationId xmlns:a16="http://schemas.microsoft.com/office/drawing/2014/main" id="{1A022692-2220-0A04-BCE8-5E48691F992B}"/>
              </a:ext>
            </a:extLst>
          </p:cNvPr>
          <p:cNvSpPr>
            <a:spLocks noGrp="1"/>
          </p:cNvSpPr>
          <p:nvPr>
            <p:ph idx="1"/>
          </p:nvPr>
        </p:nvSpPr>
        <p:spPr>
          <a:xfrm>
            <a:off x="838200" y="1626108"/>
            <a:ext cx="5798270" cy="4351338"/>
          </a:xfrm>
        </p:spPr>
        <p:txBody>
          <a:bodyPr>
            <a:normAutofit lnSpcReduction="10000"/>
          </a:bodyPr>
          <a:lstStyle/>
          <a:p>
            <a:r>
              <a:rPr lang="en-US" dirty="0"/>
              <a:t>Strong correlation between GDP and Material Extraction.</a:t>
            </a:r>
          </a:p>
          <a:p>
            <a:r>
              <a:rPr lang="en-US" dirty="0"/>
              <a:t>Same for GHG emissions</a:t>
            </a:r>
          </a:p>
          <a:p>
            <a:r>
              <a:rPr lang="en-US" dirty="0"/>
              <a:t>Together, they affect Climate Change and Biodiversity.</a:t>
            </a:r>
          </a:p>
          <a:p>
            <a:r>
              <a:rPr lang="en-US" dirty="0"/>
              <a:t>Increasing societal efficiency through the use of reject heat may not be enough!</a:t>
            </a:r>
          </a:p>
          <a:p>
            <a:r>
              <a:rPr lang="en-US" dirty="0"/>
              <a:t>But let’s start with thermal energy systems.</a:t>
            </a:r>
            <a:endParaRPr lang="en-CA" dirty="0"/>
          </a:p>
        </p:txBody>
      </p:sp>
      <p:pic>
        <p:nvPicPr>
          <p:cNvPr id="5" name="Picture 4">
            <a:extLst>
              <a:ext uri="{FF2B5EF4-FFF2-40B4-BE49-F238E27FC236}">
                <a16:creationId xmlns:a16="http://schemas.microsoft.com/office/drawing/2014/main" id="{7541C7EA-C0FB-0012-315E-2B45F15419A2}"/>
              </a:ext>
            </a:extLst>
          </p:cNvPr>
          <p:cNvPicPr>
            <a:picLocks noChangeAspect="1"/>
          </p:cNvPicPr>
          <p:nvPr/>
        </p:nvPicPr>
        <p:blipFill>
          <a:blip r:embed="rId3"/>
          <a:stretch>
            <a:fillRect/>
          </a:stretch>
        </p:blipFill>
        <p:spPr>
          <a:xfrm>
            <a:off x="6947122" y="1536569"/>
            <a:ext cx="4214216" cy="4440877"/>
          </a:xfrm>
          <a:prstGeom prst="rect">
            <a:avLst/>
          </a:prstGeom>
        </p:spPr>
      </p:pic>
    </p:spTree>
    <p:extLst>
      <p:ext uri="{BB962C8B-B14F-4D97-AF65-F5344CB8AC3E}">
        <p14:creationId xmlns:p14="http://schemas.microsoft.com/office/powerpoint/2010/main" val="119844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9783-C377-B856-2DEA-08E27B6DC697}"/>
              </a:ext>
            </a:extLst>
          </p:cNvPr>
          <p:cNvSpPr>
            <a:spLocks noGrp="1"/>
          </p:cNvSpPr>
          <p:nvPr>
            <p:ph type="title"/>
          </p:nvPr>
        </p:nvSpPr>
        <p:spPr>
          <a:xfrm>
            <a:off x="838200" y="365126"/>
            <a:ext cx="5506039" cy="1058322"/>
          </a:xfrm>
        </p:spPr>
        <p:txBody>
          <a:bodyPr/>
          <a:lstStyle/>
          <a:p>
            <a:r>
              <a:rPr lang="en-US" dirty="0"/>
              <a:t>Change Takes Work</a:t>
            </a:r>
            <a:endParaRPr lang="en-CA" dirty="0"/>
          </a:p>
        </p:txBody>
      </p:sp>
      <p:sp>
        <p:nvSpPr>
          <p:cNvPr id="3" name="Content Placeholder 2">
            <a:extLst>
              <a:ext uri="{FF2B5EF4-FFF2-40B4-BE49-F238E27FC236}">
                <a16:creationId xmlns:a16="http://schemas.microsoft.com/office/drawing/2014/main" id="{6670B1BB-56EA-3843-0F2B-C6D7AC6FB80E}"/>
              </a:ext>
            </a:extLst>
          </p:cNvPr>
          <p:cNvSpPr>
            <a:spLocks noGrp="1"/>
          </p:cNvSpPr>
          <p:nvPr>
            <p:ph idx="1"/>
          </p:nvPr>
        </p:nvSpPr>
        <p:spPr>
          <a:xfrm>
            <a:off x="838200" y="1825625"/>
            <a:ext cx="5996233" cy="4351338"/>
          </a:xfrm>
        </p:spPr>
        <p:txBody>
          <a:bodyPr>
            <a:normAutofit fontScale="92500" lnSpcReduction="10000"/>
          </a:bodyPr>
          <a:lstStyle/>
          <a:p>
            <a:r>
              <a:rPr lang="en-US" dirty="0"/>
              <a:t>The focus today is on nuclear CHP but the opportunities are much broader than that; other CHP, electricity systems, waste/rejected heat and renewable energy.</a:t>
            </a:r>
          </a:p>
          <a:p>
            <a:r>
              <a:rPr lang="en-US" dirty="0"/>
              <a:t>The nuclear industry is justifiably cautious – safety, operational and regulatory concerns.</a:t>
            </a:r>
          </a:p>
          <a:p>
            <a:r>
              <a:rPr lang="en-US" dirty="0"/>
              <a:t>There opportunities are so significant that addressing these concerns is justified and deserved.  Other countries are doing it - and so can Canada.</a:t>
            </a:r>
            <a:endParaRPr lang="en-CA" dirty="0"/>
          </a:p>
        </p:txBody>
      </p:sp>
      <p:pic>
        <p:nvPicPr>
          <p:cNvPr id="4" name="Picture 3">
            <a:extLst>
              <a:ext uri="{FF2B5EF4-FFF2-40B4-BE49-F238E27FC236}">
                <a16:creationId xmlns:a16="http://schemas.microsoft.com/office/drawing/2014/main" id="{F6A16711-D4FF-C6C6-AEAE-07CC8328B4DD}"/>
              </a:ext>
            </a:extLst>
          </p:cNvPr>
          <p:cNvPicPr>
            <a:picLocks noChangeAspect="1"/>
          </p:cNvPicPr>
          <p:nvPr/>
        </p:nvPicPr>
        <p:blipFill>
          <a:blip r:embed="rId2"/>
          <a:stretch>
            <a:fillRect/>
          </a:stretch>
        </p:blipFill>
        <p:spPr>
          <a:xfrm>
            <a:off x="7153292" y="5510921"/>
            <a:ext cx="4200508" cy="627942"/>
          </a:xfrm>
          <a:prstGeom prst="rect">
            <a:avLst/>
          </a:prstGeom>
        </p:spPr>
      </p:pic>
      <p:pic>
        <p:nvPicPr>
          <p:cNvPr id="5" name="Picture 4">
            <a:extLst>
              <a:ext uri="{FF2B5EF4-FFF2-40B4-BE49-F238E27FC236}">
                <a16:creationId xmlns:a16="http://schemas.microsoft.com/office/drawing/2014/main" id="{E4B08EE9-F5B2-D4B5-23EC-CD220D5DBCB6}"/>
              </a:ext>
            </a:extLst>
          </p:cNvPr>
          <p:cNvPicPr>
            <a:picLocks noChangeAspect="1"/>
          </p:cNvPicPr>
          <p:nvPr/>
        </p:nvPicPr>
        <p:blipFill>
          <a:blip r:embed="rId3"/>
          <a:stretch>
            <a:fillRect/>
          </a:stretch>
        </p:blipFill>
        <p:spPr>
          <a:xfrm>
            <a:off x="7482917" y="480619"/>
            <a:ext cx="4446093" cy="2964062"/>
          </a:xfrm>
          <a:prstGeom prst="rect">
            <a:avLst/>
          </a:prstGeom>
        </p:spPr>
      </p:pic>
      <p:sp>
        <p:nvSpPr>
          <p:cNvPr id="6" name="TextBox 5">
            <a:extLst>
              <a:ext uri="{FF2B5EF4-FFF2-40B4-BE49-F238E27FC236}">
                <a16:creationId xmlns:a16="http://schemas.microsoft.com/office/drawing/2014/main" id="{51DA5E4E-7396-B2BB-C50D-61CB62D34369}"/>
              </a:ext>
            </a:extLst>
          </p:cNvPr>
          <p:cNvSpPr txBox="1"/>
          <p:nvPr/>
        </p:nvSpPr>
        <p:spPr>
          <a:xfrm>
            <a:off x="7605465" y="3825651"/>
            <a:ext cx="4446093" cy="923330"/>
          </a:xfrm>
          <a:prstGeom prst="rect">
            <a:avLst/>
          </a:prstGeom>
          <a:noFill/>
        </p:spPr>
        <p:txBody>
          <a:bodyPr wrap="square" rtlCol="0">
            <a:spAutoFit/>
          </a:bodyPr>
          <a:lstStyle/>
          <a:p>
            <a:r>
              <a:rPr lang="en-US" sz="1800" dirty="0"/>
              <a:t>More heat is rejected from existing nuclear plants in Ontario than the building heating energy from natural gas.</a:t>
            </a:r>
          </a:p>
        </p:txBody>
      </p:sp>
    </p:spTree>
    <p:extLst>
      <p:ext uri="{BB962C8B-B14F-4D97-AF65-F5344CB8AC3E}">
        <p14:creationId xmlns:p14="http://schemas.microsoft.com/office/powerpoint/2010/main" val="19806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ABDA1-05D5-EF17-EA51-72FF1F1446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4EB4B1-65FF-B0E7-71F5-FF9B166DEBE6}"/>
              </a:ext>
            </a:extLst>
          </p:cNvPr>
          <p:cNvSpPr txBox="1"/>
          <p:nvPr/>
        </p:nvSpPr>
        <p:spPr>
          <a:xfrm>
            <a:off x="500449" y="9039"/>
            <a:ext cx="7590289"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CA" sz="3200" b="1" dirty="0">
                <a:solidFill>
                  <a:srgbClr val="00A1DF"/>
                </a:solidFill>
                <a:latin typeface="Calibri"/>
              </a:rPr>
              <a:t>What is a Heat Network?</a:t>
            </a:r>
            <a:endParaRPr lang="en-GB" sz="2400" dirty="0"/>
          </a:p>
        </p:txBody>
      </p:sp>
      <p:sp>
        <p:nvSpPr>
          <p:cNvPr id="4" name="TextBox 1">
            <a:extLst>
              <a:ext uri="{FF2B5EF4-FFF2-40B4-BE49-F238E27FC236}">
                <a16:creationId xmlns:a16="http://schemas.microsoft.com/office/drawing/2014/main" id="{C1F112CC-6BC5-1176-E9F3-D30B4524EA5A}"/>
              </a:ext>
            </a:extLst>
          </p:cNvPr>
          <p:cNvSpPr txBox="1"/>
          <p:nvPr/>
        </p:nvSpPr>
        <p:spPr>
          <a:xfrm>
            <a:off x="433647" y="774400"/>
            <a:ext cx="6941711" cy="3283656"/>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t>Municipal infrastructure like road, sewer or water supply renewal is not uncommon and short disruptions are accepted by the public as necessary and acceptable.  Thermal networks are no different.  Shallow buried technology allows heating pipes to be installed above existing infrastructure and disruption is similar or less than other infrastructure.  </a:t>
            </a:r>
            <a:endParaRPr lang="en-US" sz="2400" dirty="0"/>
          </a:p>
          <a:p>
            <a:endParaRPr lang="en-US" sz="1867" dirty="0"/>
          </a:p>
          <a:p>
            <a:r>
              <a:rPr lang="en-US" sz="1867" dirty="0"/>
              <a:t>Pre-insulated district heating pipes have been widely used in Canada since about 1982. Frost or freezing is not a problem and pipes are only buried deep enough for structural protection; typically 600 mm to 1000 mm cover.</a:t>
            </a:r>
            <a:endParaRPr lang="en-US" sz="2400" dirty="0"/>
          </a:p>
        </p:txBody>
      </p:sp>
      <p:pic>
        <p:nvPicPr>
          <p:cNvPr id="6" name="Picture 5">
            <a:extLst>
              <a:ext uri="{FF2B5EF4-FFF2-40B4-BE49-F238E27FC236}">
                <a16:creationId xmlns:a16="http://schemas.microsoft.com/office/drawing/2014/main" id="{62858693-EEDC-43C9-5031-47450DE52803}"/>
              </a:ext>
            </a:extLst>
          </p:cNvPr>
          <p:cNvPicPr>
            <a:picLocks noChangeAspect="1"/>
          </p:cNvPicPr>
          <p:nvPr/>
        </p:nvPicPr>
        <p:blipFill>
          <a:blip r:embed="rId2"/>
          <a:stretch>
            <a:fillRect/>
          </a:stretch>
        </p:blipFill>
        <p:spPr>
          <a:xfrm>
            <a:off x="7473505" y="983464"/>
            <a:ext cx="4206605" cy="3074591"/>
          </a:xfrm>
          <a:prstGeom prst="rect">
            <a:avLst/>
          </a:prstGeom>
        </p:spPr>
      </p:pic>
      <p:sp>
        <p:nvSpPr>
          <p:cNvPr id="7" name="TextBox 1">
            <a:extLst>
              <a:ext uri="{FF2B5EF4-FFF2-40B4-BE49-F238E27FC236}">
                <a16:creationId xmlns:a16="http://schemas.microsoft.com/office/drawing/2014/main" id="{2A327576-25E3-62B9-5235-F8ACF1ABAFB4}"/>
              </a:ext>
            </a:extLst>
          </p:cNvPr>
          <p:cNvSpPr txBox="1"/>
          <p:nvPr/>
        </p:nvSpPr>
        <p:spPr>
          <a:xfrm>
            <a:off x="3988896" y="4336204"/>
            <a:ext cx="7891861" cy="2134367"/>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a:t>Underground infrastructure is advancing. Horizontal drilling and other techniques can construct service connections to buildings with minimal disruption.  </a:t>
            </a:r>
          </a:p>
          <a:p>
            <a:endParaRPr lang="en-US" sz="1867"/>
          </a:p>
          <a:p>
            <a:r>
              <a:rPr lang="en-US" sz="1867"/>
              <a:t>Smaller pipes, below 400mm diameter, are available in high density polyethylene (PEX) rolls and can be routed around other utilities, trees etc.</a:t>
            </a:r>
            <a:endParaRPr lang="en-US" sz="2400"/>
          </a:p>
          <a:p>
            <a:endParaRPr lang="en-US" sz="1867"/>
          </a:p>
        </p:txBody>
      </p:sp>
      <p:pic>
        <p:nvPicPr>
          <p:cNvPr id="3" name="Picture 2" descr="Pipes in a trench&#10;&#10;Description automatically generated">
            <a:extLst>
              <a:ext uri="{FF2B5EF4-FFF2-40B4-BE49-F238E27FC236}">
                <a16:creationId xmlns:a16="http://schemas.microsoft.com/office/drawing/2014/main" id="{8BF2837D-780E-E1AE-1EEB-E2A22EECB2F9}"/>
              </a:ext>
            </a:extLst>
          </p:cNvPr>
          <p:cNvPicPr>
            <a:picLocks noChangeAspect="1"/>
          </p:cNvPicPr>
          <p:nvPr/>
        </p:nvPicPr>
        <p:blipFill>
          <a:blip r:embed="rId3"/>
          <a:stretch>
            <a:fillRect/>
          </a:stretch>
        </p:blipFill>
        <p:spPr>
          <a:xfrm>
            <a:off x="500449" y="4257075"/>
            <a:ext cx="3313671" cy="2143555"/>
          </a:xfrm>
          <a:prstGeom prst="rect">
            <a:avLst/>
          </a:prstGeom>
        </p:spPr>
      </p:pic>
      <p:pic>
        <p:nvPicPr>
          <p:cNvPr id="5" name="Picture 4">
            <a:extLst>
              <a:ext uri="{FF2B5EF4-FFF2-40B4-BE49-F238E27FC236}">
                <a16:creationId xmlns:a16="http://schemas.microsoft.com/office/drawing/2014/main" id="{99CD54D2-94C0-1BFB-83BA-D045FCB84B36}"/>
              </a:ext>
            </a:extLst>
          </p:cNvPr>
          <p:cNvPicPr>
            <a:picLocks noChangeAspect="1"/>
          </p:cNvPicPr>
          <p:nvPr/>
        </p:nvPicPr>
        <p:blipFill>
          <a:blip r:embed="rId4"/>
          <a:stretch>
            <a:fillRect/>
          </a:stretch>
        </p:blipFill>
        <p:spPr>
          <a:xfrm>
            <a:off x="7473505" y="182281"/>
            <a:ext cx="4206605" cy="627942"/>
          </a:xfrm>
          <a:prstGeom prst="rect">
            <a:avLst/>
          </a:prstGeom>
        </p:spPr>
      </p:pic>
    </p:spTree>
    <p:extLst>
      <p:ext uri="{BB962C8B-B14F-4D97-AF65-F5344CB8AC3E}">
        <p14:creationId xmlns:p14="http://schemas.microsoft.com/office/powerpoint/2010/main" val="1342870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9336-FDFB-1F8A-C818-31EEA8DC638C}"/>
              </a:ext>
            </a:extLst>
          </p:cNvPr>
          <p:cNvSpPr>
            <a:spLocks noGrp="1"/>
          </p:cNvSpPr>
          <p:nvPr>
            <p:ph type="title"/>
          </p:nvPr>
        </p:nvSpPr>
        <p:spPr/>
        <p:txBody>
          <a:bodyPr/>
          <a:lstStyle/>
          <a:p>
            <a:r>
              <a:rPr lang="en-US" dirty="0"/>
              <a:t>Key Problem – Peak Load Management</a:t>
            </a:r>
            <a:endParaRPr lang="en-CA" dirty="0"/>
          </a:p>
        </p:txBody>
      </p:sp>
      <p:sp>
        <p:nvSpPr>
          <p:cNvPr id="3" name="Content Placeholder 2">
            <a:extLst>
              <a:ext uri="{FF2B5EF4-FFF2-40B4-BE49-F238E27FC236}">
                <a16:creationId xmlns:a16="http://schemas.microsoft.com/office/drawing/2014/main" id="{9D9AF33A-6F72-D0D5-B60F-AC2FD53A0F4D}"/>
              </a:ext>
            </a:extLst>
          </p:cNvPr>
          <p:cNvSpPr>
            <a:spLocks noGrp="1"/>
          </p:cNvSpPr>
          <p:nvPr>
            <p:ph idx="1"/>
          </p:nvPr>
        </p:nvSpPr>
        <p:spPr/>
        <p:txBody>
          <a:bodyPr/>
          <a:lstStyle/>
          <a:p>
            <a:r>
              <a:rPr lang="en-US" dirty="0"/>
              <a:t>With fossil fuel infrastructure, we have not had a serious problem with meeting peak loads.</a:t>
            </a:r>
          </a:p>
          <a:p>
            <a:r>
              <a:rPr lang="en-US" dirty="0"/>
              <a:t>If natural gas is removed as a source of GHG emissions, what is the impact on the Electricity System?</a:t>
            </a:r>
          </a:p>
          <a:p>
            <a:r>
              <a:rPr lang="en-US" dirty="0"/>
              <a:t>How might this be managed by integrating the planning and operation of electricity, thermal and, in the near term, natural gas utilities?</a:t>
            </a:r>
          </a:p>
          <a:p>
            <a:r>
              <a:rPr lang="en-US" dirty="0"/>
              <a:t>Nuclear has been a popular response – but with inadequate appreciation of thermal energy loads.</a:t>
            </a:r>
            <a:endParaRPr lang="en-CA" dirty="0"/>
          </a:p>
        </p:txBody>
      </p:sp>
      <p:pic>
        <p:nvPicPr>
          <p:cNvPr id="4" name="Picture 3">
            <a:extLst>
              <a:ext uri="{FF2B5EF4-FFF2-40B4-BE49-F238E27FC236}">
                <a16:creationId xmlns:a16="http://schemas.microsoft.com/office/drawing/2014/main" id="{688FBE0B-9075-89EB-E561-EB1F74103881}"/>
              </a:ext>
            </a:extLst>
          </p:cNvPr>
          <p:cNvPicPr>
            <a:picLocks noChangeAspect="1"/>
          </p:cNvPicPr>
          <p:nvPr/>
        </p:nvPicPr>
        <p:blipFill>
          <a:blip r:embed="rId2"/>
          <a:stretch>
            <a:fillRect/>
          </a:stretch>
        </p:blipFill>
        <p:spPr>
          <a:xfrm>
            <a:off x="7301505" y="5700455"/>
            <a:ext cx="4206605" cy="627942"/>
          </a:xfrm>
          <a:prstGeom prst="rect">
            <a:avLst/>
          </a:prstGeom>
        </p:spPr>
      </p:pic>
    </p:spTree>
    <p:extLst>
      <p:ext uri="{BB962C8B-B14F-4D97-AF65-F5344CB8AC3E}">
        <p14:creationId xmlns:p14="http://schemas.microsoft.com/office/powerpoint/2010/main" val="65620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792C18-905D-F7CA-9D59-B28B62173410}"/>
              </a:ext>
            </a:extLst>
          </p:cNvPr>
          <p:cNvPicPr>
            <a:picLocks noChangeAspect="1"/>
          </p:cNvPicPr>
          <p:nvPr/>
        </p:nvPicPr>
        <p:blipFill>
          <a:blip r:embed="rId2"/>
          <a:stretch>
            <a:fillRect/>
          </a:stretch>
        </p:blipFill>
        <p:spPr>
          <a:xfrm>
            <a:off x="499973" y="2079411"/>
            <a:ext cx="5712291" cy="4233578"/>
          </a:xfrm>
          <a:prstGeom prst="rect">
            <a:avLst/>
          </a:prstGeom>
        </p:spPr>
      </p:pic>
      <p:sp>
        <p:nvSpPr>
          <p:cNvPr id="5" name="TextBox 4">
            <a:extLst>
              <a:ext uri="{FF2B5EF4-FFF2-40B4-BE49-F238E27FC236}">
                <a16:creationId xmlns:a16="http://schemas.microsoft.com/office/drawing/2014/main" id="{B7DC44C9-75FD-BAE5-2BA8-8E1DC89DE2E2}"/>
              </a:ext>
            </a:extLst>
          </p:cNvPr>
          <p:cNvSpPr txBox="1"/>
          <p:nvPr/>
        </p:nvSpPr>
        <p:spPr>
          <a:xfrm>
            <a:off x="923827" y="537328"/>
            <a:ext cx="9530499" cy="646331"/>
          </a:xfrm>
          <a:prstGeom prst="rect">
            <a:avLst/>
          </a:prstGeom>
          <a:noFill/>
        </p:spPr>
        <p:txBody>
          <a:bodyPr wrap="square" rtlCol="0">
            <a:spAutoFit/>
          </a:bodyPr>
          <a:lstStyle/>
          <a:p>
            <a:r>
              <a:rPr lang="en-US" sz="3600" dirty="0"/>
              <a:t>HEATING IS SOMETHING COMPLETELY DIFFERENT!</a:t>
            </a:r>
            <a:endParaRPr lang="en-CA" sz="3600" dirty="0"/>
          </a:p>
        </p:txBody>
      </p:sp>
      <p:sp>
        <p:nvSpPr>
          <p:cNvPr id="6" name="TextBox 5">
            <a:extLst>
              <a:ext uri="{FF2B5EF4-FFF2-40B4-BE49-F238E27FC236}">
                <a16:creationId xmlns:a16="http://schemas.microsoft.com/office/drawing/2014/main" id="{A414274E-EDB0-AB0C-D7C8-C2D60511A0BA}"/>
              </a:ext>
            </a:extLst>
          </p:cNvPr>
          <p:cNvSpPr txBox="1"/>
          <p:nvPr/>
        </p:nvSpPr>
        <p:spPr>
          <a:xfrm>
            <a:off x="6806152" y="2318993"/>
            <a:ext cx="4779389"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Ontario Electricity Peak Load – 23 GW</a:t>
            </a:r>
          </a:p>
          <a:p>
            <a:pPr marL="285750" indent="-285750">
              <a:buFont typeface="Arial" panose="020B0604020202020204" pitchFamily="34" charset="0"/>
              <a:buChar char="•"/>
            </a:pPr>
            <a:r>
              <a:rPr lang="en-US" sz="2000" dirty="0"/>
              <a:t>Ontario Peak Load on Natural Gas – 70 GW</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Current Utilization – 67%</a:t>
            </a:r>
          </a:p>
          <a:p>
            <a:pPr marL="285750" indent="-285750">
              <a:buFont typeface="Arial" panose="020B0604020202020204" pitchFamily="34" charset="0"/>
              <a:buChar char="•"/>
            </a:pPr>
            <a:r>
              <a:rPr lang="en-US" sz="2000" dirty="0"/>
              <a:t>Utilization with Heat Pumps – 26%</a:t>
            </a:r>
          </a:p>
          <a:p>
            <a:pPr marL="285750" indent="-285750">
              <a:buFont typeface="Arial" panose="020B0604020202020204" pitchFamily="34" charset="0"/>
              <a:buChar char="•"/>
            </a:pPr>
            <a:r>
              <a:rPr lang="en-US" sz="2000" dirty="0"/>
              <a:t>Incremental utilization of ASHPs - &lt;10%</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Impact on electricity rates?</a:t>
            </a:r>
            <a:endParaRPr lang="en-CA" sz="2000" dirty="0"/>
          </a:p>
        </p:txBody>
      </p:sp>
      <p:pic>
        <p:nvPicPr>
          <p:cNvPr id="2" name="Picture 1">
            <a:extLst>
              <a:ext uri="{FF2B5EF4-FFF2-40B4-BE49-F238E27FC236}">
                <a16:creationId xmlns:a16="http://schemas.microsoft.com/office/drawing/2014/main" id="{5CA7B743-3002-085A-7BF2-289AE0AB3B10}"/>
              </a:ext>
            </a:extLst>
          </p:cNvPr>
          <p:cNvPicPr>
            <a:picLocks noChangeAspect="1"/>
          </p:cNvPicPr>
          <p:nvPr/>
        </p:nvPicPr>
        <p:blipFill>
          <a:blip r:embed="rId3"/>
          <a:stretch>
            <a:fillRect/>
          </a:stretch>
        </p:blipFill>
        <p:spPr>
          <a:xfrm>
            <a:off x="6806152" y="5692730"/>
            <a:ext cx="4206605" cy="627942"/>
          </a:xfrm>
          <a:prstGeom prst="rect">
            <a:avLst/>
          </a:prstGeom>
        </p:spPr>
      </p:pic>
    </p:spTree>
    <p:extLst>
      <p:ext uri="{BB962C8B-B14F-4D97-AF65-F5344CB8AC3E}">
        <p14:creationId xmlns:p14="http://schemas.microsoft.com/office/powerpoint/2010/main" val="48106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2594EDC-7B91-C85F-8D34-0EAC7C064D4A}"/>
              </a:ext>
            </a:extLst>
          </p:cNvPr>
          <p:cNvGraphicFramePr>
            <a:graphicFrameLocks/>
          </p:cNvGraphicFramePr>
          <p:nvPr>
            <p:extLst>
              <p:ext uri="{D42A27DB-BD31-4B8C-83A1-F6EECF244321}">
                <p14:modId xmlns:p14="http://schemas.microsoft.com/office/powerpoint/2010/main" val="3737064898"/>
              </p:ext>
            </p:extLst>
          </p:nvPr>
        </p:nvGraphicFramePr>
        <p:xfrm>
          <a:off x="6429539" y="1395985"/>
          <a:ext cx="5064419" cy="317991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4A166FD-53A5-4F26-8217-457C5FB7D033}"/>
              </a:ext>
            </a:extLst>
          </p:cNvPr>
          <p:cNvSpPr txBox="1"/>
          <p:nvPr/>
        </p:nvSpPr>
        <p:spPr>
          <a:xfrm>
            <a:off x="782425" y="301658"/>
            <a:ext cx="9068585" cy="584775"/>
          </a:xfrm>
          <a:prstGeom prst="rect">
            <a:avLst/>
          </a:prstGeom>
          <a:noFill/>
        </p:spPr>
        <p:txBody>
          <a:bodyPr wrap="square" rtlCol="0">
            <a:spAutoFit/>
          </a:bodyPr>
          <a:lstStyle/>
          <a:p>
            <a:r>
              <a:rPr lang="en-US" sz="3200" dirty="0"/>
              <a:t>IMPACT OF ELECTRIFICATION OF BUILDING HEATING</a:t>
            </a:r>
            <a:endParaRPr lang="en-CA" sz="3200" dirty="0"/>
          </a:p>
        </p:txBody>
      </p:sp>
      <p:sp>
        <p:nvSpPr>
          <p:cNvPr id="4" name="TextBox 3">
            <a:extLst>
              <a:ext uri="{FF2B5EF4-FFF2-40B4-BE49-F238E27FC236}">
                <a16:creationId xmlns:a16="http://schemas.microsoft.com/office/drawing/2014/main" id="{0BB622FC-6025-15B5-9A91-FD5C12DA9F4F}"/>
              </a:ext>
            </a:extLst>
          </p:cNvPr>
          <p:cNvSpPr txBox="1"/>
          <p:nvPr/>
        </p:nvSpPr>
        <p:spPr>
          <a:xfrm>
            <a:off x="867266" y="1480008"/>
            <a:ext cx="4895196"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t>A load duration curve for heating reveals a utilization of capacity of only 25%</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Without fossil fuels, this is a challenge.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With Air Source Heat Pumps, the utilization drops to less than 10%</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Good for customers but terrible for electricity utilities.</a:t>
            </a:r>
          </a:p>
          <a:p>
            <a:r>
              <a:rPr lang="en-US" dirty="0"/>
              <a:t> </a:t>
            </a:r>
            <a:endParaRPr lang="en-CA" dirty="0"/>
          </a:p>
        </p:txBody>
      </p:sp>
      <p:pic>
        <p:nvPicPr>
          <p:cNvPr id="5" name="Picture 4">
            <a:extLst>
              <a:ext uri="{FF2B5EF4-FFF2-40B4-BE49-F238E27FC236}">
                <a16:creationId xmlns:a16="http://schemas.microsoft.com/office/drawing/2014/main" id="{0732238D-6BD1-0EE5-380C-222303B26B22}"/>
              </a:ext>
            </a:extLst>
          </p:cNvPr>
          <p:cNvPicPr>
            <a:picLocks noChangeAspect="1"/>
          </p:cNvPicPr>
          <p:nvPr/>
        </p:nvPicPr>
        <p:blipFill>
          <a:blip r:embed="rId3"/>
          <a:stretch>
            <a:fillRect/>
          </a:stretch>
        </p:blipFill>
        <p:spPr>
          <a:xfrm>
            <a:off x="6858445" y="5251738"/>
            <a:ext cx="4206605" cy="627942"/>
          </a:xfrm>
          <a:prstGeom prst="rect">
            <a:avLst/>
          </a:prstGeom>
        </p:spPr>
      </p:pic>
    </p:spTree>
    <p:extLst>
      <p:ext uri="{BB962C8B-B14F-4D97-AF65-F5344CB8AC3E}">
        <p14:creationId xmlns:p14="http://schemas.microsoft.com/office/powerpoint/2010/main" val="367487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Picture 489"/>
          <p:cNvPicPr/>
          <p:nvPr/>
        </p:nvPicPr>
        <p:blipFill>
          <a:blip r:embed="rId3"/>
          <a:stretch/>
        </p:blipFill>
        <p:spPr>
          <a:xfrm>
            <a:off x="6834106" y="2641361"/>
            <a:ext cx="4635840" cy="3446880"/>
          </a:xfrm>
          <a:prstGeom prst="rect">
            <a:avLst/>
          </a:prstGeom>
          <a:ln>
            <a:noFill/>
          </a:ln>
        </p:spPr>
      </p:pic>
      <p:sp>
        <p:nvSpPr>
          <p:cNvPr id="492" name="CustomShape 1"/>
          <p:cNvSpPr/>
          <p:nvPr/>
        </p:nvSpPr>
        <p:spPr>
          <a:xfrm>
            <a:off x="104265" y="0"/>
            <a:ext cx="6457920" cy="55008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nchor="ctr">
            <a:noAutofit/>
          </a:bodyPr>
          <a:lstStyle/>
          <a:p>
            <a:pPr>
              <a:lnSpc>
                <a:spcPct val="100000"/>
              </a:lnSpc>
            </a:pPr>
            <a:r>
              <a:rPr lang="en-CA" sz="3200" b="1" spc="-1" dirty="0">
                <a:solidFill>
                  <a:srgbClr val="00A1DF"/>
                </a:solidFill>
                <a:latin typeface="Calibri"/>
                <a:ea typeface="DejaVu Sans"/>
              </a:rPr>
              <a:t>The Ambition Explained</a:t>
            </a:r>
            <a:endParaRPr lang="en-CA" sz="3200" spc="-1" dirty="0">
              <a:latin typeface="Arial"/>
            </a:endParaRPr>
          </a:p>
        </p:txBody>
      </p:sp>
      <p:sp>
        <p:nvSpPr>
          <p:cNvPr id="494" name="CustomShape 3"/>
          <p:cNvSpPr/>
          <p:nvPr/>
        </p:nvSpPr>
        <p:spPr>
          <a:xfrm>
            <a:off x="104265" y="502964"/>
            <a:ext cx="6223607" cy="5957656"/>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noAutofit/>
          </a:bodyPr>
          <a:lstStyle/>
          <a:p>
            <a:pPr>
              <a:spcAft>
                <a:spcPts val="267"/>
              </a:spcAft>
              <a:tabLst>
                <a:tab pos="0" algn="l"/>
              </a:tabLst>
            </a:pPr>
            <a:r>
              <a:rPr lang="en-CA" sz="1600" b="1" spc="-1">
                <a:solidFill>
                  <a:srgbClr val="000000"/>
                </a:solidFill>
                <a:latin typeface="Calibri"/>
                <a:ea typeface="DejaVu Sans"/>
              </a:rPr>
              <a:t>Thermal Networks (TNs) </a:t>
            </a:r>
            <a:r>
              <a:rPr lang="en-US" sz="1600" b="1" spc="-1">
                <a:solidFill>
                  <a:srgbClr val="000000"/>
                </a:solidFill>
                <a:latin typeface="Calibri"/>
                <a:ea typeface="DejaVu Sans"/>
              </a:rPr>
              <a:t>offer the potential to be an integral part of Canadian integrated community energy systems and the primary infrastructure to facilitate the decarbonization of Canada’s urban thermal delivery system.</a:t>
            </a:r>
            <a:r>
              <a:rPr lang="en-CA" sz="1600" b="1" spc="-1">
                <a:solidFill>
                  <a:srgbClr val="000000"/>
                </a:solidFill>
                <a:latin typeface="Calibri"/>
                <a:ea typeface="DejaVu Sans"/>
              </a:rPr>
              <a:t> </a:t>
            </a:r>
            <a:endParaRPr lang="en-CA" sz="1600" spc="-1">
              <a:latin typeface="Arial"/>
              <a:ea typeface="Noto Sans CJK SC"/>
            </a:endParaRPr>
          </a:p>
          <a:p>
            <a:pPr marL="226478" indent="-215895">
              <a:spcAft>
                <a:spcPts val="267"/>
              </a:spcAft>
              <a:buClr>
                <a:srgbClr val="000000"/>
              </a:buClr>
              <a:buFont typeface="Symbol" charset="2"/>
              <a:buChar char=""/>
            </a:pPr>
            <a:r>
              <a:rPr lang="en-CA" sz="1600" spc="-1">
                <a:solidFill>
                  <a:srgbClr val="000000"/>
                </a:solidFill>
                <a:latin typeface="Calibri"/>
                <a:ea typeface="DejaVu Sans"/>
              </a:rPr>
              <a:t>TNs have the potential to provide non-rural communities across Canada with the backbone of reliable, affordable, decarbonized space heating and hot water for buildings, at scale</a:t>
            </a:r>
            <a:r>
              <a:rPr lang="en-CA" sz="1600" spc="-1">
                <a:solidFill>
                  <a:srgbClr val="000000"/>
                </a:solidFill>
                <a:latin typeface="Calibri"/>
                <a:ea typeface="Arial"/>
              </a:rPr>
              <a:t>.</a:t>
            </a:r>
            <a:r>
              <a:rPr lang="en-CA" sz="1600" spc="-1">
                <a:solidFill>
                  <a:srgbClr val="000000"/>
                </a:solidFill>
                <a:latin typeface="Calibri"/>
                <a:ea typeface="DejaVu Sans"/>
              </a:rPr>
              <a:t>  By using low-cost seasonal TES to store heat harvested from multiple clean sources, TNs may economically address the peaky winter demand for heat.</a:t>
            </a:r>
            <a:endParaRPr lang="en-CA" sz="1600" spc="-1">
              <a:latin typeface="Arial"/>
              <a:ea typeface="Noto Sans CJK SC"/>
            </a:endParaRPr>
          </a:p>
          <a:p>
            <a:pPr marL="226478" indent="-215895">
              <a:spcAft>
                <a:spcPts val="267"/>
              </a:spcAft>
              <a:buClr>
                <a:srgbClr val="000000"/>
              </a:buClr>
              <a:buFont typeface="Symbol" charset="2"/>
              <a:buChar char=""/>
            </a:pPr>
            <a:r>
              <a:rPr lang="en-US" sz="1600" spc="-1">
                <a:solidFill>
                  <a:srgbClr val="000000"/>
                </a:solidFill>
                <a:latin typeface="Calibri"/>
                <a:ea typeface="DejaVu Sans"/>
              </a:rPr>
              <a:t>While TNs use pipes to distribute thermal energy, they are combined with distributed thermal and electrical energy resources, thermal energy storage (TES), and seasonal TES (STES) which are intelligently operated for the benefit of the electrical grid.</a:t>
            </a:r>
            <a:endParaRPr lang="en-CA" sz="1600" spc="-1">
              <a:latin typeface="Arial"/>
              <a:ea typeface="Noto Sans CJK SC"/>
            </a:endParaRPr>
          </a:p>
          <a:p>
            <a:pPr marL="226478" indent="-215895">
              <a:spcAft>
                <a:spcPts val="267"/>
              </a:spcAft>
              <a:buClr>
                <a:srgbClr val="000000"/>
              </a:buClr>
              <a:buFont typeface="Symbol" charset="2"/>
              <a:buChar char=""/>
            </a:pPr>
            <a:r>
              <a:rPr lang="en-CA" sz="1600" spc="-1">
                <a:solidFill>
                  <a:srgbClr val="000000"/>
                </a:solidFill>
                <a:latin typeface="Calibri"/>
                <a:ea typeface="DejaVu Sans"/>
              </a:rPr>
              <a:t>TNs have the potential to avoid the low system utilization that is characteristic of electrified heating. Savings by avoiding electrical infrastructure needed for building heating may far exceed the cost of the alternative TN infrastructure. Using energy sources such as electricity or renewable liquid or gaseous fuels directly within urban buildings to provide heat is also assessed to be less efficient, more costly and not feasible at the needed scale. [Boltzmann 2023]</a:t>
            </a:r>
            <a:endParaRPr lang="en-CA" sz="1600" spc="-1">
              <a:latin typeface="Arial"/>
              <a:ea typeface="Noto Sans CJK SC"/>
            </a:endParaRPr>
          </a:p>
          <a:p>
            <a:pPr marL="226478" indent="-215895">
              <a:spcAft>
                <a:spcPts val="267"/>
              </a:spcAft>
              <a:buClr>
                <a:srgbClr val="000000"/>
              </a:buClr>
              <a:buFont typeface="Symbol" charset="2"/>
              <a:buChar char=""/>
            </a:pPr>
            <a:r>
              <a:rPr lang="en-CA" sz="1600" spc="-1">
                <a:solidFill>
                  <a:srgbClr val="000000"/>
                </a:solidFill>
                <a:latin typeface="Calibri"/>
                <a:ea typeface="DejaVu Sans"/>
              </a:rPr>
              <a:t>Ground source heat pumps (GSHPs) stay highly efficient even in very cold weather and are viable and preferred where heat demand per metre of pipe is too low for TNs – e.g., rural buildings.</a:t>
            </a:r>
            <a:endParaRPr lang="en-CA" sz="1600" spc="-1">
              <a:latin typeface="Arial"/>
              <a:ea typeface="Noto Sans CJK SC"/>
            </a:endParaRPr>
          </a:p>
        </p:txBody>
      </p:sp>
      <p:pic>
        <p:nvPicPr>
          <p:cNvPr id="495" name="Picture 494"/>
          <p:cNvPicPr/>
          <p:nvPr/>
        </p:nvPicPr>
        <p:blipFill>
          <a:blip r:embed="rId4"/>
          <a:stretch/>
        </p:blipFill>
        <p:spPr>
          <a:xfrm>
            <a:off x="9028929" y="504518"/>
            <a:ext cx="3058805" cy="2094240"/>
          </a:xfrm>
          <a:prstGeom prst="rect">
            <a:avLst/>
          </a:prstGeom>
          <a:ln>
            <a:noFill/>
          </a:ln>
        </p:spPr>
      </p:pic>
      <p:pic>
        <p:nvPicPr>
          <p:cNvPr id="4" name="Picture 3" descr="A graph showing the amount of electricity and heat&#10;&#10;Description automatically generated">
            <a:extLst>
              <a:ext uri="{FF2B5EF4-FFF2-40B4-BE49-F238E27FC236}">
                <a16:creationId xmlns:a16="http://schemas.microsoft.com/office/drawing/2014/main" id="{CB914377-EEC6-8C41-82C6-3C6F37F704AE}"/>
              </a:ext>
            </a:extLst>
          </p:cNvPr>
          <p:cNvPicPr>
            <a:picLocks noChangeAspect="1"/>
          </p:cNvPicPr>
          <p:nvPr/>
        </p:nvPicPr>
        <p:blipFill>
          <a:blip r:embed="rId5"/>
          <a:stretch>
            <a:fillRect/>
          </a:stretch>
        </p:blipFill>
        <p:spPr>
          <a:xfrm>
            <a:off x="6225982" y="461915"/>
            <a:ext cx="2802948" cy="2136843"/>
          </a:xfrm>
          <a:prstGeom prst="rect">
            <a:avLst/>
          </a:prstGeom>
        </p:spPr>
      </p:pic>
      <p:pic>
        <p:nvPicPr>
          <p:cNvPr id="2" name="Picture 1">
            <a:extLst>
              <a:ext uri="{FF2B5EF4-FFF2-40B4-BE49-F238E27FC236}">
                <a16:creationId xmlns:a16="http://schemas.microsoft.com/office/drawing/2014/main" id="{72E79C1F-F4A8-6164-DC6B-6B27066A590B}"/>
              </a:ext>
            </a:extLst>
          </p:cNvPr>
          <p:cNvPicPr>
            <a:picLocks noChangeAspect="1"/>
          </p:cNvPicPr>
          <p:nvPr/>
        </p:nvPicPr>
        <p:blipFill>
          <a:blip r:embed="rId6"/>
          <a:stretch>
            <a:fillRect/>
          </a:stretch>
        </p:blipFill>
        <p:spPr>
          <a:xfrm>
            <a:off x="7211505" y="6155142"/>
            <a:ext cx="4043823" cy="6036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33075</TotalTime>
  <Words>1484</Words>
  <Application>Microsoft Office PowerPoint</Application>
  <PresentationFormat>Widescreen</PresentationFormat>
  <Paragraphs>112</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Next</vt:lpstr>
      <vt:lpstr>Calibri</vt:lpstr>
      <vt:lpstr>Calibri Light</vt:lpstr>
      <vt:lpstr>Roboto</vt:lpstr>
      <vt:lpstr>Symbol</vt:lpstr>
      <vt:lpstr>Times New Roman</vt:lpstr>
      <vt:lpstr>Office Theme</vt:lpstr>
      <vt:lpstr>PowerPoint Presentation</vt:lpstr>
      <vt:lpstr>Sector Coupling of Electricity and Thermal Energy Systems:</vt:lpstr>
      <vt:lpstr>Symptoms? Or root causes?</vt:lpstr>
      <vt:lpstr>Change Takes Work</vt:lpstr>
      <vt:lpstr>PowerPoint Presentation</vt:lpstr>
      <vt:lpstr>Key Problem – Peak Load Management</vt:lpstr>
      <vt:lpstr>PowerPoint Presentation</vt:lpstr>
      <vt:lpstr>PowerPoint Presentation</vt:lpstr>
      <vt:lpstr>PowerPoint Presentation</vt:lpstr>
      <vt:lpstr>Business Options for Nuclear</vt:lpstr>
      <vt:lpstr>PowerPoint Presentation</vt:lpstr>
      <vt:lpstr>Changing to nuclear CHP – Urgency!</vt:lpstr>
      <vt:lpstr>Consequences of CHP, Thermal System Integration</vt:lpstr>
      <vt:lpstr>References</vt:lpstr>
      <vt:lpstr>Today Let’s focus on the nuclear industry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CHP, Thermal Energy Networks and Thermal Energy Storage</dc:title>
  <dc:creator>Michael Wiggin</dc:creator>
  <cp:lastModifiedBy>Art Hunter</cp:lastModifiedBy>
  <cp:revision>15</cp:revision>
  <dcterms:created xsi:type="dcterms:W3CDTF">2025-01-27T17:22:24Z</dcterms:created>
  <dcterms:modified xsi:type="dcterms:W3CDTF">2025-11-11T19:44:10Z</dcterms:modified>
</cp:coreProperties>
</file>