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2" r:id="rId2"/>
    <p:sldId id="267" r:id="rId3"/>
    <p:sldId id="264" r:id="rId4"/>
    <p:sldId id="265" r:id="rId5"/>
    <p:sldId id="266" r:id="rId6"/>
    <p:sldId id="26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6405"/>
  </p:normalViewPr>
  <p:slideViewPr>
    <p:cSldViewPr snapToGrid="0" snapToObjects="1">
      <p:cViewPr varScale="1">
        <p:scale>
          <a:sx n="58" d="100"/>
          <a:sy n="58" d="100"/>
        </p:scale>
        <p:origin x="5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11C46-C775-40C6-9382-669F6BA8DB00}" type="datetimeFigureOut">
              <a:rPr lang="en-CA" smtClean="0"/>
              <a:t>2025-08-04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95F537-5913-415B-B5CB-A3E105213B1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31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300D-561A-5B43-A3B2-AF76D4942C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C8E7CE-5E8E-B343-946C-8E9B3C12B4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1F8FA-48D7-8F4C-AB3C-14CAB1B5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198B-3133-4998-BB05-D1B5E817A2DF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E096-AA97-674E-944A-995CA2105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114CF-3D1A-874F-A243-85639A05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6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802C-CBE6-984A-AB80-6E3EB5EA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649A3-FDAA-D14F-93D4-BEAFC5214C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4E2B9-8A72-A746-A177-E3D8F438A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CA44B-55F9-4F9A-8BF7-619075941150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E69E1-6D2B-C640-8CA6-56DEBB17A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CDF0-FB7B-7244-90A7-18EE1BB50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517450-06B4-0C47-84D4-2ACFE117D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D85B9-0E6A-9A43-B86E-C07184B38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1212B-7CE5-6B4B-9A53-8BD6D3EB3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B27E-C57F-40C0-A600-6D9BC16F31D4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07DC-5DD6-2349-803C-F44BDF11C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8F78F5-E244-F545-8323-400BD44B6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147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4C1DB-7F40-124F-8719-4B51F9463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C2408-2519-5243-B9B5-51E7B3BD9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B8A19-AACA-CB4E-9DB9-BE3BEE017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B02F4-2022-4F86-9E35-07FBB54A086F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CC66-04FF-6241-A64C-17F87DFB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804C4C-FE9B-6544-9D5D-D76F78CA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65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234E2-EE3C-3947-81FE-71CCD18D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8B8763-2750-C340-AE8E-F03D14F8E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121F3-94CE-8541-938D-E5BBF26A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AF6F4-969B-4DE1-A9BC-ADD63EE00135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82002-392F-204C-8E2C-5E719E63DC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CB936-465C-A34B-A251-95C8B700C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7A62-AF3B-314C-8BF2-977EAF182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F8111-0D09-2747-9BE7-1D91D6559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D2DE97-3DB6-634E-9071-CC278FC6D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1F02-BD88-E14F-A762-E8FEBC69E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CAE1A-8761-4D97-8667-EC48FEFA7418}" type="datetime1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2643A-8D5E-064A-9D39-64967F34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B245D-5257-7B40-A53B-CF11EA3C7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12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DF39B-ED56-1840-975F-0D6BFAC5C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8D49F-00F8-4C44-8C89-B8F7E2DE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B421D-A941-EA4C-BABD-2960021E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279A1-88F0-3B4A-8B81-413D08BD28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79055F-4A65-994C-8903-A9347201B8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134A7-7BD1-114A-854D-12343F478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D5CBE-0B51-4B3B-9987-644FCCA280EF}" type="datetime1">
              <a:rPr lang="en-US" smtClean="0"/>
              <a:t>8/4/2025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DE6AF-2F07-6442-93D2-3B6CFF83F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DEDD64-939A-2B44-9144-8674B4CA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92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0A223-B162-0B42-85D6-29BB17C1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D73FD4-9E81-3442-81AD-68D6FFDCE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67748-986A-4B5F-B782-BEB446CF79C4}" type="datetime1">
              <a:rPr lang="en-US" smtClean="0"/>
              <a:t>8/4/2025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444FF-FF87-E349-9846-C623FDC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E6E7F-B214-1F41-8306-03391EFD8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2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E19963-E112-E944-8671-70C89C1A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295C-87AA-4951-86E1-BCC70EADB8F4}" type="datetime1">
              <a:rPr lang="en-US" smtClean="0"/>
              <a:t>8/4/2025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D7B96-1813-FE41-BBC9-47FF518E5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C8EB89-42C2-EC41-8E30-6A08B1FFA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3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3B895-B758-E34A-8785-E3DFE50C2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58DA3C-650D-1147-9FEB-913F906C32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3381E-7F20-574A-827C-2641A26093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53AA88-49DB-C049-8637-7CEE5496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3443E-5ADF-41B0-AA03-23F07BAF7572}" type="datetime1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D7527-7EE3-CF46-90DC-F2DE3307D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39B25-2882-AD46-AB80-0E99A3FA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96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A36F8-60BD-314E-8499-55E76621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E0A44F-E969-6E45-8313-802B96B31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68BE0-931D-7B4C-991E-D67573F936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2AFDF-B433-F24F-B4A6-A5055CA89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8ABAD-EF2F-4124-8D59-30D6F82878A4}" type="datetime1">
              <a:rPr lang="en-US" smtClean="0"/>
              <a:t>8/4/2025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8951D1-85EE-734D-B6CB-B1749BAFD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DBCAF-6686-E54A-A7F5-B76AEA8B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9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76D06-D52C-714C-A621-7D359E7C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7529DB-F267-A64D-93DC-BC4AA6786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40496-D68D-9941-BB5E-A55D8C607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69321-434F-4A73-A4A5-C440C40B9EB5}" type="datetime1">
              <a:rPr lang="en-US" smtClean="0"/>
              <a:t>8/4/2025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A8A0-C0D6-3F45-9FF8-FFEDEF7317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DE491-153F-8946-B2A2-B7C969398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1FD-FC35-274D-9AF6-8F3BC30D5B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C7E825-7195-074D-BF49-70B1432F546F}"/>
              </a:ext>
            </a:extLst>
          </p:cNvPr>
          <p:cNvSpPr txBox="1"/>
          <p:nvPr/>
        </p:nvSpPr>
        <p:spPr>
          <a:xfrm>
            <a:off x="283464" y="191666"/>
            <a:ext cx="11631168" cy="7057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CA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CA" sz="2400" b="1" dirty="0">
                <a:latin typeface="Avenir Next" panose="020B0503020202020204" pitchFamily="34" charset="0"/>
              </a:rPr>
              <a:t>Projects and Events That Made Canada a Nation</a:t>
            </a:r>
            <a:endParaRPr lang="en-US" sz="2400" b="1" dirty="0"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CA" sz="2800" dirty="0"/>
              <a:t>Things that make Canadians proud</a:t>
            </a:r>
          </a:p>
          <a:p>
            <a:endParaRPr lang="en-CA" sz="2400" dirty="0">
              <a:latin typeface="Avenir Next" panose="020B0503020202020204" pitchFamily="34" charset="0"/>
            </a:endParaRPr>
          </a:p>
          <a:p>
            <a:pPr marR="0" algn="l" rtl="0">
              <a:spcAft>
                <a:spcPts val="1200"/>
              </a:spcAft>
            </a:pPr>
            <a:r>
              <a:rPr lang="en-US" sz="2400" b="0" i="0" u="none" strike="noStrike" kern="100" baseline="0" dirty="0"/>
              <a:t>1915-1919	The independent Canadian Corps in World War I	</a:t>
            </a:r>
          </a:p>
          <a:p>
            <a:pPr marR="0" algn="l" rtl="0">
              <a:spcAft>
                <a:spcPts val="1200"/>
              </a:spcAft>
            </a:pPr>
            <a:r>
              <a:rPr lang="en-CA" sz="2400" b="0" i="0" u="none" strike="noStrike" kern="100" baseline="0" dirty="0"/>
              <a:t>1956-present	Peacekeeping (multiple deployments)</a:t>
            </a:r>
          </a:p>
          <a:p>
            <a:pPr marR="0" algn="l" rtl="0">
              <a:spcAft>
                <a:spcPts val="1200"/>
              </a:spcAft>
            </a:pPr>
            <a:r>
              <a:rPr lang="en-CA" sz="2400" b="0" i="0" u="none" strike="noStrike" kern="100" baseline="0" dirty="0"/>
              <a:t>1965		Flag</a:t>
            </a:r>
          </a:p>
          <a:p>
            <a:pPr marR="0" algn="l" rtl="0">
              <a:spcAft>
                <a:spcPts val="1200"/>
              </a:spcAft>
            </a:pPr>
            <a:r>
              <a:rPr lang="en-US" sz="2400" b="0" i="0" u="none" strike="noStrike" kern="100" baseline="0" dirty="0"/>
              <a:t>1965-present	The publicly funded single-payer healthcare system (Medicare)	</a:t>
            </a:r>
          </a:p>
          <a:p>
            <a:pPr marR="0" algn="l" rtl="0">
              <a:spcAft>
                <a:spcPts val="1200"/>
              </a:spcAft>
            </a:pPr>
            <a:r>
              <a:rPr lang="en-US" sz="2400" b="0" i="0" u="none" strike="noStrike" kern="100" baseline="0" dirty="0"/>
              <a:t>1980-present	The Marathon of Hope (Terry Fox run)	</a:t>
            </a:r>
          </a:p>
          <a:p>
            <a:pPr marR="0" algn="l" rtl="0">
              <a:spcAft>
                <a:spcPts val="1200"/>
              </a:spcAft>
            </a:pPr>
            <a:r>
              <a:rPr lang="en-US" sz="2400" b="0" i="0" u="none" strike="noStrike" kern="100" baseline="0" dirty="0"/>
              <a:t>1985-1987	The Man in Motion (Rick Hanson’s wheelchair World Tour)	</a:t>
            </a:r>
          </a:p>
          <a:p>
            <a:pPr marR="0" algn="l" rtl="0">
              <a:spcAft>
                <a:spcPts val="1200"/>
              </a:spcAft>
            </a:pPr>
            <a:r>
              <a:rPr lang="en-CA" sz="2400" b="0" i="0" u="none" strike="noStrike" kern="100" baseline="0" dirty="0"/>
              <a:t>2001-2014	Afghanistan	</a:t>
            </a:r>
          </a:p>
          <a:p>
            <a:pPr marR="0" algn="l" rtl="0">
              <a:spcAft>
                <a:spcPts val="1200"/>
              </a:spcAft>
            </a:pPr>
            <a:r>
              <a:rPr lang="en-US" sz="2400" b="0" i="0" u="none" strike="noStrike" kern="100" baseline="0" dirty="0"/>
              <a:t>2003		Staying out of Iraq</a:t>
            </a:r>
          </a:p>
          <a:p>
            <a:pPr marR="0" algn="l" rtl="0"/>
            <a:r>
              <a:rPr lang="en-CA" sz="2400" b="0" i="0" u="none" strike="noStrike" kern="100" baseline="0" dirty="0">
                <a:latin typeface="Times New Roman" panose="02020603050405020304" pitchFamily="18" charset="0"/>
              </a:rPr>
              <a:t>	</a:t>
            </a: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12814246-922A-8846-1312-B67E12E39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0"/>
            <a:ext cx="866858" cy="866858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55229C60-08E0-743A-9622-19AF0BD3F2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91" y="0"/>
            <a:ext cx="866858" cy="866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950C3-5400-8584-AB8C-C5AC6C9A4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z="2000" smtClean="0"/>
              <a:t>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2622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5194C0-5CD4-E720-B4E4-C5F49B2C6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6E8C2E-DEB7-98F0-651A-18D5BCDE5A58}"/>
              </a:ext>
            </a:extLst>
          </p:cNvPr>
          <p:cNvSpPr txBox="1"/>
          <p:nvPr/>
        </p:nvSpPr>
        <p:spPr>
          <a:xfrm>
            <a:off x="283464" y="183353"/>
            <a:ext cx="116311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CA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CA" sz="2400" b="1" dirty="0">
                <a:latin typeface="Avenir Next" panose="020B0503020202020204" pitchFamily="34" charset="0"/>
              </a:rPr>
              <a:t>Projects and Events That Made Canada a Nation</a:t>
            </a:r>
            <a:endParaRPr lang="en-US" sz="2400" b="1" dirty="0"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CA" sz="2800" dirty="0"/>
              <a:t>Infrastructure Projects</a:t>
            </a:r>
          </a:p>
          <a:p>
            <a:endParaRPr lang="en-CA" sz="2800" dirty="0"/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1663-present	University system (100 sites; 1st was Laval; 1st after 1867 was Winnipeg)</a:t>
            </a:r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1836-present	National railroad network</a:t>
            </a:r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1959-present	St Lawrence Seaway (built ’54-’59)</a:t>
            </a:r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1962-present	TransCanada highway</a:t>
            </a:r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1992-present	TransCanada trail</a:t>
            </a:r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1997-present	Confederation bridge (built ’93-’97)</a:t>
            </a:r>
            <a:br>
              <a:rPr lang="en-US" sz="2800" b="0" i="0" u="none" strike="noStrike" kern="100" baseline="0" dirty="0">
                <a:latin typeface="Times New Roman" panose="02020603050405020304" pitchFamily="18" charset="0"/>
              </a:rPr>
            </a:br>
            <a:r>
              <a:rPr lang="en-US" sz="2800" b="0" i="0" u="none" strike="noStrike" kern="100" baseline="0" dirty="0">
                <a:latin typeface="Times New Roman" panose="02020603050405020304" pitchFamily="18" charset="0"/>
              </a:rPr>
              <a:t>	</a:t>
            </a:r>
          </a:p>
          <a:p>
            <a:endParaRPr lang="en-CA" sz="2800" dirty="0"/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7F0E482-D7C3-22B6-5D97-17BE9030B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0"/>
            <a:ext cx="866858" cy="866858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0E70A7AD-D62D-D077-AE31-1F862C17A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91" y="0"/>
            <a:ext cx="866858" cy="8668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7635-46B1-739A-2A48-BD56249E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z="2000" smtClean="0"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02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A710B2-2AF3-CE38-159E-8D5C6FBD4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DF608A-9693-B4FC-38FA-F9CCD7C6B580}"/>
              </a:ext>
            </a:extLst>
          </p:cNvPr>
          <p:cNvSpPr txBox="1"/>
          <p:nvPr/>
        </p:nvSpPr>
        <p:spPr>
          <a:xfrm>
            <a:off x="283464" y="183353"/>
            <a:ext cx="11631168" cy="582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CA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CA" sz="2400" b="1" dirty="0">
                <a:latin typeface="Avenir Next" panose="020B0503020202020204" pitchFamily="34" charset="0"/>
              </a:rPr>
              <a:t>Projects and Events That Made Canada a Nation</a:t>
            </a:r>
            <a:endParaRPr lang="en-US" sz="2400" b="1" dirty="0"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CA" sz="2800" dirty="0"/>
              <a:t>Iconic structures and locations</a:t>
            </a:r>
          </a:p>
          <a:p>
            <a:endParaRPr lang="en-CA" sz="2800" dirty="0"/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1856-present	National museums (9 sites; 1st was the Geologic Museum in Montreal)	</a:t>
            </a:r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1865-present	Parliament Buildings	</a:t>
            </a:r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1885-present	National parks (37 parks; 31 reserves; 1st was Banff, Rocky Mountains then)</a:t>
            </a:r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1919-present	National historic sites (now &gt; 1,000 sites; first was Port Dover cliff site)	</a:t>
            </a:r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1939-present	National War Memorial (with additions)</a:t>
            </a:r>
            <a:endParaRPr lang="en-CA" sz="2400" kern="100" dirty="0"/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1976-present	CN tower (’73-’76)	</a:t>
            </a:r>
          </a:p>
          <a:p>
            <a:endParaRPr lang="en-US" sz="28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A3AA067F-03A6-F56F-ABF4-D5677DE1C6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0"/>
            <a:ext cx="866858" cy="866858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454069F2-1970-DA05-3CF2-E25FC169F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91" y="0"/>
            <a:ext cx="866858" cy="866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37049D-5F95-7526-CFF6-FCE3C90E5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z="2000" smtClean="0"/>
              <a:t>3</a:t>
            </a:fld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8884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041357-A7DD-AA6E-D49F-A0FF2C072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4AFEF2-5846-4D35-D657-992BD3F65869}"/>
              </a:ext>
            </a:extLst>
          </p:cNvPr>
          <p:cNvSpPr txBox="1"/>
          <p:nvPr/>
        </p:nvSpPr>
        <p:spPr>
          <a:xfrm>
            <a:off x="283464" y="183353"/>
            <a:ext cx="11631168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CA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CA" sz="2400" b="1" dirty="0">
                <a:latin typeface="Avenir Next" panose="020B0503020202020204" pitchFamily="34" charset="0"/>
              </a:rPr>
              <a:t>Projects and Events That Made Canada a Nation</a:t>
            </a:r>
            <a:endParaRPr lang="en-US" sz="2400" b="1" dirty="0"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CA" sz="2800" dirty="0"/>
              <a:t>Inventions</a:t>
            </a:r>
          </a:p>
          <a:p>
            <a:endParaRPr lang="en-CA" sz="2800" dirty="0"/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1876-present	Coordinated Universal Time (Time zones; Sir Sandford Fleming)	</a:t>
            </a:r>
          </a:p>
          <a:p>
            <a:pPr marR="0" algn="l" rtl="0">
              <a:spcAft>
                <a:spcPts val="1200"/>
              </a:spcAft>
            </a:pPr>
            <a:r>
              <a:rPr lang="fr-FR" sz="2400" kern="100" dirty="0"/>
              <a:t>1876-present</a:t>
            </a:r>
            <a:r>
              <a:rPr lang="en-CA" sz="2400" kern="100" dirty="0"/>
              <a:t>	</a:t>
            </a:r>
            <a:r>
              <a:rPr lang="fr-FR" sz="2400" kern="100" dirty="0"/>
              <a:t>Telephone (Alexander Bell)</a:t>
            </a:r>
            <a:endParaRPr lang="en-CA" sz="2400" kern="100" dirty="0"/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1921-present	Insulin (Fred Banting and Charles Best)</a:t>
            </a:r>
            <a:endParaRPr lang="en-CA" sz="2400" kern="100" dirty="0"/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1953-1959</a:t>
            </a:r>
            <a:r>
              <a:rPr lang="fr-FR" sz="2400" kern="100" dirty="0"/>
              <a:t>	</a:t>
            </a:r>
            <a:r>
              <a:rPr lang="en-CA" sz="2400" kern="100" dirty="0"/>
              <a:t>Avro Arrow</a:t>
            </a:r>
            <a:endParaRPr lang="fr-FR" sz="2400" kern="100" dirty="0"/>
          </a:p>
          <a:p>
            <a:pPr marR="0" algn="l" rtl="0">
              <a:spcAft>
                <a:spcPts val="1200"/>
              </a:spcAft>
            </a:pPr>
            <a:r>
              <a:rPr lang="en-CA" sz="2400" kern="100" dirty="0"/>
              <a:t>1958-present</a:t>
            </a:r>
            <a:r>
              <a:rPr lang="fr-FR" sz="2400" kern="100" dirty="0"/>
              <a:t>	</a:t>
            </a:r>
            <a:r>
              <a:rPr lang="en-CA" sz="2400" kern="100" dirty="0"/>
              <a:t>Skidoo (snowmobile; Joseph-Armand Bombardier)</a:t>
            </a:r>
            <a:r>
              <a:rPr lang="fr-FR" sz="2400" kern="100" dirty="0"/>
              <a:t>	</a:t>
            </a:r>
          </a:p>
          <a:p>
            <a:pPr marR="0" algn="l" rtl="0">
              <a:spcAft>
                <a:spcPts val="1200"/>
              </a:spcAft>
            </a:pPr>
            <a:r>
              <a:rPr lang="fr-FR" sz="2400" kern="100" dirty="0"/>
              <a:t>1959-present	Satellites (Alouette, LANDSAT, RADARSAT, </a:t>
            </a:r>
            <a:r>
              <a:rPr lang="fr-FR" sz="2400" kern="100" dirty="0" err="1"/>
              <a:t>many</a:t>
            </a:r>
            <a:r>
              <a:rPr lang="fr-FR" sz="2400" kern="100" dirty="0"/>
              <a:t> more)</a:t>
            </a:r>
            <a:r>
              <a:rPr lang="en-CA" sz="2400" kern="100" dirty="0"/>
              <a:t>	</a:t>
            </a:r>
          </a:p>
          <a:p>
            <a:pPr marR="0" algn="l" rtl="0">
              <a:spcAft>
                <a:spcPts val="1200"/>
              </a:spcAft>
            </a:pPr>
            <a:r>
              <a:rPr lang="en-US" sz="2400" kern="100" dirty="0"/>
              <a:t>1975-2011	Canadarm on the Space Shuttle</a:t>
            </a:r>
            <a:endParaRPr lang="en-CA" sz="2800" b="0" i="0" u="none" strike="noStrike" kern="100" baseline="0" dirty="0">
              <a:latin typeface="Times New Roman" panose="02020603050405020304" pitchFamily="18" charset="0"/>
            </a:endParaRPr>
          </a:p>
          <a:p>
            <a:endParaRPr lang="en-CA" sz="2800" dirty="0"/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7C12CFBE-AA7E-DCB5-8C0E-B687D3F6C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0"/>
            <a:ext cx="866858" cy="866858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BF7F42F2-1D5B-7533-775B-16057EC79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91" y="0"/>
            <a:ext cx="866858" cy="866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8860D9-E7EB-33B9-2CD4-DBB0F251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z="2000" smtClean="0"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36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C9A58-7F81-63BE-D209-AFF84936C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FF5185-9784-9F76-7244-6C3AF52CB9F0}"/>
              </a:ext>
            </a:extLst>
          </p:cNvPr>
          <p:cNvSpPr txBox="1"/>
          <p:nvPr/>
        </p:nvSpPr>
        <p:spPr>
          <a:xfrm>
            <a:off x="199504" y="183353"/>
            <a:ext cx="1182069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CA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CA" sz="2400" b="1" dirty="0">
                <a:latin typeface="Avenir Next" panose="020B0503020202020204" pitchFamily="34" charset="0"/>
              </a:rPr>
              <a:t>Projects and Events That Made Canada a Nation</a:t>
            </a:r>
            <a:endParaRPr lang="en-US" sz="2400" b="1" dirty="0"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CA" sz="2800" dirty="0"/>
              <a:t>Activities and Events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marR="0" algn="l" rtl="0">
              <a:spcAft>
                <a:spcPts val="1200"/>
              </a:spcAft>
            </a:pPr>
            <a:r>
              <a:rPr lang="en-US" kern="100" dirty="0"/>
              <a:t>1776-1783	Accepting American Colonial Loyalist refugees 	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1845-1852	Accepting Irish refugees	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1867-present	Lacrosse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1875-present	Hockey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various		Major battles: </a:t>
            </a:r>
            <a:r>
              <a:rPr lang="en-CA" kern="100" dirty="0" err="1"/>
              <a:t>Paardeberg</a:t>
            </a:r>
            <a:r>
              <a:rPr lang="en-CA" kern="100" dirty="0"/>
              <a:t> (Feb 00), Vimy Ridge (Apr 17), Dieppe (Aug 42), Ortona (Dec 43)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1918-1922	Accepting European post-war refugees</a:t>
            </a:r>
          </a:p>
          <a:p>
            <a:pPr>
              <a:spcAft>
                <a:spcPts val="1200"/>
              </a:spcAft>
            </a:pPr>
            <a:r>
              <a:rPr lang="en-CA" kern="100" dirty="0"/>
              <a:t>1946-1955	Accepting European post-war refugees</a:t>
            </a:r>
          </a:p>
          <a:p>
            <a:pPr marR="0" algn="l" rtl="0">
              <a:spcAft>
                <a:spcPts val="1200"/>
              </a:spcAft>
            </a:pPr>
            <a:r>
              <a:rPr lang="en-US" kern="100" dirty="0"/>
              <a:t>1946-1950	Post-WW II Veterans benefit program (housing, education, farmland)	</a:t>
            </a:r>
          </a:p>
          <a:p>
            <a:pPr marR="0" algn="l" rtl="0">
              <a:spcAft>
                <a:spcPts val="1200"/>
              </a:spcAft>
            </a:pPr>
            <a:r>
              <a:rPr lang="en-US" kern="100" dirty="0"/>
              <a:t>1954-present	CBC news (TV: The National)	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1958-present	CBC kids’ programs: </a:t>
            </a:r>
            <a:r>
              <a:rPr lang="en-CA" kern="100" dirty="0" err="1"/>
              <a:t>Mr</a:t>
            </a:r>
            <a:r>
              <a:rPr lang="en-CA" kern="100" dirty="0"/>
              <a:t> Dressup, Chez Hélène, Friendly Giant, Romper Room, </a:t>
            </a:r>
            <a:r>
              <a:rPr lang="en-CA" kern="100" dirty="0" err="1"/>
              <a:t>Polkadot</a:t>
            </a:r>
            <a:r>
              <a:rPr lang="en-CA" kern="100" dirty="0"/>
              <a:t> Door</a:t>
            </a:r>
          </a:p>
          <a:p>
            <a:pPr marR="0" algn="l" rtl="0">
              <a:spcAft>
                <a:spcPts val="1200"/>
              </a:spcAft>
            </a:pPr>
            <a:r>
              <a:rPr lang="en-CA" kern="100" dirty="0"/>
              <a:t>1958-present	Canadian heritage moments	</a:t>
            </a: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C4DBC6B6-4D6B-3DF3-09D3-5F8A5ABDA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0"/>
            <a:ext cx="866858" cy="866858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68AF2447-24FC-2DE8-2370-3942A73AA4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91" y="0"/>
            <a:ext cx="866858" cy="866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F44B97-7611-A67E-53B6-E05B7754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z="2000" smtClean="0"/>
              <a:t>5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3931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DB0508-9CCB-D72A-AB40-453DDE3CC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BAED7-5F6A-8C9E-D330-562079A6615F}"/>
              </a:ext>
            </a:extLst>
          </p:cNvPr>
          <p:cNvSpPr txBox="1"/>
          <p:nvPr/>
        </p:nvSpPr>
        <p:spPr>
          <a:xfrm>
            <a:off x="283464" y="183353"/>
            <a:ext cx="1163116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en-CA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CA" sz="2400" b="1" dirty="0">
                <a:latin typeface="Avenir Next" panose="020B0503020202020204" pitchFamily="34" charset="0"/>
              </a:rPr>
              <a:t>Projects and Events That Made Canada a Nation</a:t>
            </a:r>
            <a:endParaRPr lang="en-US" sz="2400" b="1" dirty="0">
              <a:latin typeface="Avenir Next" panose="020B0503020202020204" pitchFamily="34" charset="0"/>
            </a:endParaRPr>
          </a:p>
          <a:p>
            <a:pPr algn="ctr">
              <a:lnSpc>
                <a:spcPct val="11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r>
              <a:rPr lang="en-CA" sz="2800" dirty="0"/>
              <a:t>Activities and Events</a:t>
            </a:r>
          </a:p>
          <a:p>
            <a:endParaRPr lang="en-CA" sz="2800" dirty="0"/>
          </a:p>
          <a:p>
            <a:pPr>
              <a:spcAft>
                <a:spcPts val="1200"/>
              </a:spcAft>
            </a:pPr>
            <a:r>
              <a:rPr lang="en-US" kern="100" dirty="0"/>
              <a:t>1967-1980	Miles for Millions Walkathons 	</a:t>
            </a:r>
          </a:p>
          <a:p>
            <a:pPr>
              <a:spcAft>
                <a:spcPts val="1200"/>
              </a:spcAft>
            </a:pPr>
            <a:r>
              <a:rPr lang="en-CA" kern="100"/>
              <a:t>1967</a:t>
            </a:r>
            <a:r>
              <a:rPr lang="en-CA" kern="100" dirty="0"/>
              <a:t>		Expo (Montreal)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kern="100" dirty="0"/>
              <a:t>1971-present	Canadian content: comedy (SCTV), Royal Canadian Air Farce, This Hour Has 22 Minutes, music</a:t>
            </a:r>
          </a:p>
          <a:p>
            <a:pPr>
              <a:spcAft>
                <a:spcPts val="1200"/>
              </a:spcAft>
            </a:pPr>
            <a:r>
              <a:rPr lang="en-US" kern="100" dirty="0"/>
              <a:t>various		Olympics: Montreal (72), Calgary (88), Vancouver (10)	</a:t>
            </a:r>
          </a:p>
          <a:p>
            <a:pPr>
              <a:spcAft>
                <a:spcPts val="1200"/>
              </a:spcAft>
            </a:pPr>
            <a:r>
              <a:rPr lang="en-US" kern="100" dirty="0"/>
              <a:t>1975-1985	Accepting Vietnamese boat people</a:t>
            </a:r>
            <a:endParaRPr lang="en-CA" kern="100" dirty="0"/>
          </a:p>
          <a:p>
            <a:pPr>
              <a:spcAft>
                <a:spcPts val="1200"/>
              </a:spcAft>
            </a:pPr>
            <a:r>
              <a:rPr lang="en-US" kern="100" dirty="0"/>
              <a:t>1987		Our Common Future (World Commission on Environment and Development, James MacNeill]</a:t>
            </a:r>
          </a:p>
          <a:p>
            <a:pPr>
              <a:spcAft>
                <a:spcPts val="1200"/>
              </a:spcAft>
            </a:pPr>
            <a:r>
              <a:rPr lang="en-CA" kern="100" dirty="0"/>
              <a:t>1992		Agenda 21</a:t>
            </a:r>
          </a:p>
          <a:p>
            <a:pPr>
              <a:spcAft>
                <a:spcPts val="1200"/>
              </a:spcAft>
            </a:pPr>
            <a:r>
              <a:rPr lang="en-US" kern="100" dirty="0"/>
              <a:t>1992		UNCED 1992 conferences (Stockholm and Rio de </a:t>
            </a:r>
            <a:r>
              <a:rPr lang="en-US" kern="100" dirty="0" err="1"/>
              <a:t>Janiero</a:t>
            </a:r>
            <a:r>
              <a:rPr lang="en-US" kern="100" dirty="0"/>
              <a:t>, Maurice Strong)	</a:t>
            </a:r>
          </a:p>
          <a:p>
            <a:pPr>
              <a:spcAft>
                <a:spcPts val="1200"/>
              </a:spcAft>
            </a:pPr>
            <a:r>
              <a:rPr lang="en-US" kern="100" dirty="0"/>
              <a:t>2007-present	Reconciliation with Indigenous people</a:t>
            </a:r>
          </a:p>
          <a:p>
            <a:pPr>
              <a:spcAft>
                <a:spcPts val="1200"/>
              </a:spcAft>
            </a:pPr>
            <a:r>
              <a:rPr lang="en-CA" kern="100" dirty="0"/>
              <a:t>2015-2020	Accepting Syrian refugees</a:t>
            </a:r>
          </a:p>
          <a:p>
            <a:r>
              <a:rPr lang="en-CA" kern="100" dirty="0"/>
              <a:t>2022-present	Accepting Ukrainian refugees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252AB09E-D33E-09A8-4D4E-173CC50BD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1" y="0"/>
            <a:ext cx="866858" cy="866858"/>
          </a:xfrm>
          <a:prstGeom prst="rect">
            <a:avLst/>
          </a:prstGeo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23825AC3-8153-2FFC-3006-81FAC0FDE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891" y="0"/>
            <a:ext cx="866858" cy="8668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EDC8F5-F5F4-1291-CF3D-8570FBA6E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1FD-FC35-274D-9AF6-8F3BC30D5BEA}" type="slidenum">
              <a:rPr lang="en-US" sz="2000" smtClean="0"/>
              <a:t>6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27205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48158</TotalTime>
  <Words>563</Words>
  <Application>Microsoft Office PowerPoint</Application>
  <PresentationFormat>Widescreen</PresentationFormat>
  <Paragraphs>86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Aptos</vt:lpstr>
      <vt:lpstr>Arial</vt:lpstr>
      <vt:lpstr>Avenir Next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Cacor Canada</cp:lastModifiedBy>
  <cp:revision>42</cp:revision>
  <dcterms:created xsi:type="dcterms:W3CDTF">2021-06-09T15:02:04Z</dcterms:created>
  <dcterms:modified xsi:type="dcterms:W3CDTF">2025-08-04T10:39:11Z</dcterms:modified>
</cp:coreProperties>
</file>