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handoutMasterIdLst>
    <p:handoutMasterId r:id="rId65"/>
  </p:handoutMasterIdLst>
  <p:sldIdLst>
    <p:sldId id="256" r:id="rId3"/>
    <p:sldId id="257" r:id="rId4"/>
    <p:sldId id="957" r:id="rId5"/>
    <p:sldId id="967" r:id="rId6"/>
    <p:sldId id="963" r:id="rId7"/>
    <p:sldId id="944" r:id="rId8"/>
    <p:sldId id="955" r:id="rId9"/>
    <p:sldId id="961" r:id="rId10"/>
    <p:sldId id="964" r:id="rId11"/>
    <p:sldId id="960" r:id="rId12"/>
    <p:sldId id="951" r:id="rId13"/>
    <p:sldId id="972" r:id="rId14"/>
    <p:sldId id="294" r:id="rId15"/>
    <p:sldId id="262" r:id="rId16"/>
    <p:sldId id="319" r:id="rId17"/>
    <p:sldId id="320" r:id="rId18"/>
    <p:sldId id="897" r:id="rId19"/>
    <p:sldId id="971" r:id="rId20"/>
    <p:sldId id="889" r:id="rId21"/>
    <p:sldId id="887" r:id="rId22"/>
    <p:sldId id="933" r:id="rId23"/>
    <p:sldId id="969" r:id="rId24"/>
    <p:sldId id="968" r:id="rId25"/>
    <p:sldId id="894" r:id="rId26"/>
    <p:sldId id="952" r:id="rId27"/>
    <p:sldId id="891" r:id="rId28"/>
    <p:sldId id="946" r:id="rId29"/>
    <p:sldId id="899" r:id="rId30"/>
    <p:sldId id="953" r:id="rId31"/>
    <p:sldId id="949" r:id="rId32"/>
    <p:sldId id="900" r:id="rId33"/>
    <p:sldId id="902" r:id="rId34"/>
    <p:sldId id="906" r:id="rId35"/>
    <p:sldId id="904" r:id="rId36"/>
    <p:sldId id="939" r:id="rId37"/>
    <p:sldId id="940" r:id="rId38"/>
    <p:sldId id="908" r:id="rId39"/>
    <p:sldId id="962" r:id="rId40"/>
    <p:sldId id="907" r:id="rId41"/>
    <p:sldId id="935" r:id="rId42"/>
    <p:sldId id="945" r:id="rId43"/>
    <p:sldId id="936" r:id="rId44"/>
    <p:sldId id="938" r:id="rId45"/>
    <p:sldId id="966" r:id="rId46"/>
    <p:sldId id="919" r:id="rId47"/>
    <p:sldId id="921" r:id="rId48"/>
    <p:sldId id="924" r:id="rId49"/>
    <p:sldId id="915" r:id="rId50"/>
    <p:sldId id="930" r:id="rId51"/>
    <p:sldId id="925" r:id="rId52"/>
    <p:sldId id="954" r:id="rId53"/>
    <p:sldId id="942" r:id="rId54"/>
    <p:sldId id="941" r:id="rId55"/>
    <p:sldId id="926" r:id="rId56"/>
    <p:sldId id="956" r:id="rId57"/>
    <p:sldId id="958" r:id="rId58"/>
    <p:sldId id="943" r:id="rId59"/>
    <p:sldId id="948" r:id="rId60"/>
    <p:sldId id="950" r:id="rId61"/>
    <p:sldId id="959" r:id="rId62"/>
    <p:sldId id="97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92F"/>
    <a:srgbClr val="E8F725"/>
    <a:srgbClr val="C85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3963" autoAdjust="0"/>
  </p:normalViewPr>
  <p:slideViewPr>
    <p:cSldViewPr snapToGrid="0">
      <p:cViewPr varScale="1">
        <p:scale>
          <a:sx n="50" d="100"/>
          <a:sy n="50" d="100"/>
        </p:scale>
        <p:origin x="1452" y="276"/>
      </p:cViewPr>
      <p:guideLst>
        <p:guide orient="horz" pos="2160"/>
        <p:guide pos="3840"/>
      </p:guideLst>
    </p:cSldViewPr>
  </p:slideViewPr>
  <p:outlineViewPr>
    <p:cViewPr>
      <p:scale>
        <a:sx n="33" d="100"/>
        <a:sy n="33" d="100"/>
      </p:scale>
      <p:origin x="36" y="16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G:\january%202021%20plus\Energy%20Freedom%20Project\Tours%20and%20performance\ULO%20rates\Simulator\simulator%20Rev%201%20version%20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baseline="0">
                <a:solidFill>
                  <a:srgbClr val="000000"/>
                </a:solidFill>
                <a:latin typeface="Calibri"/>
              </a:defRPr>
            </a:pPr>
            <a:r>
              <a:rPr lang="en-CA"/>
              <a:t>Six Years of Invoiced Energy Costs</a:t>
            </a:r>
          </a:p>
        </c:rich>
      </c:tx>
      <c:layout>
        <c:manualLayout>
          <c:xMode val="edge"/>
          <c:yMode val="edge"/>
          <c:x val="0.30922313469980783"/>
          <c:y val="4.6889432367944649E-2"/>
        </c:manualLayout>
      </c:layout>
      <c:overlay val="0"/>
    </c:title>
    <c:autoTitleDeleted val="0"/>
    <c:plotArea>
      <c:layout>
        <c:manualLayout>
          <c:layoutTarget val="inner"/>
          <c:xMode val="edge"/>
          <c:yMode val="edge"/>
          <c:x val="0.11529478850268189"/>
          <c:y val="0.20211021321438941"/>
          <c:w val="0.79728109644189216"/>
          <c:h val="0.69371632628579472"/>
        </c:manualLayout>
      </c:layout>
      <c:lineChart>
        <c:grouping val="standard"/>
        <c:varyColors val="0"/>
        <c:ser>
          <c:idx val="0"/>
          <c:order val="0"/>
          <c:tx>
            <c:v>  Traditional electricity &amp; gas</c:v>
          </c:tx>
          <c:spPr>
            <a:ln w="38160">
              <a:solidFill>
                <a:srgbClr val="4A7EBB"/>
              </a:solidFill>
            </a:ln>
          </c:spPr>
          <c:marker>
            <c:symbol val="none"/>
          </c:marker>
          <c:cat>
            <c:strLit>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strLit>
          </c:cat>
          <c:val>
            <c:numLit>
              <c:formatCode>General</c:formatCode>
              <c:ptCount val="64"/>
              <c:pt idx="0">
                <c:v>253.44</c:v>
              </c:pt>
              <c:pt idx="1">
                <c:v>247.55</c:v>
              </c:pt>
              <c:pt idx="2">
                <c:v>274.70999999999998</c:v>
              </c:pt>
              <c:pt idx="3">
                <c:v>226.49</c:v>
              </c:pt>
              <c:pt idx="4">
                <c:v>224.72</c:v>
              </c:pt>
              <c:pt idx="5">
                <c:v>196.68</c:v>
              </c:pt>
              <c:pt idx="6">
                <c:v>189.6</c:v>
              </c:pt>
              <c:pt idx="7">
                <c:v>214.73</c:v>
              </c:pt>
              <c:pt idx="8">
                <c:v>186.36</c:v>
              </c:pt>
              <c:pt idx="9">
                <c:v>213.06</c:v>
              </c:pt>
              <c:pt idx="10">
                <c:v>255.38</c:v>
              </c:pt>
              <c:pt idx="11">
                <c:v>252.27</c:v>
              </c:pt>
              <c:pt idx="12">
                <c:v>298.52</c:v>
              </c:pt>
              <c:pt idx="13">
                <c:v>266.20999999999998</c:v>
              </c:pt>
              <c:pt idx="14">
                <c:v>257.04000000000002</c:v>
              </c:pt>
              <c:pt idx="15">
                <c:v>229.96</c:v>
              </c:pt>
              <c:pt idx="16">
                <c:v>180.58</c:v>
              </c:pt>
              <c:pt idx="17">
                <c:v>203.38</c:v>
              </c:pt>
              <c:pt idx="18">
                <c:v>237.77</c:v>
              </c:pt>
              <c:pt idx="19">
                <c:v>207.01</c:v>
              </c:pt>
              <c:pt idx="20">
                <c:v>221.15</c:v>
              </c:pt>
              <c:pt idx="21">
                <c:v>221.18</c:v>
              </c:pt>
              <c:pt idx="22">
                <c:v>249.21</c:v>
              </c:pt>
              <c:pt idx="23">
                <c:v>262.05</c:v>
              </c:pt>
              <c:pt idx="24">
                <c:v>299.17</c:v>
              </c:pt>
              <c:pt idx="25">
                <c:v>254.25</c:v>
              </c:pt>
              <c:pt idx="26">
                <c:v>239.33</c:v>
              </c:pt>
              <c:pt idx="27">
                <c:v>224.46</c:v>
              </c:pt>
              <c:pt idx="28">
                <c:v>205.23</c:v>
              </c:pt>
              <c:pt idx="29">
                <c:v>208.07</c:v>
              </c:pt>
              <c:pt idx="30">
                <c:v>211.74</c:v>
              </c:pt>
              <c:pt idx="31">
                <c:v>195.85</c:v>
              </c:pt>
              <c:pt idx="32">
                <c:v>216.99</c:v>
              </c:pt>
              <c:pt idx="33">
                <c:v>198.71</c:v>
              </c:pt>
              <c:pt idx="34">
                <c:v>269.8</c:v>
              </c:pt>
              <c:pt idx="35">
                <c:v>266.22000000000003</c:v>
              </c:pt>
              <c:pt idx="36">
                <c:v>277.98</c:v>
              </c:pt>
              <c:pt idx="37">
                <c:v>327.24</c:v>
              </c:pt>
              <c:pt idx="38">
                <c:v>291.23</c:v>
              </c:pt>
              <c:pt idx="39">
                <c:v>256.10000000000002</c:v>
              </c:pt>
              <c:pt idx="40">
                <c:v>245.87</c:v>
              </c:pt>
              <c:pt idx="41">
                <c:v>210.6</c:v>
              </c:pt>
              <c:pt idx="42">
                <c:v>192.84</c:v>
              </c:pt>
              <c:pt idx="43">
                <c:v>229</c:v>
              </c:pt>
              <c:pt idx="44">
                <c:v>199.12</c:v>
              </c:pt>
              <c:pt idx="45">
                <c:v>166.92</c:v>
              </c:pt>
              <c:pt idx="46">
                <c:v>223.48</c:v>
              </c:pt>
              <c:pt idx="47">
                <c:v>255.95</c:v>
              </c:pt>
              <c:pt idx="48">
                <c:v>313.39</c:v>
              </c:pt>
              <c:pt idx="49">
                <c:v>312.33</c:v>
              </c:pt>
              <c:pt idx="50">
                <c:v>299.88</c:v>
              </c:pt>
              <c:pt idx="51">
                <c:v>253.13</c:v>
              </c:pt>
              <c:pt idx="52">
                <c:v>215.71</c:v>
              </c:pt>
              <c:pt idx="53">
                <c:v>199.89</c:v>
              </c:pt>
              <c:pt idx="54">
                <c:v>188.56</c:v>
              </c:pt>
              <c:pt idx="55">
                <c:v>197.3</c:v>
              </c:pt>
              <c:pt idx="56">
                <c:v>184.05</c:v>
              </c:pt>
              <c:pt idx="57">
                <c:v>194.66</c:v>
              </c:pt>
              <c:pt idx="58">
                <c:v>209.86</c:v>
              </c:pt>
              <c:pt idx="59">
                <c:v>232.16</c:v>
              </c:pt>
              <c:pt idx="60">
                <c:v>264.79000000000002</c:v>
              </c:pt>
              <c:pt idx="61">
                <c:v>266.10000000000002</c:v>
              </c:pt>
              <c:pt idx="62">
                <c:v>268.75</c:v>
              </c:pt>
              <c:pt idx="63">
                <c:v>234.49</c:v>
              </c:pt>
            </c:numLit>
          </c:val>
          <c:smooth val="0"/>
          <c:extLst>
            <c:ext xmlns:c16="http://schemas.microsoft.com/office/drawing/2014/chart" uri="{C3380CC4-5D6E-409C-BE32-E72D297353CC}">
              <c16:uniqueId val="{00000000-A2F3-48EF-8AD6-D4A4D8D8EAC3}"/>
            </c:ext>
          </c:extLst>
        </c:ser>
        <c:ser>
          <c:idx val="1"/>
          <c:order val="1"/>
          <c:tx>
            <c:v>  Microgrid electricty net</c:v>
          </c:tx>
          <c:spPr>
            <a:ln w="38160">
              <a:solidFill>
                <a:srgbClr val="BE4B48"/>
              </a:solidFill>
            </a:ln>
          </c:spPr>
          <c:marker>
            <c:symbol val="none"/>
          </c:marker>
          <c:cat>
            <c:strLit>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strLit>
          </c:cat>
          <c:val>
            <c:numLit>
              <c:formatCode>General</c:formatCode>
              <c:ptCount val="64"/>
              <c:pt idx="0">
                <c:v>109.61</c:v>
              </c:pt>
              <c:pt idx="1">
                <c:v>191.322</c:v>
              </c:pt>
              <c:pt idx="2">
                <c:v>98.713999999999999</c:v>
              </c:pt>
              <c:pt idx="3">
                <c:v>-185.27799999999999</c:v>
              </c:pt>
              <c:pt idx="4">
                <c:v>-248.83799999999999</c:v>
              </c:pt>
              <c:pt idx="5">
                <c:v>-318.67599999999999</c:v>
              </c:pt>
              <c:pt idx="6">
                <c:v>-374.226</c:v>
              </c:pt>
              <c:pt idx="7">
                <c:v>-340.36200000000002</c:v>
              </c:pt>
              <c:pt idx="8">
                <c:v>-266.32400000000001</c:v>
              </c:pt>
              <c:pt idx="9">
                <c:v>-141.822</c:v>
              </c:pt>
              <c:pt idx="10">
                <c:v>-19.262</c:v>
              </c:pt>
              <c:pt idx="11">
                <c:v>68.62</c:v>
              </c:pt>
              <c:pt idx="12">
                <c:v>152.27600000000001</c:v>
              </c:pt>
              <c:pt idx="13">
                <c:v>165.054</c:v>
              </c:pt>
              <c:pt idx="14">
                <c:v>18.582000000000001</c:v>
              </c:pt>
              <c:pt idx="15">
                <c:v>-47.12</c:v>
              </c:pt>
              <c:pt idx="16">
                <c:v>-193.34</c:v>
              </c:pt>
              <c:pt idx="17">
                <c:v>-319.5</c:v>
              </c:pt>
              <c:pt idx="18">
                <c:v>-309.63</c:v>
              </c:pt>
              <c:pt idx="19">
                <c:v>-214.29</c:v>
              </c:pt>
              <c:pt idx="20">
                <c:v>-182.91</c:v>
              </c:pt>
              <c:pt idx="21">
                <c:v>-156.03</c:v>
              </c:pt>
              <c:pt idx="22">
                <c:v>-87.36</c:v>
              </c:pt>
              <c:pt idx="23">
                <c:v>-58.753999999999998</c:v>
              </c:pt>
              <c:pt idx="24">
                <c:v>105.006</c:v>
              </c:pt>
              <c:pt idx="25">
                <c:v>143.886</c:v>
              </c:pt>
              <c:pt idx="26">
                <c:v>-23.664000000000001</c:v>
              </c:pt>
              <c:pt idx="27">
                <c:v>-326.78800000000001</c:v>
              </c:pt>
              <c:pt idx="28">
                <c:v>-229.49600000000001</c:v>
              </c:pt>
              <c:pt idx="29">
                <c:v>-450.48</c:v>
              </c:pt>
              <c:pt idx="30">
                <c:v>-347.94799999999998</c:v>
              </c:pt>
              <c:pt idx="31">
                <c:v>-372.13600000000002</c:v>
              </c:pt>
              <c:pt idx="32">
                <c:v>-284.34199999999998</c:v>
              </c:pt>
              <c:pt idx="33">
                <c:v>-169.696</c:v>
              </c:pt>
              <c:pt idx="34">
                <c:v>-95.94</c:v>
              </c:pt>
              <c:pt idx="35">
                <c:v>64.010000000000005</c:v>
              </c:pt>
              <c:pt idx="36">
                <c:v>192.81</c:v>
              </c:pt>
              <c:pt idx="37">
                <c:v>153.15</c:v>
              </c:pt>
              <c:pt idx="38">
                <c:v>102.38</c:v>
              </c:pt>
              <c:pt idx="39">
                <c:v>-188.51</c:v>
              </c:pt>
              <c:pt idx="40">
                <c:v>-328.75</c:v>
              </c:pt>
              <c:pt idx="41">
                <c:v>-341.66</c:v>
              </c:pt>
              <c:pt idx="42">
                <c:v>-359.69</c:v>
              </c:pt>
              <c:pt idx="43">
                <c:v>-358.03</c:v>
              </c:pt>
              <c:pt idx="44">
                <c:v>-271.07</c:v>
              </c:pt>
              <c:pt idx="45">
                <c:v>-215.96</c:v>
              </c:pt>
              <c:pt idx="46">
                <c:v>-132.19999999999999</c:v>
              </c:pt>
              <c:pt idx="47">
                <c:v>69.900000000000006</c:v>
              </c:pt>
              <c:pt idx="48">
                <c:v>164.71</c:v>
              </c:pt>
              <c:pt idx="49">
                <c:v>178.15</c:v>
              </c:pt>
              <c:pt idx="50">
                <c:v>105.01</c:v>
              </c:pt>
              <c:pt idx="51">
                <c:v>-219.51</c:v>
              </c:pt>
              <c:pt idx="52">
                <c:v>-240.34</c:v>
              </c:pt>
              <c:pt idx="53">
                <c:v>-391.21</c:v>
              </c:pt>
              <c:pt idx="54">
                <c:v>-289.45999999999998</c:v>
              </c:pt>
              <c:pt idx="55">
                <c:v>-316.73</c:v>
              </c:pt>
              <c:pt idx="56">
                <c:v>-258.69</c:v>
              </c:pt>
              <c:pt idx="57">
                <c:v>-194.11</c:v>
              </c:pt>
              <c:pt idx="58">
                <c:v>-7.97</c:v>
              </c:pt>
              <c:pt idx="59">
                <c:v>56.64</c:v>
              </c:pt>
              <c:pt idx="60">
                <c:v>143.96</c:v>
              </c:pt>
              <c:pt idx="61">
                <c:v>143.13999999999999</c:v>
              </c:pt>
              <c:pt idx="62">
                <c:v>-68.8</c:v>
              </c:pt>
              <c:pt idx="63">
                <c:v>0</c:v>
              </c:pt>
            </c:numLit>
          </c:val>
          <c:smooth val="0"/>
          <c:extLst>
            <c:ext xmlns:c16="http://schemas.microsoft.com/office/drawing/2014/chart" uri="{C3380CC4-5D6E-409C-BE32-E72D297353CC}">
              <c16:uniqueId val="{00000001-A2F3-48EF-8AD6-D4A4D8D8EAC3}"/>
            </c:ext>
          </c:extLst>
        </c:ser>
        <c:dLbls>
          <c:showLegendKey val="0"/>
          <c:showVal val="0"/>
          <c:showCatName val="0"/>
          <c:showSerName val="0"/>
          <c:showPercent val="0"/>
          <c:showBubbleSize val="0"/>
        </c:dLbls>
        <c:smooth val="0"/>
        <c:axId val="113447296"/>
        <c:axId val="113232512"/>
      </c:lineChart>
      <c:valAx>
        <c:axId val="113232512"/>
        <c:scaling>
          <c:orientation val="minMax"/>
        </c:scaling>
        <c:delete val="0"/>
        <c:axPos val="l"/>
        <c:numFmt formatCode="&quot;$&quot;#,##0" sourceLinked="0"/>
        <c:majorTickMark val="none"/>
        <c:minorTickMark val="none"/>
        <c:tickLblPos val="nextTo"/>
        <c:spPr>
          <a:ln w="19080">
            <a:solidFill>
              <a:srgbClr val="17375E"/>
            </a:solidFill>
          </a:ln>
        </c:spPr>
        <c:txPr>
          <a:bodyPr/>
          <a:lstStyle/>
          <a:p>
            <a:pPr>
              <a:defRPr sz="1000" b="0" baseline="0">
                <a:solidFill>
                  <a:srgbClr val="000000"/>
                </a:solidFill>
                <a:latin typeface="Arial Rounded MT Bold"/>
              </a:defRPr>
            </a:pPr>
            <a:endParaRPr lang="en-US"/>
          </a:p>
        </c:txPr>
        <c:crossAx val="113447296"/>
        <c:crosses val="autoZero"/>
        <c:crossBetween val="between"/>
      </c:valAx>
      <c:catAx>
        <c:axId val="113447296"/>
        <c:scaling>
          <c:orientation val="minMax"/>
        </c:scaling>
        <c:delete val="0"/>
        <c:axPos val="b"/>
        <c:title>
          <c:tx>
            <c:rich>
              <a:bodyPr/>
              <a:lstStyle/>
              <a:p>
                <a:pPr>
                  <a:defRPr sz="1000" b="1" baseline="0">
                    <a:solidFill>
                      <a:srgbClr val="000000"/>
                    </a:solidFill>
                    <a:latin typeface="Calibri"/>
                  </a:defRPr>
                </a:pPr>
                <a:r>
                  <a:rPr lang="en-CA" dirty="0"/>
                  <a:t>2019			      2021			              2023 </a:t>
                </a:r>
              </a:p>
            </c:rich>
          </c:tx>
          <c:layout>
            <c:manualLayout>
              <c:xMode val="edge"/>
              <c:yMode val="edge"/>
              <c:x val="0.18572040337063131"/>
              <c:y val="0.91670050955717608"/>
            </c:manualLayout>
          </c:layout>
          <c:overlay val="0"/>
        </c:title>
        <c:numFmt formatCode="General" sourceLinked="0"/>
        <c:majorTickMark val="cross"/>
        <c:minorTickMark val="none"/>
        <c:tickLblPos val="none"/>
        <c:spPr>
          <a:ln w="19080">
            <a:solidFill>
              <a:srgbClr val="868686"/>
            </a:solidFill>
          </a:ln>
        </c:spPr>
        <c:txPr>
          <a:bodyPr/>
          <a:lstStyle/>
          <a:p>
            <a:pPr>
              <a:defRPr sz="1000" b="0" baseline="0">
                <a:solidFill>
                  <a:srgbClr val="000000"/>
                </a:solidFill>
                <a:latin typeface="Calibri"/>
              </a:defRPr>
            </a:pPr>
            <a:endParaRPr lang="en-US"/>
          </a:p>
        </c:txPr>
        <c:crossAx val="113232512"/>
        <c:crossesAt val="0"/>
        <c:auto val="1"/>
        <c:lblAlgn val="ctr"/>
        <c:lblOffset val="100"/>
        <c:noMultiLvlLbl val="0"/>
      </c:catAx>
      <c:spPr>
        <a:gradFill>
          <a:gsLst>
            <a:gs pos="0">
              <a:srgbClr val="FFEFD1">
                <a:alpha val="41000"/>
              </a:srgbClr>
            </a:gs>
            <a:gs pos="100000">
              <a:srgbClr val="F0EBD5"/>
            </a:gs>
          </a:gsLst>
          <a:lin ang="13500000"/>
        </a:gradFill>
        <a:ln w="9360">
          <a:solidFill>
            <a:srgbClr val="868686"/>
          </a:solidFill>
          <a:prstDash val="solid"/>
        </a:ln>
      </c:spPr>
    </c:plotArea>
    <c:legend>
      <c:legendPos val="t"/>
      <c:layout>
        <c:manualLayout>
          <c:xMode val="edge"/>
          <c:yMode val="edge"/>
          <c:x val="0.21484941405427274"/>
          <c:y val="0.12609097680439449"/>
          <c:w val="0.46815880829736989"/>
          <c:h val="5.2004401794115744E-2"/>
        </c:manualLayout>
      </c:layout>
      <c:overlay val="0"/>
      <c:spPr>
        <a:noFill/>
        <a:ln>
          <a:noFill/>
        </a:ln>
      </c:spPr>
      <c:txPr>
        <a:bodyPr/>
        <a:lstStyle/>
        <a:p>
          <a:pPr>
            <a:defRPr sz="1000" b="0" baseline="0">
              <a:solidFill>
                <a:srgbClr val="000000"/>
              </a:solidFill>
              <a:latin typeface="Arial Rounded MT Bold"/>
            </a:defRPr>
          </a:pPr>
          <a:endParaRPr lang="en-US"/>
        </a:p>
      </c:txPr>
    </c:legend>
    <c:plotVisOnly val="1"/>
    <c:dispBlanksAs val="gap"/>
    <c:showDLblsOverMax val="0"/>
  </c:chart>
  <c:spPr>
    <a:solidFill>
      <a:schemeClr val="bg1">
        <a:lumMod val="95000"/>
      </a:schemeClr>
    </a:solidFill>
    <a:ln w="38160">
      <a:solidFill>
        <a:srgbClr val="17375E"/>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CA" sz="2400" b="1" dirty="0"/>
              <a:t>$ Energy</a:t>
            </a:r>
            <a:r>
              <a:rPr lang="en-CA" sz="2400" b="1" baseline="0" dirty="0"/>
              <a:t> Credits History</a:t>
            </a:r>
            <a:endParaRPr lang="en-CA" sz="2400" b="1" dirty="0"/>
          </a:p>
        </c:rich>
      </c:tx>
      <c:layout>
        <c:manualLayout>
          <c:xMode val="edge"/>
          <c:yMode val="edge"/>
          <c:x val="0.29363685975535286"/>
          <c:y val="8.0906887639444931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manualLayout>
          <c:layoutTarget val="inner"/>
          <c:xMode val="edge"/>
          <c:yMode val="edge"/>
          <c:x val="0.11088458866795881"/>
          <c:y val="8.2034309613157469E-2"/>
          <c:w val="0.84129543143822394"/>
          <c:h val="0.73860704671385313"/>
        </c:manualLayout>
      </c:layout>
      <c:lineChart>
        <c:grouping val="standard"/>
        <c:varyColors val="0"/>
        <c:ser>
          <c:idx val="0"/>
          <c:order val="0"/>
          <c:spPr>
            <a:ln w="28575" cap="rnd">
              <a:solidFill>
                <a:schemeClr val="accent1"/>
              </a:solidFill>
              <a:round/>
            </a:ln>
            <a:effectLst/>
          </c:spPr>
          <c:marker>
            <c:symbol val="none"/>
          </c:marker>
          <c:cat>
            <c:numRef>
              <c:f>Graphic!$E$44:$E$61</c:f>
              <c:numCache>
                <c:formatCode>mmm\-yy</c:formatCode>
                <c:ptCount val="18"/>
                <c:pt idx="0">
                  <c:v>45315</c:v>
                </c:pt>
                <c:pt idx="1">
                  <c:v>45346</c:v>
                </c:pt>
                <c:pt idx="2">
                  <c:v>45375</c:v>
                </c:pt>
                <c:pt idx="3">
                  <c:v>45406</c:v>
                </c:pt>
                <c:pt idx="4">
                  <c:v>45436</c:v>
                </c:pt>
                <c:pt idx="5">
                  <c:v>45467</c:v>
                </c:pt>
                <c:pt idx="6">
                  <c:v>45497</c:v>
                </c:pt>
                <c:pt idx="7">
                  <c:v>45528</c:v>
                </c:pt>
                <c:pt idx="8">
                  <c:v>45559</c:v>
                </c:pt>
                <c:pt idx="9">
                  <c:v>45589</c:v>
                </c:pt>
                <c:pt idx="10">
                  <c:v>45620</c:v>
                </c:pt>
                <c:pt idx="11">
                  <c:v>45650</c:v>
                </c:pt>
                <c:pt idx="12">
                  <c:v>45681</c:v>
                </c:pt>
                <c:pt idx="13">
                  <c:v>45712</c:v>
                </c:pt>
                <c:pt idx="14">
                  <c:v>45740</c:v>
                </c:pt>
                <c:pt idx="15">
                  <c:v>45740</c:v>
                </c:pt>
                <c:pt idx="16">
                  <c:v>45771</c:v>
                </c:pt>
                <c:pt idx="17">
                  <c:v>45801</c:v>
                </c:pt>
              </c:numCache>
            </c:numRef>
          </c:cat>
          <c:val>
            <c:numRef>
              <c:f>Graphic!$F$44:$F$61</c:f>
              <c:numCache>
                <c:formatCode>General</c:formatCode>
                <c:ptCount val="18"/>
                <c:pt idx="0">
                  <c:v>0</c:v>
                </c:pt>
                <c:pt idx="1">
                  <c:v>0</c:v>
                </c:pt>
                <c:pt idx="2">
                  <c:v>0</c:v>
                </c:pt>
                <c:pt idx="3" formatCode="_(&quot;$&quot;* #,##0.00_);_(&quot;$&quot;* \(#,##0.00\);_(&quot;$&quot;* &quot;-&quot;??_);_(@_)">
                  <c:v>10.71</c:v>
                </c:pt>
                <c:pt idx="4" formatCode="_(&quot;$&quot;* #,##0.00_);_(&quot;$&quot;* \(#,##0.00\);_(&quot;$&quot;* &quot;-&quot;??_);_(@_)">
                  <c:v>41.21</c:v>
                </c:pt>
                <c:pt idx="5" formatCode="_(&quot;$&quot;* #,##0.00_);_(&quot;$&quot;* \(#,##0.00\);_(&quot;$&quot;* &quot;-&quot;??_);_(@_)">
                  <c:v>95.759999999999991</c:v>
                </c:pt>
                <c:pt idx="6" formatCode="_(&quot;$&quot;* #,##0.00_);_(&quot;$&quot;* \(#,##0.00\);_(&quot;$&quot;* &quot;-&quot;??_);_(@_)">
                  <c:v>151.32018640000001</c:v>
                </c:pt>
                <c:pt idx="7" formatCode="_(&quot;$&quot;* #,##0.00_);_(&quot;$&quot;* \(#,##0.00\);_(&quot;$&quot;* &quot;-&quot;??_);_(@_)">
                  <c:v>197.27596252903226</c:v>
                </c:pt>
                <c:pt idx="8" formatCode="_(&quot;$&quot;* #,##0.00_);_(&quot;$&quot;* \(#,##0.00\);_(&quot;$&quot;* &quot;-&quot;??_);_(@_)">
                  <c:v>228.65767220645159</c:v>
                </c:pt>
                <c:pt idx="9" formatCode="_(&quot;$&quot;* #,##0.00_);_(&quot;$&quot;* \(#,##0.00\);_(&quot;$&quot;* &quot;-&quot;??_);_(@_)">
                  <c:v>241.53299478709675</c:v>
                </c:pt>
                <c:pt idx="10" formatCode="_(&quot;$&quot;* #,##0.00_);_(&quot;$&quot;* \(#,##0.00\);_(&quot;$&quot;* &quot;-&quot;??_);_(@_)">
                  <c:v>236.68279156129029</c:v>
                </c:pt>
                <c:pt idx="11" formatCode="_(&quot;$&quot;* #,##0.00_);_(&quot;$&quot;* \(#,##0.00\);_(&quot;$&quot;* &quot;-&quot;??_);_(@_)">
                  <c:v>218.82192489462363</c:v>
                </c:pt>
                <c:pt idx="12" formatCode="_(&quot;$&quot;* #,##0.00_);_(&quot;$&quot;* \(#,##0.00\);_(&quot;$&quot;* &quot;-&quot;??_);_(@_)">
                  <c:v>176.5924732817204</c:v>
                </c:pt>
                <c:pt idx="13" formatCode="_(&quot;$&quot;* #,##0.00_);_(&quot;$&quot;* \(#,##0.00\);_(&quot;$&quot;* &quot;-&quot;??_);_(@_)">
                  <c:v>126.01249908817202</c:v>
                </c:pt>
                <c:pt idx="14" formatCode="_(&quot;$&quot;* #,##0.00_);_(&quot;$&quot;* \(#,##0.00\);_(&quot;$&quot;* &quot;-&quot;??_);_(@_)">
                  <c:v>80</c:v>
                </c:pt>
                <c:pt idx="15" formatCode="_(&quot;$&quot;* #,##0.00_);_(&quot;$&quot;* \(#,##0.00\);_(&quot;$&quot;* &quot;-&quot;??_);_(@_)">
                  <c:v>0</c:v>
                </c:pt>
                <c:pt idx="16" formatCode="_(&quot;$&quot;* #,##0.00_);_(&quot;$&quot;* \(#,##0.00\);_(&quot;$&quot;* &quot;-&quot;??_);_(@_)">
                  <c:v>10</c:v>
                </c:pt>
                <c:pt idx="17" formatCode="_(&quot;$&quot;* #,##0.00_);_(&quot;$&quot;* \(#,##0.00\);_(&quot;$&quot;* &quot;-&quot;??_);_(@_)">
                  <c:v>41</c:v>
                </c:pt>
              </c:numCache>
            </c:numRef>
          </c:val>
          <c:smooth val="0"/>
          <c:extLst>
            <c:ext xmlns:c16="http://schemas.microsoft.com/office/drawing/2014/chart" uri="{C3380CC4-5D6E-409C-BE32-E72D297353CC}">
              <c16:uniqueId val="{00000000-B225-4C48-99BE-074C5E59FA9D}"/>
            </c:ext>
          </c:extLst>
        </c:ser>
        <c:dLbls>
          <c:showLegendKey val="0"/>
          <c:showVal val="0"/>
          <c:showCatName val="0"/>
          <c:showSerName val="0"/>
          <c:showPercent val="0"/>
          <c:showBubbleSize val="0"/>
        </c:dLbls>
        <c:smooth val="0"/>
        <c:axId val="114438912"/>
        <c:axId val="114440448"/>
      </c:lineChart>
      <c:dateAx>
        <c:axId val="1144389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Rounded MT Bold" panose="020F0704030504030204" pitchFamily="34" charset="0"/>
                <a:ea typeface="+mn-ea"/>
                <a:cs typeface="+mn-cs"/>
              </a:defRPr>
            </a:pPr>
            <a:endParaRPr lang="en-US"/>
          </a:p>
        </c:txPr>
        <c:crossAx val="114440448"/>
        <c:crosses val="autoZero"/>
        <c:auto val="1"/>
        <c:lblOffset val="100"/>
        <c:baseTimeUnit val="days"/>
      </c:dateAx>
      <c:valAx>
        <c:axId val="11444044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CA" sz="1800">
                    <a:latin typeface="Verdana" panose="020B0604030504040204" pitchFamily="34" charset="0"/>
                    <a:ea typeface="Verdana" panose="020B0604030504040204" pitchFamily="34" charset="0"/>
                  </a:rPr>
                  <a:t>Accumulated $ Credits</a:t>
                </a:r>
              </a:p>
            </c:rich>
          </c:tx>
          <c:layout>
            <c:manualLayout>
              <c:xMode val="edge"/>
              <c:yMode val="edge"/>
              <c:x val="0"/>
              <c:y val="0.1994692322487446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14438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0.9066</cdr:x>
      <cdr:y>0.59672</cdr:y>
    </cdr:from>
    <cdr:to>
      <cdr:x>0.99769</cdr:x>
      <cdr:y>0.66733</cdr:y>
    </cdr:to>
    <cdr:sp macro="" textlink="">
      <cdr:nvSpPr>
        <cdr:cNvPr id="4" name="TextBox 3">
          <a:extLst xmlns:a="http://schemas.openxmlformats.org/drawingml/2006/main">
            <a:ext uri="{FF2B5EF4-FFF2-40B4-BE49-F238E27FC236}">
              <a16:creationId xmlns:a16="http://schemas.microsoft.com/office/drawing/2014/main" id="{773CE796-7467-A97C-A5D5-E897125DBE56}"/>
            </a:ext>
          </a:extLst>
        </cdr:cNvPr>
        <cdr:cNvSpPr txBox="1"/>
      </cdr:nvSpPr>
      <cdr:spPr>
        <a:xfrm xmlns:a="http://schemas.openxmlformats.org/drawingml/2006/main">
          <a:off x="6198169" y="2810037"/>
          <a:ext cx="622731" cy="332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Arial" panose="020B0604020202020204" pitchFamily="34" charset="0"/>
              <a:ea typeface="Verdana" panose="020B0604030504040204" pitchFamily="34" charset="0"/>
              <a:cs typeface="Arial" panose="020B0604020202020204" pitchFamily="34" charset="0"/>
            </a:rPr>
            <a:t>$80</a:t>
          </a:r>
          <a:endParaRPr lang="en-CA" sz="1800" dirty="0">
            <a:latin typeface="Arial" panose="020B0604020202020204" pitchFamily="34" charset="0"/>
            <a:ea typeface="Verdana" panose="020B060403050404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E8AEDF-95E6-F148-95A1-2099EDDB22EF}"/>
              </a:ext>
            </a:extLst>
          </p:cNvPr>
          <p:cNvSpPr txBox="1">
            <a:spLocks noGrp="1"/>
          </p:cNvSpPr>
          <p:nvPr>
            <p:ph type="hdr" sz="quarter"/>
          </p:nvPr>
        </p:nvSpPr>
        <p:spPr>
          <a:xfrm>
            <a:off x="0" y="0"/>
            <a:ext cx="2976035" cy="456873"/>
          </a:xfrm>
          <a:prstGeom prst="rect">
            <a:avLst/>
          </a:prstGeom>
          <a:noFill/>
          <a:ln cap="flat">
            <a:noFill/>
          </a:ln>
        </p:spPr>
        <p:txBody>
          <a:bodyPr vert="horz" wrap="square" lIns="80766" tIns="40383" rIns="80766" bIns="40383" anchorCtr="0" compatLnSpc="0">
            <a:noAutofit/>
          </a:bodyPr>
          <a:lstStyle/>
          <a:p>
            <a:pPr hangingPunct="0">
              <a:defRPr sz="1400"/>
            </a:pPr>
            <a:endParaRPr lang="en-CA" sz="1300">
              <a:latin typeface="Arial" pitchFamily="18"/>
              <a:ea typeface="Microsoft YaHei" pitchFamily="2"/>
              <a:cs typeface="Lucida Sans" pitchFamily="2"/>
            </a:endParaRPr>
          </a:p>
        </p:txBody>
      </p:sp>
      <p:sp>
        <p:nvSpPr>
          <p:cNvPr id="3" name="Date Placeholder 2">
            <a:extLst>
              <a:ext uri="{FF2B5EF4-FFF2-40B4-BE49-F238E27FC236}">
                <a16:creationId xmlns:a16="http://schemas.microsoft.com/office/drawing/2014/main" id="{DFEF6DB3-2D2D-286E-3DEE-105213283892}"/>
              </a:ext>
            </a:extLst>
          </p:cNvPr>
          <p:cNvSpPr txBox="1">
            <a:spLocks noGrp="1"/>
          </p:cNvSpPr>
          <p:nvPr>
            <p:ph type="dt" sz="quarter" idx="1"/>
          </p:nvPr>
        </p:nvSpPr>
        <p:spPr>
          <a:xfrm>
            <a:off x="3881647" y="0"/>
            <a:ext cx="2976035" cy="456873"/>
          </a:xfrm>
          <a:prstGeom prst="rect">
            <a:avLst/>
          </a:prstGeom>
          <a:noFill/>
          <a:ln cap="flat">
            <a:noFill/>
          </a:ln>
        </p:spPr>
        <p:txBody>
          <a:bodyPr vert="horz" wrap="square" lIns="80766" tIns="40383" rIns="80766" bIns="40383" anchorCtr="0" compatLnSpc="0">
            <a:noAutofit/>
          </a:bodyPr>
          <a:lstStyle/>
          <a:p>
            <a:pPr algn="r" hangingPunct="0">
              <a:defRPr sz="1400"/>
            </a:pPr>
            <a:endParaRPr lang="en-CA" sz="1300">
              <a:latin typeface="Arial" pitchFamily="18"/>
              <a:ea typeface="Microsoft YaHei" pitchFamily="2"/>
              <a:cs typeface="Lucida Sans" pitchFamily="2"/>
            </a:endParaRPr>
          </a:p>
        </p:txBody>
      </p:sp>
      <p:sp>
        <p:nvSpPr>
          <p:cNvPr id="4" name="Footer Placeholder 3">
            <a:extLst>
              <a:ext uri="{FF2B5EF4-FFF2-40B4-BE49-F238E27FC236}">
                <a16:creationId xmlns:a16="http://schemas.microsoft.com/office/drawing/2014/main" id="{FF1A13CD-8BE5-F681-1B4E-AB8B1AF60EF4}"/>
              </a:ext>
            </a:extLst>
          </p:cNvPr>
          <p:cNvSpPr txBox="1">
            <a:spLocks noGrp="1"/>
          </p:cNvSpPr>
          <p:nvPr>
            <p:ph type="ftr" sz="quarter" idx="2"/>
          </p:nvPr>
        </p:nvSpPr>
        <p:spPr>
          <a:xfrm>
            <a:off x="0" y="8686800"/>
            <a:ext cx="2976035" cy="456873"/>
          </a:xfrm>
          <a:prstGeom prst="rect">
            <a:avLst/>
          </a:prstGeom>
          <a:noFill/>
          <a:ln cap="flat">
            <a:noFill/>
          </a:ln>
        </p:spPr>
        <p:txBody>
          <a:bodyPr vert="horz" wrap="square" lIns="80766" tIns="40383" rIns="80766" bIns="40383" anchor="b" anchorCtr="0" compatLnSpc="0">
            <a:noAutofit/>
          </a:bodyPr>
          <a:lstStyle/>
          <a:p>
            <a:pPr hangingPunct="0">
              <a:defRPr sz="1400"/>
            </a:pPr>
            <a:endParaRPr lang="en-CA" sz="1300">
              <a:latin typeface="Arial" pitchFamily="18"/>
              <a:ea typeface="Microsoft YaHei" pitchFamily="2"/>
              <a:cs typeface="Lucida Sans" pitchFamily="2"/>
            </a:endParaRPr>
          </a:p>
        </p:txBody>
      </p:sp>
      <p:sp>
        <p:nvSpPr>
          <p:cNvPr id="5" name="Slide Number Placeholder 4">
            <a:extLst>
              <a:ext uri="{FF2B5EF4-FFF2-40B4-BE49-F238E27FC236}">
                <a16:creationId xmlns:a16="http://schemas.microsoft.com/office/drawing/2014/main" id="{C542F89E-F608-5689-1E24-DD3BEE429773}"/>
              </a:ext>
            </a:extLst>
          </p:cNvPr>
          <p:cNvSpPr txBox="1">
            <a:spLocks noGrp="1"/>
          </p:cNvSpPr>
          <p:nvPr>
            <p:ph type="sldNum" sz="quarter" idx="3"/>
          </p:nvPr>
        </p:nvSpPr>
        <p:spPr>
          <a:xfrm>
            <a:off x="3881647" y="8686800"/>
            <a:ext cx="2976035" cy="456873"/>
          </a:xfrm>
          <a:prstGeom prst="rect">
            <a:avLst/>
          </a:prstGeom>
          <a:noFill/>
          <a:ln cap="flat">
            <a:noFill/>
          </a:ln>
        </p:spPr>
        <p:txBody>
          <a:bodyPr vert="horz" wrap="square" lIns="80766" tIns="40383" rIns="80766" bIns="40383" anchor="b" anchorCtr="0" compatLnSpc="0">
            <a:noAutofit/>
          </a:bodyPr>
          <a:lstStyle/>
          <a:p>
            <a:pPr algn="r" hangingPunct="0">
              <a:defRPr sz="1400"/>
            </a:pPr>
            <a:fld id="{B20E1973-B8F5-4FB5-94AA-97CE09D7F73B}" type="slidenum">
              <a:t>‹#›</a:t>
            </a:fld>
            <a:endParaRPr lang="en-CA" sz="1300">
              <a:latin typeface="Arial" pitchFamily="18"/>
              <a:ea typeface="Microsoft YaHei" pitchFamily="2"/>
              <a:cs typeface="Lucida Sans" pitchFamily="2"/>
            </a:endParaRPr>
          </a:p>
        </p:txBody>
      </p:sp>
    </p:spTree>
    <p:extLst>
      <p:ext uri="{BB962C8B-B14F-4D97-AF65-F5344CB8AC3E}">
        <p14:creationId xmlns:p14="http://schemas.microsoft.com/office/powerpoint/2010/main" val="132126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44A1CF-A2BC-6BBB-0159-B2E575F6CA56}"/>
              </a:ext>
            </a:extLst>
          </p:cNvPr>
          <p:cNvSpPr txBox="1">
            <a:spLocks noGrp="1"/>
          </p:cNvSpPr>
          <p:nvPr>
            <p:ph type="hdr" sz="quarter"/>
          </p:nvPr>
        </p:nvSpPr>
        <p:spPr>
          <a:xfrm>
            <a:off x="0" y="0"/>
            <a:ext cx="2971800" cy="457200"/>
          </a:xfrm>
          <a:prstGeom prst="rect">
            <a:avLst/>
          </a:prstGeom>
          <a:noFill/>
          <a:ln>
            <a:noFill/>
          </a:ln>
        </p:spPr>
        <p:txBody>
          <a:bodyPr wrap="square" lIns="91440" tIns="45720" rIns="91440" bIns="45720" anchor="t" anchorCtr="0">
            <a:noAutofit/>
          </a:bodyPr>
          <a:lstStyle>
            <a:lvl1pPr lvl="0" rtl="0" hangingPunct="0">
              <a:buNone/>
              <a:tabLst/>
              <a:defRPr lang="en-CA" sz="2400" kern="1200">
                <a:latin typeface="Times New Roman" pitchFamily="18"/>
                <a:ea typeface="Lucida Sans Unicode" pitchFamily="2"/>
                <a:cs typeface="Tahoma" pitchFamily="2"/>
              </a:defRPr>
            </a:lvl1pPr>
          </a:lstStyle>
          <a:p>
            <a:pPr lvl="0"/>
            <a:endParaRPr lang="en-CA"/>
          </a:p>
        </p:txBody>
      </p:sp>
      <p:sp>
        <p:nvSpPr>
          <p:cNvPr id="3" name="Date Placeholder 2">
            <a:extLst>
              <a:ext uri="{FF2B5EF4-FFF2-40B4-BE49-F238E27FC236}">
                <a16:creationId xmlns:a16="http://schemas.microsoft.com/office/drawing/2014/main" id="{029A33FB-AADC-F2BE-39C5-B4E22BB6282F}"/>
              </a:ext>
            </a:extLst>
          </p:cNvPr>
          <p:cNvSpPr txBox="1">
            <a:spLocks noGrp="1"/>
          </p:cNvSpPr>
          <p:nvPr>
            <p:ph type="dt" idx="1"/>
          </p:nvPr>
        </p:nvSpPr>
        <p:spPr>
          <a:xfrm>
            <a:off x="3884759" y="0"/>
            <a:ext cx="2971800" cy="457200"/>
          </a:xfrm>
          <a:prstGeom prst="rect">
            <a:avLst/>
          </a:prstGeom>
          <a:noFill/>
          <a:ln>
            <a:noFill/>
          </a:ln>
        </p:spPr>
        <p:txBody>
          <a:bodyPr wrap="square" lIns="91440" tIns="45720" rIns="91440" bIns="45720" anchor="t" anchorCtr="0">
            <a:noAutofit/>
          </a:bodyPr>
          <a:lstStyle>
            <a:lvl1pPr marL="0" marR="0" lvl="0" indent="0" algn="r" rtl="0" hangingPunct="1">
              <a:lnSpc>
                <a:spcPct val="100000"/>
              </a:lnSpc>
              <a:spcBef>
                <a:spcPts val="0"/>
              </a:spcBef>
              <a:spcAft>
                <a:spcPts val="0"/>
              </a:spcAft>
              <a:buNone/>
              <a:tabLst/>
              <a:defRPr lang="en-CA" sz="1200" b="0" i="0" u="none" strike="noStrike" kern="1200" spc="0" baseline="0">
                <a:solidFill>
                  <a:srgbClr val="000000"/>
                </a:solidFill>
                <a:latin typeface="Calibri" pitchFamily="18"/>
                <a:ea typeface="Lucida Sans Unicode" pitchFamily="2"/>
                <a:cs typeface="Tahoma" pitchFamily="2"/>
              </a:defRPr>
            </a:lvl1pPr>
          </a:lstStyle>
          <a:p>
            <a:pPr lvl="0"/>
            <a:fld id="{F07AC647-8410-496F-83C7-39FB3C9AD251}" type="datetime1">
              <a:rPr lang="en-CA"/>
              <a:pPr lvl="0"/>
              <a:t>2025-06-12</a:t>
            </a:fld>
            <a:endParaRPr lang="en-CA"/>
          </a:p>
        </p:txBody>
      </p:sp>
      <p:sp>
        <p:nvSpPr>
          <p:cNvPr id="4" name="Slide Image Placeholder 3">
            <a:extLst>
              <a:ext uri="{FF2B5EF4-FFF2-40B4-BE49-F238E27FC236}">
                <a16:creationId xmlns:a16="http://schemas.microsoft.com/office/drawing/2014/main" id="{AD57A62D-1939-8D60-6F4D-DF701E8A4EDB}"/>
              </a:ext>
            </a:extLst>
          </p:cNvPr>
          <p:cNvSpPr>
            <a:spLocks noGrp="1" noRot="1" noChangeAspect="1"/>
          </p:cNvSpPr>
          <p:nvPr>
            <p:ph type="sldImg" idx="2"/>
          </p:nvPr>
        </p:nvSpPr>
        <p:spPr>
          <a:xfrm>
            <a:off x="380880" y="685799"/>
            <a:ext cx="6095880" cy="3429000"/>
          </a:xfrm>
          <a:prstGeom prst="rect">
            <a:avLst/>
          </a:prstGeom>
          <a:noFill/>
          <a:ln>
            <a:noFill/>
            <a:prstDash val="solid"/>
          </a:ln>
        </p:spPr>
      </p:sp>
      <p:sp>
        <p:nvSpPr>
          <p:cNvPr id="5" name="Notes Placeholder 4">
            <a:extLst>
              <a:ext uri="{FF2B5EF4-FFF2-40B4-BE49-F238E27FC236}">
                <a16:creationId xmlns:a16="http://schemas.microsoft.com/office/drawing/2014/main" id="{784D5C96-EC37-AC7E-07CD-A2A65A961A3E}"/>
              </a:ext>
            </a:extLst>
          </p:cNvPr>
          <p:cNvSpPr txBox="1">
            <a:spLocks noGrp="1"/>
          </p:cNvSpPr>
          <p:nvPr>
            <p:ph type="body" sz="quarter" idx="3"/>
          </p:nvPr>
        </p:nvSpPr>
        <p:spPr>
          <a:xfrm>
            <a:off x="685799" y="4343400"/>
            <a:ext cx="5486399" cy="4114800"/>
          </a:xfrm>
          <a:prstGeom prst="rect">
            <a:avLst/>
          </a:prstGeom>
          <a:noFill/>
          <a:ln>
            <a:noFill/>
          </a:ln>
        </p:spPr>
        <p:txBody>
          <a:bodyPr wrap="square" lIns="91440" tIns="4572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F373FFB-45CF-B436-63E4-EA32C7E407C9}"/>
              </a:ext>
            </a:extLst>
          </p:cNvPr>
          <p:cNvSpPr txBox="1">
            <a:spLocks noGrp="1"/>
          </p:cNvSpPr>
          <p:nvPr>
            <p:ph type="ftr" sz="quarter" idx="4"/>
          </p:nvPr>
        </p:nvSpPr>
        <p:spPr>
          <a:xfrm>
            <a:off x="0" y="8685360"/>
            <a:ext cx="2971800" cy="457200"/>
          </a:xfrm>
          <a:prstGeom prst="rect">
            <a:avLst/>
          </a:prstGeom>
          <a:noFill/>
          <a:ln>
            <a:noFill/>
          </a:ln>
        </p:spPr>
        <p:txBody>
          <a:bodyPr wrap="square" lIns="91440" tIns="45720" rIns="91440" bIns="45720" anchor="b" anchorCtr="0">
            <a:noAutofit/>
          </a:bodyPr>
          <a:lstStyle>
            <a:lvl1pPr lvl="0" rtl="0" hangingPunct="0">
              <a:buNone/>
              <a:tabLst/>
              <a:defRPr lang="en-CA" sz="2400" kern="1200">
                <a:latin typeface="Times New Roman" pitchFamily="18"/>
                <a:ea typeface="Lucida Sans Unicode" pitchFamily="2"/>
                <a:cs typeface="Tahoma" pitchFamily="2"/>
              </a:defRPr>
            </a:lvl1pPr>
          </a:lstStyle>
          <a:p>
            <a:pPr lvl="0"/>
            <a:endParaRPr lang="en-CA"/>
          </a:p>
        </p:txBody>
      </p:sp>
      <p:sp>
        <p:nvSpPr>
          <p:cNvPr id="7" name="Slide Number Placeholder 6">
            <a:extLst>
              <a:ext uri="{FF2B5EF4-FFF2-40B4-BE49-F238E27FC236}">
                <a16:creationId xmlns:a16="http://schemas.microsoft.com/office/drawing/2014/main" id="{8473AFBA-5F24-57CB-9003-344DFB174650}"/>
              </a:ext>
            </a:extLst>
          </p:cNvPr>
          <p:cNvSpPr txBox="1">
            <a:spLocks noGrp="1"/>
          </p:cNvSpPr>
          <p:nvPr>
            <p:ph type="sldNum" sz="quarter" idx="5"/>
          </p:nvPr>
        </p:nvSpPr>
        <p:spPr>
          <a:xfrm>
            <a:off x="3884759" y="8685360"/>
            <a:ext cx="2971800" cy="457200"/>
          </a:xfrm>
          <a:prstGeom prst="rect">
            <a:avLst/>
          </a:prstGeom>
          <a:noFill/>
          <a:ln>
            <a:noFill/>
          </a:ln>
        </p:spPr>
        <p:txBody>
          <a:bodyPr wrap="square" lIns="91440" tIns="45720" rIns="91440" bIns="45720" anchor="b" anchorCtr="0">
            <a:noAutofit/>
          </a:bodyPr>
          <a:lstStyle>
            <a:lvl1pPr marL="0" marR="0" lvl="0" indent="0" algn="r" rtl="0" hangingPunct="1">
              <a:lnSpc>
                <a:spcPct val="100000"/>
              </a:lnSpc>
              <a:spcBef>
                <a:spcPts val="0"/>
              </a:spcBef>
              <a:spcAft>
                <a:spcPts val="0"/>
              </a:spcAft>
              <a:buNone/>
              <a:tabLst/>
              <a:defRPr lang="en-CA" sz="1200" b="0" i="0" u="none" strike="noStrike" kern="1200" spc="0" baseline="0">
                <a:solidFill>
                  <a:srgbClr val="000000"/>
                </a:solidFill>
                <a:latin typeface="Calibri" pitchFamily="18"/>
                <a:ea typeface="Lucida Sans Unicode" pitchFamily="2"/>
                <a:cs typeface="Tahoma" pitchFamily="2"/>
              </a:defRPr>
            </a:lvl1pPr>
          </a:lstStyle>
          <a:p>
            <a:pPr lvl="0"/>
            <a:fld id="{F928D394-4509-460A-81CF-1BFE15B2053C}" type="slidenum">
              <a:t>‹#›</a:t>
            </a:fld>
            <a:endParaRPr lang="en-CA"/>
          </a:p>
        </p:txBody>
      </p:sp>
    </p:spTree>
    <p:extLst>
      <p:ext uri="{BB962C8B-B14F-4D97-AF65-F5344CB8AC3E}">
        <p14:creationId xmlns:p14="http://schemas.microsoft.com/office/powerpoint/2010/main" val="1078099574"/>
      </p:ext>
    </p:extLst>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en-US" sz="1200" b="0" i="0" u="none" strike="noStrike" kern="1200" spc="0" baseline="0">
        <a:ln>
          <a:noFill/>
        </a:ln>
        <a:solidFill>
          <a:srgbClr val="000000"/>
        </a:solidFill>
        <a:latin typeface="Calibri" pitchFamily="18"/>
        <a:ea typeface="Microsoft YaHei" pitchFamily="2"/>
        <a:cs typeface="Lucida Sans" pitchFamily="2"/>
      </a:defRPr>
    </a:lvl1pPr>
    <a:lvl2pPr marL="457200" marR="0" lvl="1" indent="0" algn="l" rtl="0" hangingPunct="1">
      <a:lnSpc>
        <a:spcPct val="100000"/>
      </a:lnSpc>
      <a:spcBef>
        <a:spcPts val="0"/>
      </a:spcBef>
      <a:spcAft>
        <a:spcPts val="0"/>
      </a:spcAft>
      <a:buNone/>
      <a:tabLst/>
      <a:defRPr lang="en-US" sz="1200" b="0" i="0" u="none" strike="noStrike" kern="1200" spc="0" baseline="0">
        <a:ln>
          <a:noFill/>
        </a:ln>
        <a:solidFill>
          <a:srgbClr val="000000"/>
        </a:solidFill>
        <a:latin typeface="Calibri" pitchFamily="18"/>
        <a:ea typeface="Microsoft YaHei" pitchFamily="2"/>
        <a:cs typeface="Lucida Sans" pitchFamily="2"/>
      </a:defRPr>
    </a:lvl2pPr>
    <a:lvl3pPr marL="914400" marR="0" lvl="2" indent="0" algn="l" rtl="0" hangingPunct="1">
      <a:lnSpc>
        <a:spcPct val="100000"/>
      </a:lnSpc>
      <a:spcBef>
        <a:spcPts val="0"/>
      </a:spcBef>
      <a:spcAft>
        <a:spcPts val="0"/>
      </a:spcAft>
      <a:buNone/>
      <a:tabLst/>
      <a:defRPr lang="en-US" sz="1200" b="0" i="0" u="none" strike="noStrike" kern="1200" spc="0" baseline="0">
        <a:ln>
          <a:noFill/>
        </a:ln>
        <a:solidFill>
          <a:srgbClr val="000000"/>
        </a:solidFill>
        <a:latin typeface="Calibri" pitchFamily="18"/>
        <a:ea typeface="Microsoft YaHei" pitchFamily="2"/>
        <a:cs typeface="Lucida Sans" pitchFamily="2"/>
      </a:defRPr>
    </a:lvl3pPr>
    <a:lvl4pPr marL="1371599" marR="0" lvl="3" indent="0" algn="l" rtl="0" hangingPunct="1">
      <a:lnSpc>
        <a:spcPct val="100000"/>
      </a:lnSpc>
      <a:spcBef>
        <a:spcPts val="0"/>
      </a:spcBef>
      <a:spcAft>
        <a:spcPts val="0"/>
      </a:spcAft>
      <a:buNone/>
      <a:tabLst/>
      <a:defRPr lang="en-US" sz="1200" b="0" i="0" u="none" strike="noStrike" kern="1200" spc="0" baseline="0">
        <a:ln>
          <a:noFill/>
        </a:ln>
        <a:solidFill>
          <a:srgbClr val="000000"/>
        </a:solidFill>
        <a:latin typeface="Calibri" pitchFamily="18"/>
        <a:ea typeface="Microsoft YaHei" pitchFamily="2"/>
        <a:cs typeface="Lucida Sans" pitchFamily="2"/>
      </a:defRPr>
    </a:lvl4pPr>
    <a:lvl5pPr marL="1828800" marR="0" lvl="4" indent="0" algn="l" rtl="0" hangingPunct="1">
      <a:lnSpc>
        <a:spcPct val="100000"/>
      </a:lnSpc>
      <a:spcBef>
        <a:spcPts val="0"/>
      </a:spcBef>
      <a:spcAft>
        <a:spcPts val="0"/>
      </a:spcAft>
      <a:buNone/>
      <a:tabLst/>
      <a:defRPr lang="en-US" sz="1200" b="0" i="0" u="none" strike="noStrike" kern="1200" spc="0" baseline="0">
        <a:ln>
          <a:noFill/>
        </a:ln>
        <a:solidFill>
          <a:srgbClr val="000000"/>
        </a:solidFill>
        <a:latin typeface="Calibri" pitchFamily="18"/>
        <a:ea typeface="Microsoft YaHei" pitchFamily="2"/>
        <a:cs typeface="Lucida San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8C84FC4C-0DEE-5012-AE86-711545D9313F}"/>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9423EAD5-ACDC-A6EE-054D-D63377C0F0C6}"/>
              </a:ext>
            </a:extLst>
          </p:cNvPr>
          <p:cNvSpPr txBox="1">
            <a:spLocks noGrp="1"/>
          </p:cNvSpPr>
          <p:nvPr>
            <p:ph type="sldNum" sz="quarter" idx="5"/>
          </p:nvPr>
        </p:nvSpPr>
        <p:spPr>
          <a:ln/>
        </p:spPr>
        <p:txBody>
          <a:bodyPr wrap="square" lIns="91440" tIns="45720" rIns="91440" bIns="45720" anchor="b" anchorCtr="0">
            <a:noAutofit/>
          </a:bodyPr>
          <a:lstStyle/>
          <a:p>
            <a:pPr lvl="0"/>
            <a:fld id="{ACCBC013-5A44-4ECB-B5EC-CE0B052BD721}" type="slidenum">
              <a:t>1</a:t>
            </a:fld>
            <a:endParaRPr lang="en-CA"/>
          </a:p>
        </p:txBody>
      </p:sp>
      <p:sp>
        <p:nvSpPr>
          <p:cNvPr id="2" name="Slide Image Placeholder 1">
            <a:extLst>
              <a:ext uri="{FF2B5EF4-FFF2-40B4-BE49-F238E27FC236}">
                <a16:creationId xmlns:a16="http://schemas.microsoft.com/office/drawing/2014/main" id="{C7E30461-EE41-64FF-33D8-1714CAD08A21}"/>
              </a:ext>
            </a:extLst>
          </p:cNvPr>
          <p:cNvSpPr>
            <a:spLocks noGrp="1" noRot="1" noChangeAspect="1" noResize="1"/>
          </p:cNvSpPr>
          <p:nvPr>
            <p:ph type="sldImg"/>
          </p:nvPr>
        </p:nvSpPr>
        <p:spPr>
          <a:xfrm>
            <a:off x="533400" y="763588"/>
            <a:ext cx="6705600" cy="37719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702D26A7-30D0-52A1-4A61-7AB46AF99014}"/>
              </a:ext>
            </a:extLst>
          </p:cNvPr>
          <p:cNvSpPr txBox="1">
            <a:spLocks noGrp="1"/>
          </p:cNvSpPr>
          <p:nvPr>
            <p:ph type="body" sz="quarter" idx="1"/>
          </p:nvPr>
        </p:nvSpPr>
        <p:spPr>
          <a:xfrm>
            <a:off x="777239" y="4777560"/>
            <a:ext cx="6217560" cy="4525920"/>
          </a:xfrm>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4BE8-A4B5-C024-DBEF-F419A84C52E0}"/>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747A3609-1512-7246-A97D-E50F85EDEA70}"/>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CC1BDC3B-A287-6607-BEEE-3D935CE6B91C}"/>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11</a:t>
            </a:fld>
            <a:endParaRPr lang="en-CA"/>
          </a:p>
        </p:txBody>
      </p:sp>
      <p:sp>
        <p:nvSpPr>
          <p:cNvPr id="2" name="Slide Image Placeholder 1">
            <a:extLst>
              <a:ext uri="{FF2B5EF4-FFF2-40B4-BE49-F238E27FC236}">
                <a16:creationId xmlns:a16="http://schemas.microsoft.com/office/drawing/2014/main" id="{8A52D998-08A4-6804-1A57-372F5816A010}"/>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969E1648-B45F-4F2F-47D8-5B1F15BDCEAD}"/>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6177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04A494C-0F1A-51B2-85A9-7489B05E3A2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CB77A18-709C-FF8A-0EFF-110B2D5C353E}"/>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17</a:t>
            </a:fld>
            <a:endParaRPr lang="en-CA"/>
          </a:p>
        </p:txBody>
      </p:sp>
      <p:sp>
        <p:nvSpPr>
          <p:cNvPr id="2" name="Slide Image Placeholder 1">
            <a:extLst>
              <a:ext uri="{FF2B5EF4-FFF2-40B4-BE49-F238E27FC236}">
                <a16:creationId xmlns:a16="http://schemas.microsoft.com/office/drawing/2014/main" id="{DD5496FC-A7C9-D82C-27F0-73843F1D1A45}"/>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F27D9F6-4E1A-5ED4-8155-A8F87B6F5BBF}"/>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A519-A879-B540-246B-6509633D3C1C}"/>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449A6A51-951C-7042-DFFD-4CE72160491E}"/>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4AAF0F44-8223-0F51-F28B-D29DA1A43358}"/>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18</a:t>
            </a:fld>
            <a:endParaRPr lang="en-CA"/>
          </a:p>
        </p:txBody>
      </p:sp>
      <p:sp>
        <p:nvSpPr>
          <p:cNvPr id="2" name="Slide Image Placeholder 1">
            <a:extLst>
              <a:ext uri="{FF2B5EF4-FFF2-40B4-BE49-F238E27FC236}">
                <a16:creationId xmlns:a16="http://schemas.microsoft.com/office/drawing/2014/main" id="{A396BF6A-B2DD-3AD4-989E-DC63CD3ADDEF}"/>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C91E54A1-6B00-7C7E-54F9-09D62A77AB97}"/>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259670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04A494C-0F1A-51B2-85A9-7489B05E3A2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CB77A18-709C-FF8A-0EFF-110B2D5C353E}"/>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19</a:t>
            </a:fld>
            <a:endParaRPr lang="en-CA"/>
          </a:p>
        </p:txBody>
      </p:sp>
      <p:sp>
        <p:nvSpPr>
          <p:cNvPr id="2" name="Slide Image Placeholder 1">
            <a:extLst>
              <a:ext uri="{FF2B5EF4-FFF2-40B4-BE49-F238E27FC236}">
                <a16:creationId xmlns:a16="http://schemas.microsoft.com/office/drawing/2014/main" id="{DD5496FC-A7C9-D82C-27F0-73843F1D1A45}"/>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F27D9F6-4E1A-5ED4-8155-A8F87B6F5BBF}"/>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04A494C-0F1A-51B2-85A9-7489B05E3A2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CB77A18-709C-FF8A-0EFF-110B2D5C353E}"/>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20</a:t>
            </a:fld>
            <a:endParaRPr lang="en-CA"/>
          </a:p>
        </p:txBody>
      </p:sp>
      <p:sp>
        <p:nvSpPr>
          <p:cNvPr id="2" name="Slide Image Placeholder 1">
            <a:extLst>
              <a:ext uri="{FF2B5EF4-FFF2-40B4-BE49-F238E27FC236}">
                <a16:creationId xmlns:a16="http://schemas.microsoft.com/office/drawing/2014/main" id="{DD5496FC-A7C9-D82C-27F0-73843F1D1A45}"/>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F27D9F6-4E1A-5ED4-8155-A8F87B6F5BBF}"/>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04A494C-0F1A-51B2-85A9-7489B05E3A2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CB77A18-709C-FF8A-0EFF-110B2D5C353E}"/>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21</a:t>
            </a:fld>
            <a:endParaRPr lang="en-CA"/>
          </a:p>
        </p:txBody>
      </p:sp>
      <p:sp>
        <p:nvSpPr>
          <p:cNvPr id="2" name="Slide Image Placeholder 1">
            <a:extLst>
              <a:ext uri="{FF2B5EF4-FFF2-40B4-BE49-F238E27FC236}">
                <a16:creationId xmlns:a16="http://schemas.microsoft.com/office/drawing/2014/main" id="{DD5496FC-A7C9-D82C-27F0-73843F1D1A45}"/>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F27D9F6-4E1A-5ED4-8155-A8F87B6F5BBF}"/>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108970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07583-B729-1B86-289B-1613DD9AEDB3}"/>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49B2014F-F2A8-0838-973B-1BA2EAFC2C8E}"/>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C72024F7-F98B-F13F-02A8-FC243BDEF593}"/>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22</a:t>
            </a:fld>
            <a:endParaRPr lang="en-CA"/>
          </a:p>
        </p:txBody>
      </p:sp>
      <p:sp>
        <p:nvSpPr>
          <p:cNvPr id="2" name="Slide Image Placeholder 1">
            <a:extLst>
              <a:ext uri="{FF2B5EF4-FFF2-40B4-BE49-F238E27FC236}">
                <a16:creationId xmlns:a16="http://schemas.microsoft.com/office/drawing/2014/main" id="{FF7E28FB-58E5-32B9-6D03-9013C58D751F}"/>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2B9774D1-4C50-6579-7E57-0AE871D886F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2838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C5BC-3DC5-DAF2-15CA-366761A8D428}"/>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C13FB750-0290-DD57-E7B5-A2A1DCE800F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20F680D8-D9FF-E2D5-1F55-5926E417E7FD}"/>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23</a:t>
            </a:fld>
            <a:endParaRPr lang="en-CA"/>
          </a:p>
        </p:txBody>
      </p:sp>
      <p:sp>
        <p:nvSpPr>
          <p:cNvPr id="2" name="Slide Image Placeholder 1">
            <a:extLst>
              <a:ext uri="{FF2B5EF4-FFF2-40B4-BE49-F238E27FC236}">
                <a16:creationId xmlns:a16="http://schemas.microsoft.com/office/drawing/2014/main" id="{F2AB274A-A335-8E18-0B17-F017AC3F4456}"/>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95C85A3F-7647-CC75-F022-D382B4EE8001}"/>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315011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7A44FEAD-AE16-1C18-006D-5245B0AC051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164F75B7-A02F-EC8D-E247-5469BA28DDD6}"/>
              </a:ext>
            </a:extLst>
          </p:cNvPr>
          <p:cNvSpPr txBox="1">
            <a:spLocks noGrp="1"/>
          </p:cNvSpPr>
          <p:nvPr>
            <p:ph type="sldNum" sz="quarter" idx="5"/>
          </p:nvPr>
        </p:nvSpPr>
        <p:spPr>
          <a:ln/>
        </p:spPr>
        <p:txBody>
          <a:bodyPr wrap="square" lIns="91440" tIns="45720" rIns="91440" bIns="45720" anchor="b" anchorCtr="0">
            <a:noAutofit/>
          </a:bodyPr>
          <a:lstStyle/>
          <a:p>
            <a:pPr lvl="0"/>
            <a:fld id="{8D723EE7-825B-49FF-B518-B0508445481F}" type="slidenum">
              <a:t>24</a:t>
            </a:fld>
            <a:endParaRPr lang="en-CA"/>
          </a:p>
        </p:txBody>
      </p:sp>
      <p:sp>
        <p:nvSpPr>
          <p:cNvPr id="2" name="Slide Image Placeholder 1">
            <a:extLst>
              <a:ext uri="{FF2B5EF4-FFF2-40B4-BE49-F238E27FC236}">
                <a16:creationId xmlns:a16="http://schemas.microsoft.com/office/drawing/2014/main" id="{63DA2E84-FEF3-3610-F019-7E3DDCF05A4F}"/>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B6AA8AE7-9007-C3E4-26D6-B33753A105AF}"/>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F87C-7667-FF22-31D3-62C39065765D}"/>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E96EFB77-AD2C-38EC-2549-E4FD391D4CB5}"/>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457D773D-CEC4-630A-4613-18671F29F9D0}"/>
              </a:ext>
            </a:extLst>
          </p:cNvPr>
          <p:cNvSpPr txBox="1">
            <a:spLocks noGrp="1"/>
          </p:cNvSpPr>
          <p:nvPr>
            <p:ph type="sldNum" sz="quarter" idx="5"/>
          </p:nvPr>
        </p:nvSpPr>
        <p:spPr>
          <a:ln/>
        </p:spPr>
        <p:txBody>
          <a:bodyPr wrap="square" lIns="91440" tIns="45720" rIns="91440" bIns="45720" anchor="b" anchorCtr="0">
            <a:noAutofit/>
          </a:bodyPr>
          <a:lstStyle/>
          <a:p>
            <a:pPr lvl="0"/>
            <a:fld id="{8D723EE7-825B-49FF-B518-B0508445481F}" type="slidenum">
              <a:t>25</a:t>
            </a:fld>
            <a:endParaRPr lang="en-CA"/>
          </a:p>
        </p:txBody>
      </p:sp>
      <p:sp>
        <p:nvSpPr>
          <p:cNvPr id="2" name="Slide Image Placeholder 1">
            <a:extLst>
              <a:ext uri="{FF2B5EF4-FFF2-40B4-BE49-F238E27FC236}">
                <a16:creationId xmlns:a16="http://schemas.microsoft.com/office/drawing/2014/main" id="{76B46C7A-5BFE-F443-B2B7-5209B7A003C2}"/>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C916DA7-6800-6377-3F4E-C79D0C8B92B0}"/>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25677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04A494C-0F1A-51B2-85A9-7489B05E3A2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CB77A18-709C-FF8A-0EFF-110B2D5C353E}"/>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2</a:t>
            </a:fld>
            <a:endParaRPr lang="en-CA"/>
          </a:p>
        </p:txBody>
      </p:sp>
      <p:sp>
        <p:nvSpPr>
          <p:cNvPr id="2" name="Slide Image Placeholder 1">
            <a:extLst>
              <a:ext uri="{FF2B5EF4-FFF2-40B4-BE49-F238E27FC236}">
                <a16:creationId xmlns:a16="http://schemas.microsoft.com/office/drawing/2014/main" id="{DD5496FC-A7C9-D82C-27F0-73843F1D1A45}"/>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F27D9F6-4E1A-5ED4-8155-A8F87B6F5BBF}"/>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26</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2229-2035-1C1E-04D4-72F6F8A23131}"/>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7D2DA13A-8F9A-ABA5-3AD2-8A048F5B1411}"/>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3D7D7C3F-08BF-97D4-F6BF-0A7A7BF4EBB7}"/>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27</a:t>
            </a:fld>
            <a:endParaRPr lang="en-CA"/>
          </a:p>
        </p:txBody>
      </p:sp>
      <p:sp>
        <p:nvSpPr>
          <p:cNvPr id="2" name="Slide Image Placeholder 1">
            <a:extLst>
              <a:ext uri="{FF2B5EF4-FFF2-40B4-BE49-F238E27FC236}">
                <a16:creationId xmlns:a16="http://schemas.microsoft.com/office/drawing/2014/main" id="{A3F74E82-8C72-1DCD-B3EB-9D4C4C0FCAB8}"/>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802FADC-D765-EC96-180F-EB500B04B93F}"/>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353548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28</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E4FC-251F-EA55-C365-BFFF984363B2}"/>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9A24A3FB-70FC-7C78-2572-2249D10B1633}"/>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EC3A6BEA-03A4-E936-C572-AF8A0B24830C}"/>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29</a:t>
            </a:fld>
            <a:endParaRPr lang="en-CA"/>
          </a:p>
        </p:txBody>
      </p:sp>
      <p:sp>
        <p:nvSpPr>
          <p:cNvPr id="2" name="Slide Image Placeholder 1">
            <a:extLst>
              <a:ext uri="{FF2B5EF4-FFF2-40B4-BE49-F238E27FC236}">
                <a16:creationId xmlns:a16="http://schemas.microsoft.com/office/drawing/2014/main" id="{5847A441-8DAD-708E-B1D2-4557E9EC160B}"/>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21FA9B37-73A2-79E7-6F21-E2712941F0D6}"/>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403959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D133-5E08-A5A1-F72F-1E2287BB22FD}"/>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835D42B9-AA53-4F0D-8DA4-26E0D96C871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3DBFF7D-CFA9-F2E5-BE43-096EE6270E4A}"/>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30</a:t>
            </a:fld>
            <a:endParaRPr lang="en-CA"/>
          </a:p>
        </p:txBody>
      </p:sp>
      <p:sp>
        <p:nvSpPr>
          <p:cNvPr id="2" name="Slide Image Placeholder 1">
            <a:extLst>
              <a:ext uri="{FF2B5EF4-FFF2-40B4-BE49-F238E27FC236}">
                <a16:creationId xmlns:a16="http://schemas.microsoft.com/office/drawing/2014/main" id="{2B19627E-E26A-A019-6C37-841269443F4B}"/>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8AF985CB-0534-3FD1-2929-DC9FAC014B4D}"/>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386638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31</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32</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33</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34</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35</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17334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3EB88-2E83-9290-DBBF-717835B9DC9B}"/>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B6176101-783A-063D-525B-97DAC9E2A697}"/>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D45A280-BF0C-1157-6BA5-BE3CC768F278}"/>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3</a:t>
            </a:fld>
            <a:endParaRPr lang="en-CA"/>
          </a:p>
        </p:txBody>
      </p:sp>
      <p:sp>
        <p:nvSpPr>
          <p:cNvPr id="2" name="Slide Image Placeholder 1">
            <a:extLst>
              <a:ext uri="{FF2B5EF4-FFF2-40B4-BE49-F238E27FC236}">
                <a16:creationId xmlns:a16="http://schemas.microsoft.com/office/drawing/2014/main" id="{5BD359D9-AA77-4539-9F76-1EC6C94E1366}"/>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143D3140-BDBD-03D4-BB14-8D65635493F2}"/>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4207026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36</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244363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37</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C235-200B-5786-E335-204D987D29D4}"/>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BD42CA49-744C-927A-8904-0BC046DF3E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449FFB2-BD1B-395B-99A5-36CA71043C96}"/>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38</a:t>
            </a:fld>
            <a:endParaRPr lang="en-CA"/>
          </a:p>
        </p:txBody>
      </p:sp>
      <p:sp>
        <p:nvSpPr>
          <p:cNvPr id="2" name="Slide Image Placeholder 1">
            <a:extLst>
              <a:ext uri="{FF2B5EF4-FFF2-40B4-BE49-F238E27FC236}">
                <a16:creationId xmlns:a16="http://schemas.microsoft.com/office/drawing/2014/main" id="{5B3F8E3A-993A-6264-C413-A388CC850528}"/>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76804C7-2D8C-CADF-1613-533F14B84BDE}"/>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1463705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39</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40</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1895034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A27D4-A208-A16B-4FF6-8F2F9F4DA013}"/>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23A22EEA-45CC-F777-4DE1-6709EE510F1C}"/>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AD4C543D-B5C5-A07E-DF74-A529E32DF4C5}"/>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41</a:t>
            </a:fld>
            <a:endParaRPr lang="en-CA"/>
          </a:p>
        </p:txBody>
      </p:sp>
      <p:sp>
        <p:nvSpPr>
          <p:cNvPr id="2" name="Slide Image Placeholder 1">
            <a:extLst>
              <a:ext uri="{FF2B5EF4-FFF2-40B4-BE49-F238E27FC236}">
                <a16:creationId xmlns:a16="http://schemas.microsoft.com/office/drawing/2014/main" id="{3644E495-12EC-B27E-42E2-F108B5F40B2E}"/>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2A07E879-C848-E7B6-55D9-7F557E88A679}"/>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2425008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42</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1232407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1283-563D-F0F0-AB8D-DC328A2A0251}"/>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2F23FF99-E47B-73E9-F52C-797B229A3DAB}"/>
              </a:ext>
            </a:extLst>
          </p:cNvPr>
          <p:cNvSpPr txBox="1">
            <a:spLocks noGrp="1"/>
          </p:cNvSpPr>
          <p:nvPr>
            <p:ph type="dt" idx="1"/>
          </p:nvPr>
        </p:nvSpPr>
        <p:spPr>
          <a:ln/>
        </p:spPr>
        <p:txBody>
          <a:bodyPr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AC647-8410-496F-83C7-39FB3C9AD251}" type="datetime1">
              <a:rPr kumimoji="0" lang="en-CA" sz="1200" b="0" i="0" u="none" strike="noStrike" kern="1200" cap="none" spc="0" normalizeH="0" baseline="0" noProof="0">
                <a:ln>
                  <a:noFill/>
                </a:ln>
                <a:solidFill>
                  <a:srgbClr val="000000"/>
                </a:solidFill>
                <a:effectLst/>
                <a:uLnTx/>
                <a:uFillTx/>
                <a:latin typeface="Calibri" pitchFamily="18"/>
                <a:cs typeface="Tahoma" pitchFamily="2"/>
              </a:rPr>
              <a:pPr marL="0" marR="0" lvl="0" indent="0" algn="r" defTabSz="914400" rtl="0" eaLnBrk="1" fontAlgn="auto" latinLnBrk="0" hangingPunct="1">
                <a:lnSpc>
                  <a:spcPct val="100000"/>
                </a:lnSpc>
                <a:spcBef>
                  <a:spcPts val="0"/>
                </a:spcBef>
                <a:spcAft>
                  <a:spcPts val="0"/>
                </a:spcAft>
                <a:buClrTx/>
                <a:buSzTx/>
                <a:buFontTx/>
                <a:buNone/>
                <a:tabLst/>
                <a:defRPr/>
              </a:pPr>
              <a:t>2025-06-12</a:t>
            </a:fld>
            <a:endParaRPr kumimoji="0" lang="en-CA" sz="1200" b="0" i="0" u="none" strike="noStrike" kern="1200" cap="none" spc="0" normalizeH="0" baseline="0" noProof="0">
              <a:ln>
                <a:noFill/>
              </a:ln>
              <a:solidFill>
                <a:srgbClr val="000000"/>
              </a:solidFill>
              <a:effectLst/>
              <a:uLnTx/>
              <a:uFillTx/>
              <a:latin typeface="Calibri" pitchFamily="18"/>
              <a:cs typeface="Tahoma" pitchFamily="2"/>
            </a:endParaRPr>
          </a:p>
        </p:txBody>
      </p:sp>
      <p:sp>
        <p:nvSpPr>
          <p:cNvPr id="7" name="Slide Number Placeholder 6">
            <a:extLst>
              <a:ext uri="{FF2B5EF4-FFF2-40B4-BE49-F238E27FC236}">
                <a16:creationId xmlns:a16="http://schemas.microsoft.com/office/drawing/2014/main" id="{9E97984A-9F7E-7092-F8E3-C47071B7A953}"/>
              </a:ext>
            </a:extLst>
          </p:cNvPr>
          <p:cNvSpPr txBox="1">
            <a:spLocks noGrp="1"/>
          </p:cNvSpPr>
          <p:nvPr>
            <p:ph type="sldNum" sz="quarter" idx="5"/>
          </p:nvPr>
        </p:nvSpPr>
        <p:spPr>
          <a:ln/>
        </p:spPr>
        <p:txBody>
          <a:bodyPr wrap="square" lIns="91440" tIns="45720" rIns="91440" bIns="4572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1B878-4BBA-45DF-A624-3617B5271902}" type="slidenum">
              <a:rPr kumimoji="0" lang="en-CA" sz="1200" b="0" i="0" u="none" strike="noStrike" kern="1200" cap="none" spc="0" normalizeH="0" baseline="0" noProof="0">
                <a:ln>
                  <a:noFill/>
                </a:ln>
                <a:solidFill>
                  <a:srgbClr val="000000"/>
                </a:solidFill>
                <a:effectLst/>
                <a:uLnTx/>
                <a:uFillTx/>
                <a:latin typeface="Calibri" pitchFamily="18"/>
                <a:cs typeface="Tahoma" pitchFamily="2"/>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srgbClr val="000000"/>
              </a:solidFill>
              <a:effectLst/>
              <a:uLnTx/>
              <a:uFillTx/>
              <a:latin typeface="Calibri" pitchFamily="18"/>
              <a:cs typeface="Tahoma" pitchFamily="2"/>
            </a:endParaRPr>
          </a:p>
        </p:txBody>
      </p:sp>
      <p:sp>
        <p:nvSpPr>
          <p:cNvPr id="2" name="Slide Image Placeholder 1">
            <a:extLst>
              <a:ext uri="{FF2B5EF4-FFF2-40B4-BE49-F238E27FC236}">
                <a16:creationId xmlns:a16="http://schemas.microsoft.com/office/drawing/2014/main" id="{D09FD493-D52D-520D-2EC1-882987A5AEBA}"/>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682EA30-0B78-305F-D171-DF5001EE7F58}"/>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551070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45</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46</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0D530-4884-6F64-A410-56464228AC61}"/>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E32DF117-5FA6-20D3-476B-7E7ADBF09B13}"/>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EB5A4CD-28AE-E2E3-A978-D7C7FF1F0656}"/>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4</a:t>
            </a:fld>
            <a:endParaRPr lang="en-CA"/>
          </a:p>
        </p:txBody>
      </p:sp>
      <p:sp>
        <p:nvSpPr>
          <p:cNvPr id="2" name="Slide Image Placeholder 1">
            <a:extLst>
              <a:ext uri="{FF2B5EF4-FFF2-40B4-BE49-F238E27FC236}">
                <a16:creationId xmlns:a16="http://schemas.microsoft.com/office/drawing/2014/main" id="{829ADE1E-429F-B4F9-EC4F-1500D63CF829}"/>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29485D3F-3786-E758-FF5E-DD91D48131D2}"/>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54221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47</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4C660A61-8CAF-A853-7F41-ECCCADAE513F}"/>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8" name="Slide Number Placeholder 6">
            <a:extLst>
              <a:ext uri="{FF2B5EF4-FFF2-40B4-BE49-F238E27FC236}">
                <a16:creationId xmlns:a16="http://schemas.microsoft.com/office/drawing/2014/main" id="{3FA50FF3-547C-8C79-FE65-ACAF1DD74FB5}"/>
              </a:ext>
            </a:extLst>
          </p:cNvPr>
          <p:cNvSpPr txBox="1">
            <a:spLocks noGrp="1"/>
          </p:cNvSpPr>
          <p:nvPr>
            <p:ph type="sldNum" sz="quarter" idx="5"/>
          </p:nvPr>
        </p:nvSpPr>
        <p:spPr>
          <a:ln/>
        </p:spPr>
        <p:txBody>
          <a:bodyPr wrap="square" lIns="91440" tIns="45720" rIns="91440" bIns="45720" anchor="b" anchorCtr="0">
            <a:noAutofit/>
          </a:bodyPr>
          <a:lstStyle/>
          <a:p>
            <a:pPr lvl="0"/>
            <a:fld id="{9465ABAF-514B-4B2F-975C-07F14ACFE083}" type="slidenum">
              <a:t>48</a:t>
            </a:fld>
            <a:endParaRPr lang="en-CA"/>
          </a:p>
        </p:txBody>
      </p:sp>
      <p:sp>
        <p:nvSpPr>
          <p:cNvPr id="2" name="Slide Image Placeholder 1">
            <a:extLst>
              <a:ext uri="{FF2B5EF4-FFF2-40B4-BE49-F238E27FC236}">
                <a16:creationId xmlns:a16="http://schemas.microsoft.com/office/drawing/2014/main" id="{D816D69B-B8B2-F8E2-4271-46B9B16CD218}"/>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B3A1AB4E-3AF8-9712-9F6D-950B28D5786B}"/>
              </a:ext>
            </a:extLst>
          </p:cNvPr>
          <p:cNvSpPr txBox="1">
            <a:spLocks noGrp="1"/>
          </p:cNvSpPr>
          <p:nvPr>
            <p:ph type="body" sz="quarter" idx="1"/>
          </p:nvPr>
        </p:nvSpPr>
        <p:spPr/>
        <p:txBody>
          <a:bodyPr/>
          <a:lstStyle/>
          <a:p>
            <a:pPr marL="216000" indent="-216000" hangingPunct="0"/>
            <a:endParaRPr lang="en-CA" sz="2000" dirty="0">
              <a:latin typeface="Arial" pitchFamily="18"/>
            </a:endParaRPr>
          </a:p>
        </p:txBody>
      </p:sp>
      <p:sp>
        <p:nvSpPr>
          <p:cNvPr id="4" name="Slide Number Placeholder 3">
            <a:extLst>
              <a:ext uri="{FF2B5EF4-FFF2-40B4-BE49-F238E27FC236}">
                <a16:creationId xmlns:a16="http://schemas.microsoft.com/office/drawing/2014/main" id="{9F41F86F-93B5-217A-5D35-5C53C1AB5778}"/>
              </a:ext>
            </a:extLst>
          </p:cNvPr>
          <p:cNvSpPr txBox="1"/>
          <p:nvPr/>
        </p:nvSpPr>
        <p:spPr>
          <a:xfrm>
            <a:off x="3884759" y="8685360"/>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rtl="0" hangingPunct="1">
              <a:lnSpc>
                <a:spcPct val="100000"/>
              </a:lnSpc>
              <a:spcBef>
                <a:spcPts val="0"/>
              </a:spcBef>
              <a:spcAft>
                <a:spcPts val="0"/>
              </a:spcAft>
              <a:buNone/>
              <a:tabLst/>
            </a:pPr>
            <a:fld id="{D342CCE7-06F4-4D7F-BFD8-BC25D3EC6A43}" type="slidenum">
              <a:t>48</a:t>
            </a:fld>
            <a:endParaRPr lang="en-CA"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49</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1631922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50</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1236-0917-6DD6-D281-61D65F3D253B}"/>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681785C5-D7C6-9C04-FA3B-2F288F037A43}"/>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E210D5A1-331E-0A7F-259C-0BA150D5BDC2}"/>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51</a:t>
            </a:fld>
            <a:endParaRPr lang="en-CA"/>
          </a:p>
        </p:txBody>
      </p:sp>
      <p:sp>
        <p:nvSpPr>
          <p:cNvPr id="2" name="Slide Image Placeholder 1">
            <a:extLst>
              <a:ext uri="{FF2B5EF4-FFF2-40B4-BE49-F238E27FC236}">
                <a16:creationId xmlns:a16="http://schemas.microsoft.com/office/drawing/2014/main" id="{C9C1CED3-1B19-63A6-036E-BF17213A9BEC}"/>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ABCF700-3C5F-E783-C6CC-AD99D19C02DD}"/>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907279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F15BF-EF1D-4072-29F9-778C21711040}"/>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AB6BD486-BAE2-DA65-87AA-77877415CE84}"/>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08C3CCE6-46E4-EFAC-495D-2C3643ABDE65}"/>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52</a:t>
            </a:fld>
            <a:endParaRPr lang="en-CA"/>
          </a:p>
        </p:txBody>
      </p:sp>
      <p:sp>
        <p:nvSpPr>
          <p:cNvPr id="2" name="Slide Image Placeholder 1">
            <a:extLst>
              <a:ext uri="{FF2B5EF4-FFF2-40B4-BE49-F238E27FC236}">
                <a16:creationId xmlns:a16="http://schemas.microsoft.com/office/drawing/2014/main" id="{11482D55-8F51-6E6C-E3E8-05ACAC23B455}"/>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8D8C5F9E-9685-3E8C-A490-25E3A6E2CC42}"/>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3459073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53</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675952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F84D72D-CE13-8732-EAF8-AF89F2566D2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1A78F3D-4D2E-0879-79FE-E53AF4572F49}"/>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54</a:t>
            </a:fld>
            <a:endParaRPr lang="en-CA"/>
          </a:p>
        </p:txBody>
      </p:sp>
      <p:sp>
        <p:nvSpPr>
          <p:cNvPr id="2" name="Slide Image Placeholder 1">
            <a:extLst>
              <a:ext uri="{FF2B5EF4-FFF2-40B4-BE49-F238E27FC236}">
                <a16:creationId xmlns:a16="http://schemas.microsoft.com/office/drawing/2014/main" id="{3CFD6F75-3F7F-6920-FFC3-1382C5B243C3}"/>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E50FC3B-4482-5998-66D8-5FD22C10EB79}"/>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D7A87-8455-0310-8C03-13AAD91EE277}"/>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A9EA1B8A-8113-C941-B5A6-F044358CD7A7}"/>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6AB35FE-6D51-9375-510B-BD4E2B4FB8B5}"/>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55</a:t>
            </a:fld>
            <a:endParaRPr lang="en-CA"/>
          </a:p>
        </p:txBody>
      </p:sp>
      <p:sp>
        <p:nvSpPr>
          <p:cNvPr id="2" name="Slide Image Placeholder 1">
            <a:extLst>
              <a:ext uri="{FF2B5EF4-FFF2-40B4-BE49-F238E27FC236}">
                <a16:creationId xmlns:a16="http://schemas.microsoft.com/office/drawing/2014/main" id="{8ABC4AB5-46DF-598B-D7EC-1C4BF39D4264}"/>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162CE247-FF44-77A2-25B5-4D8C93376140}"/>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1417507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8C71-1BC1-2503-3A41-1685CDF0E91A}"/>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56B8F7F1-5B30-1016-F0C2-147BF36E2BC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85FC6D9A-F790-AFB7-4607-A461E614C688}"/>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56</a:t>
            </a:fld>
            <a:endParaRPr lang="en-CA"/>
          </a:p>
        </p:txBody>
      </p:sp>
      <p:sp>
        <p:nvSpPr>
          <p:cNvPr id="2" name="Slide Image Placeholder 1">
            <a:extLst>
              <a:ext uri="{FF2B5EF4-FFF2-40B4-BE49-F238E27FC236}">
                <a16:creationId xmlns:a16="http://schemas.microsoft.com/office/drawing/2014/main" id="{62395020-CB1F-10CD-DCF9-72BB3DB472F2}"/>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8D56A627-D5AA-ADFD-1038-55CC78032E2D}"/>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207544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F9F4-6219-32F7-BD1D-BD59C255FBD6}"/>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8957D840-3834-186D-CCB6-46E102A69300}"/>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2520AEB8-E908-F988-FCE3-CDC417725056}"/>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5</a:t>
            </a:fld>
            <a:endParaRPr lang="en-CA"/>
          </a:p>
        </p:txBody>
      </p:sp>
      <p:sp>
        <p:nvSpPr>
          <p:cNvPr id="2" name="Slide Image Placeholder 1">
            <a:extLst>
              <a:ext uri="{FF2B5EF4-FFF2-40B4-BE49-F238E27FC236}">
                <a16:creationId xmlns:a16="http://schemas.microsoft.com/office/drawing/2014/main" id="{CC85B73F-1957-9C41-ACDC-F3419AA3B487}"/>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2F7A2F9C-3A45-481A-964E-0E0E6BCBED60}"/>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3909421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6629-222A-8C7E-831C-7601701774C1}"/>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143A23CA-4FAE-7361-5312-2A86FB24380E}"/>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4A0EFA41-1870-2D70-FD01-3935D8539E9D}"/>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57</a:t>
            </a:fld>
            <a:endParaRPr lang="en-CA"/>
          </a:p>
        </p:txBody>
      </p:sp>
      <p:sp>
        <p:nvSpPr>
          <p:cNvPr id="2" name="Slide Image Placeholder 1">
            <a:extLst>
              <a:ext uri="{FF2B5EF4-FFF2-40B4-BE49-F238E27FC236}">
                <a16:creationId xmlns:a16="http://schemas.microsoft.com/office/drawing/2014/main" id="{92E99183-B5B1-4225-5BA8-B8EB2ADCA80F}"/>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92A57516-6C98-628D-4173-4D85CED2E356}"/>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1636094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5BAC-50E5-6E95-0167-F38CCC61EAF8}"/>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DE4A1B54-71AE-F677-FE68-32A35F4AA0F2}"/>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F88D788B-EC59-86A7-D683-59045791CE5D}"/>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59</a:t>
            </a:fld>
            <a:endParaRPr lang="en-CA"/>
          </a:p>
        </p:txBody>
      </p:sp>
      <p:sp>
        <p:nvSpPr>
          <p:cNvPr id="2" name="Slide Image Placeholder 1">
            <a:extLst>
              <a:ext uri="{FF2B5EF4-FFF2-40B4-BE49-F238E27FC236}">
                <a16:creationId xmlns:a16="http://schemas.microsoft.com/office/drawing/2014/main" id="{134B0E6C-5E10-DDF9-2F15-FC5B8654C199}"/>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9CEDC68D-8038-A55C-CF69-1E6037C7220E}"/>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2408941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77EE-DCDD-D97E-A6AD-EAB3C4367E7B}"/>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C3B6F2E2-8A00-F869-9A93-2C9E8AD50B2D}"/>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492D558D-228A-226A-3A99-A3E0719F404D}"/>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60</a:t>
            </a:fld>
            <a:endParaRPr lang="en-CA"/>
          </a:p>
        </p:txBody>
      </p:sp>
      <p:sp>
        <p:nvSpPr>
          <p:cNvPr id="2" name="Slide Image Placeholder 1">
            <a:extLst>
              <a:ext uri="{FF2B5EF4-FFF2-40B4-BE49-F238E27FC236}">
                <a16:creationId xmlns:a16="http://schemas.microsoft.com/office/drawing/2014/main" id="{E66B4F4F-7D30-243C-1E7A-D5B050066C18}"/>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9E325D47-374F-300E-63C6-79401D9E44CA}"/>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530423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D7F1-1D7C-D399-66CF-DDDC98B42F87}"/>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54327B15-CAEA-3F80-33CA-D110A8E891FF}"/>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E38BE564-6F14-2D87-99E3-103D3B5C098A}"/>
              </a:ext>
            </a:extLst>
          </p:cNvPr>
          <p:cNvSpPr txBox="1">
            <a:spLocks noGrp="1"/>
          </p:cNvSpPr>
          <p:nvPr>
            <p:ph type="sldNum" sz="quarter" idx="5"/>
          </p:nvPr>
        </p:nvSpPr>
        <p:spPr>
          <a:ln/>
        </p:spPr>
        <p:txBody>
          <a:bodyPr wrap="square" lIns="91440" tIns="45720" rIns="91440" bIns="45720" anchor="b" anchorCtr="0">
            <a:noAutofit/>
          </a:bodyPr>
          <a:lstStyle/>
          <a:p>
            <a:pPr lvl="0"/>
            <a:fld id="{76C1B878-4BBA-45DF-A624-3617B5271902}" type="slidenum">
              <a:t>61</a:t>
            </a:fld>
            <a:endParaRPr lang="en-CA"/>
          </a:p>
        </p:txBody>
      </p:sp>
      <p:sp>
        <p:nvSpPr>
          <p:cNvPr id="2" name="Slide Image Placeholder 1">
            <a:extLst>
              <a:ext uri="{FF2B5EF4-FFF2-40B4-BE49-F238E27FC236}">
                <a16:creationId xmlns:a16="http://schemas.microsoft.com/office/drawing/2014/main" id="{0ABB91B4-95F2-FB17-0970-2D5E989E8A2D}"/>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9D748B39-42ED-EABC-A433-1DB906D71E12}"/>
              </a:ext>
            </a:extLst>
          </p:cNvPr>
          <p:cNvSpPr txBox="1">
            <a:spLocks noGrp="1"/>
          </p:cNvSpPr>
          <p:nvPr>
            <p:ph type="body" sz="quarter" idx="1"/>
          </p:nvPr>
        </p:nvSpPr>
        <p:spPr/>
        <p:txBody>
          <a:bodyPr lIns="0" tIns="0" rIns="0" bIns="0"/>
          <a:lstStyle/>
          <a:p>
            <a:pPr marL="216000" indent="-216000" hangingPunct="0"/>
            <a:endParaRPr lang="en-CA" sz="2000" dirty="0">
              <a:latin typeface="Arial" pitchFamily="18"/>
            </a:endParaRPr>
          </a:p>
        </p:txBody>
      </p:sp>
    </p:spTree>
    <p:extLst>
      <p:ext uri="{BB962C8B-B14F-4D97-AF65-F5344CB8AC3E}">
        <p14:creationId xmlns:p14="http://schemas.microsoft.com/office/powerpoint/2010/main" val="211541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lvl="0"/>
            <a:fld id="{F928D394-4509-460A-81CF-1BFE15B2053C}" type="slidenum">
              <a:rPr lang="en-CA" smtClean="0"/>
              <a:t>6</a:t>
            </a:fld>
            <a:endParaRPr lang="en-CA"/>
          </a:p>
        </p:txBody>
      </p:sp>
    </p:spTree>
    <p:extLst>
      <p:ext uri="{BB962C8B-B14F-4D97-AF65-F5344CB8AC3E}">
        <p14:creationId xmlns:p14="http://schemas.microsoft.com/office/powerpoint/2010/main" val="223294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8D16-96EC-A44E-E954-673AE8DB6A1C}"/>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66BE6FB7-7B58-75B3-D0C1-65A2E3637079}"/>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1CE094C6-4BC7-FF2C-960B-387943254352}"/>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7</a:t>
            </a:fld>
            <a:endParaRPr lang="en-CA"/>
          </a:p>
        </p:txBody>
      </p:sp>
      <p:sp>
        <p:nvSpPr>
          <p:cNvPr id="2" name="Slide Image Placeholder 1">
            <a:extLst>
              <a:ext uri="{FF2B5EF4-FFF2-40B4-BE49-F238E27FC236}">
                <a16:creationId xmlns:a16="http://schemas.microsoft.com/office/drawing/2014/main" id="{B1145807-A840-3476-2384-F849587E01CE}"/>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A9CE63BA-04F6-92C9-4AA1-3856CB20FDC0}"/>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8798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0257-434E-5E86-0C07-3C5957D405F2}"/>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93960987-2783-E30C-8EC3-FE7FEFE6D070}"/>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6734CA5E-B8FD-738E-9A72-6ADA70F33D73}"/>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8</a:t>
            </a:fld>
            <a:endParaRPr lang="en-CA"/>
          </a:p>
        </p:txBody>
      </p:sp>
      <p:sp>
        <p:nvSpPr>
          <p:cNvPr id="2" name="Slide Image Placeholder 1">
            <a:extLst>
              <a:ext uri="{FF2B5EF4-FFF2-40B4-BE49-F238E27FC236}">
                <a16:creationId xmlns:a16="http://schemas.microsoft.com/office/drawing/2014/main" id="{E50FD3CC-60B3-232A-8ED2-D3A7DA4A4208}"/>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79A0B9E9-09A5-232A-3282-216A7D318CAC}"/>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217559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DB362-A467-9BBB-3311-8FDD98C37E60}"/>
            </a:ext>
          </a:extLst>
        </p:cNvPr>
        <p:cNvGrpSpPr/>
        <p:nvPr/>
      </p:nvGrpSpPr>
      <p:grpSpPr>
        <a:xfrm>
          <a:off x="0" y="0"/>
          <a:ext cx="0" cy="0"/>
          <a:chOff x="0" y="0"/>
          <a:chExt cx="0" cy="0"/>
        </a:xfrm>
      </p:grpSpPr>
      <p:sp>
        <p:nvSpPr>
          <p:cNvPr id="5" name="Date Placeholder 2">
            <a:extLst>
              <a:ext uri="{FF2B5EF4-FFF2-40B4-BE49-F238E27FC236}">
                <a16:creationId xmlns:a16="http://schemas.microsoft.com/office/drawing/2014/main" id="{17B3C526-8F5B-A6C7-413D-009EA40C4420}"/>
              </a:ext>
            </a:extLst>
          </p:cNvPr>
          <p:cNvSpPr txBox="1">
            <a:spLocks noGrp="1"/>
          </p:cNvSpPr>
          <p:nvPr>
            <p:ph type="dt" idx="1"/>
          </p:nvPr>
        </p:nvSpPr>
        <p:spPr>
          <a:ln/>
        </p:spPr>
        <p:txBody>
          <a:bodyPr wrap="square" lIns="91440" tIns="45720" rIns="91440" bIns="45720" anchor="t" anchorCtr="0">
            <a:noAutofit/>
          </a:bodyPr>
          <a:lstStyle/>
          <a:p>
            <a:pPr lvl="0"/>
            <a:fld id="{F07AC647-8410-496F-83C7-39FB3C9AD251}" type="datetime1">
              <a:rPr lang="en-CA"/>
              <a:pPr lvl="0"/>
              <a:t>2025-06-12</a:t>
            </a:fld>
            <a:endParaRPr lang="en-CA"/>
          </a:p>
        </p:txBody>
      </p:sp>
      <p:sp>
        <p:nvSpPr>
          <p:cNvPr id="7" name="Slide Number Placeholder 6">
            <a:extLst>
              <a:ext uri="{FF2B5EF4-FFF2-40B4-BE49-F238E27FC236}">
                <a16:creationId xmlns:a16="http://schemas.microsoft.com/office/drawing/2014/main" id="{2F955F0A-77FF-56C8-2058-A91F01AA788F}"/>
              </a:ext>
            </a:extLst>
          </p:cNvPr>
          <p:cNvSpPr txBox="1">
            <a:spLocks noGrp="1"/>
          </p:cNvSpPr>
          <p:nvPr>
            <p:ph type="sldNum" sz="quarter" idx="5"/>
          </p:nvPr>
        </p:nvSpPr>
        <p:spPr>
          <a:ln/>
        </p:spPr>
        <p:txBody>
          <a:bodyPr wrap="square" lIns="91440" tIns="45720" rIns="91440" bIns="45720" anchor="b" anchorCtr="0">
            <a:noAutofit/>
          </a:bodyPr>
          <a:lstStyle/>
          <a:p>
            <a:pPr lvl="0"/>
            <a:fld id="{B38CEB11-4E12-4B49-9DF3-6B32D15FD9B9}" type="slidenum">
              <a:t>9</a:t>
            </a:fld>
            <a:endParaRPr lang="en-CA"/>
          </a:p>
        </p:txBody>
      </p:sp>
      <p:sp>
        <p:nvSpPr>
          <p:cNvPr id="2" name="Slide Image Placeholder 1">
            <a:extLst>
              <a:ext uri="{FF2B5EF4-FFF2-40B4-BE49-F238E27FC236}">
                <a16:creationId xmlns:a16="http://schemas.microsoft.com/office/drawing/2014/main" id="{751D4A8A-78EB-A6BE-4707-5D02211EF689}"/>
              </a:ext>
            </a:extLst>
          </p:cNvPr>
          <p:cNvSpPr>
            <a:spLocks noGrp="1" noRot="1" noChangeAspect="1" noResize="1"/>
          </p:cNvSpPr>
          <p:nvPr>
            <p:ph type="sldImg"/>
          </p:nvPr>
        </p:nvSpPr>
        <p:spPr>
          <a:xfrm>
            <a:off x="381000" y="685800"/>
            <a:ext cx="6096000" cy="3429000"/>
          </a:xfrm>
          <a:solidFill>
            <a:srgbClr val="CEB966"/>
          </a:solidFill>
          <a:ln w="25560" cap="flat">
            <a:solidFill>
              <a:srgbClr val="564C27"/>
            </a:solidFill>
            <a:prstDash val="solid"/>
          </a:ln>
        </p:spPr>
      </p:sp>
      <p:sp>
        <p:nvSpPr>
          <p:cNvPr id="3" name="Notes Placeholder 2">
            <a:extLst>
              <a:ext uri="{FF2B5EF4-FFF2-40B4-BE49-F238E27FC236}">
                <a16:creationId xmlns:a16="http://schemas.microsoft.com/office/drawing/2014/main" id="{5AD7455C-4362-ACF3-1E18-64038EDF1D58}"/>
              </a:ext>
            </a:extLst>
          </p:cNvPr>
          <p:cNvSpPr txBox="1">
            <a:spLocks noGrp="1"/>
          </p:cNvSpPr>
          <p:nvPr>
            <p:ph type="body" sz="quarter" idx="1"/>
          </p:nvPr>
        </p:nvSpPr>
        <p:spPr/>
        <p:txBody>
          <a:bodyPr lIns="0" tIns="0" rIns="0" bIns="0"/>
          <a:lstStyle/>
          <a:p>
            <a:pPr marL="216000" indent="-216000" hangingPunct="0"/>
            <a:endParaRPr lang="en-CA" sz="2000">
              <a:latin typeface="Arial" pitchFamily="18"/>
            </a:endParaRPr>
          </a:p>
        </p:txBody>
      </p:sp>
    </p:spTree>
    <p:extLst>
      <p:ext uri="{BB962C8B-B14F-4D97-AF65-F5344CB8AC3E}">
        <p14:creationId xmlns:p14="http://schemas.microsoft.com/office/powerpoint/2010/main" val="33109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230C575F-C2AC-8120-C691-661991681B98}"/>
              </a:ext>
            </a:extLst>
          </p:cNvPr>
          <p:cNvSpPr/>
          <p:nvPr/>
        </p:nvSpPr>
        <p:spPr>
          <a:xfrm>
            <a:off x="406440" y="329040"/>
            <a:ext cx="11376000" cy="6196680"/>
          </a:xfrm>
          <a:custGeom>
            <a:avLst>
              <a:gd name="f0" fmla="val 4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FFFFF"/>
              </a:gs>
            </a:gsLst>
            <a:lin ang="5400000"/>
          </a:gradFill>
          <a:ln w="2160" cap="rnd">
            <a:solidFill>
              <a:srgbClr val="A4A3A3"/>
            </a:solidFill>
            <a:prstDash val="solid"/>
          </a:ln>
          <a:effectLst>
            <a:outerShdw dist="50760" dir="5400000" algn="tl">
              <a:srgbClr val="000000">
                <a:alpha val="25000"/>
              </a:srgbClr>
            </a:outerShdw>
          </a:effectLst>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3" name="Rounded Rectangle 9">
            <a:extLst>
              <a:ext uri="{FF2B5EF4-FFF2-40B4-BE49-F238E27FC236}">
                <a16:creationId xmlns:a16="http://schemas.microsoft.com/office/drawing/2014/main" id="{7F4A27CB-FB0E-2EA5-6D29-967A85F63D30}"/>
              </a:ext>
            </a:extLst>
          </p:cNvPr>
          <p:cNvSpPr/>
          <p:nvPr/>
        </p:nvSpPr>
        <p:spPr>
          <a:xfrm>
            <a:off x="558000" y="434160"/>
            <a:ext cx="11075760" cy="3108959"/>
          </a:xfrm>
          <a:custGeom>
            <a:avLst>
              <a:gd name="f0" fmla="val 98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E1E1E1"/>
              </a:gs>
            </a:gsLst>
            <a:path path="circle">
              <a:fillToRect l="50000" t="175000" r="50000" b="-75000"/>
            </a:path>
          </a:gradFill>
          <a:ln cap="flat">
            <a:no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4" name="Title 4">
            <a:extLst>
              <a:ext uri="{FF2B5EF4-FFF2-40B4-BE49-F238E27FC236}">
                <a16:creationId xmlns:a16="http://schemas.microsoft.com/office/drawing/2014/main" id="{7EED9C23-9ADC-4B0D-0695-349ECE0E7F84}"/>
              </a:ext>
            </a:extLst>
          </p:cNvPr>
          <p:cNvSpPr txBox="1">
            <a:spLocks noGrp="1"/>
          </p:cNvSpPr>
          <p:nvPr>
            <p:ph type="ctrTitle"/>
          </p:nvPr>
        </p:nvSpPr>
        <p:spPr>
          <a:xfrm>
            <a:off x="962999" y="1820160"/>
            <a:ext cx="10363320" cy="1828800"/>
          </a:xfrm>
        </p:spPr>
        <p:txBody>
          <a:bodyPr lIns="45720" rIns="45720"/>
          <a:lstStyle>
            <a:lvl1pPr algn="r">
              <a:defRPr sz="4500"/>
            </a:lvl1pPr>
          </a:lstStyle>
          <a:p>
            <a:pPr lvl="0"/>
            <a:r>
              <a:rPr lang="en-US"/>
              <a:t>Click to edit Master title style</a:t>
            </a:r>
          </a:p>
        </p:txBody>
      </p:sp>
      <p:sp>
        <p:nvSpPr>
          <p:cNvPr id="5" name="Subtitle 19">
            <a:extLst>
              <a:ext uri="{FF2B5EF4-FFF2-40B4-BE49-F238E27FC236}">
                <a16:creationId xmlns:a16="http://schemas.microsoft.com/office/drawing/2014/main" id="{D942C9FD-69B8-EB68-65A9-A822CD827A82}"/>
              </a:ext>
            </a:extLst>
          </p:cNvPr>
          <p:cNvSpPr txBox="1">
            <a:spLocks noGrp="1"/>
          </p:cNvSpPr>
          <p:nvPr>
            <p:ph type="subTitle" idx="1"/>
          </p:nvPr>
        </p:nvSpPr>
        <p:spPr>
          <a:xfrm>
            <a:off x="962999" y="3684959"/>
            <a:ext cx="10363320" cy="914400"/>
          </a:xfrm>
        </p:spPr>
        <p:txBody>
          <a:bodyPr tIns="0"/>
          <a:lstStyle>
            <a:lvl1pPr marL="36720" indent="0" algn="r">
              <a:spcBef>
                <a:spcPts val="0"/>
              </a:spcBef>
              <a:buNone/>
              <a:defRPr sz="2000">
                <a:solidFill>
                  <a:srgbClr val="79766F"/>
                </a:solidFill>
              </a:defRPr>
            </a:lvl1pPr>
          </a:lstStyle>
          <a:p>
            <a:pPr lvl="0"/>
            <a:r>
              <a:rPr lang="en-US"/>
              <a:t>Click to edit Master subtitle style</a:t>
            </a:r>
          </a:p>
        </p:txBody>
      </p:sp>
      <p:sp>
        <p:nvSpPr>
          <p:cNvPr id="6" name="Date Placeholder 18">
            <a:extLst>
              <a:ext uri="{FF2B5EF4-FFF2-40B4-BE49-F238E27FC236}">
                <a16:creationId xmlns:a16="http://schemas.microsoft.com/office/drawing/2014/main" id="{0BD5335A-BA15-C112-A559-6C84ECB413D3}"/>
              </a:ext>
            </a:extLst>
          </p:cNvPr>
          <p:cNvSpPr txBox="1">
            <a:spLocks noGrp="1"/>
          </p:cNvSpPr>
          <p:nvPr>
            <p:ph type="dt" sz="half" idx="7"/>
          </p:nvPr>
        </p:nvSpPr>
        <p:spPr/>
        <p:txBody>
          <a:bodyPr/>
          <a:lstStyle>
            <a:lvl1pPr>
              <a:defRPr/>
            </a:lvl1pPr>
          </a:lstStyle>
          <a:p>
            <a:pPr lvl="0"/>
            <a:endParaRPr lang="en-CA"/>
          </a:p>
        </p:txBody>
      </p:sp>
      <p:sp>
        <p:nvSpPr>
          <p:cNvPr id="7" name="Footer Placeholder 7">
            <a:extLst>
              <a:ext uri="{FF2B5EF4-FFF2-40B4-BE49-F238E27FC236}">
                <a16:creationId xmlns:a16="http://schemas.microsoft.com/office/drawing/2014/main" id="{AD92AA66-DAED-BEE8-D430-DF46F4945D6B}"/>
              </a:ext>
            </a:extLst>
          </p:cNvPr>
          <p:cNvSpPr txBox="1">
            <a:spLocks noGrp="1"/>
          </p:cNvSpPr>
          <p:nvPr>
            <p:ph type="ftr" sz="quarter" idx="9"/>
          </p:nvPr>
        </p:nvSpPr>
        <p:spPr/>
        <p:txBody>
          <a:bodyPr/>
          <a:lstStyle>
            <a:lvl1pPr>
              <a:defRPr lang="en-US"/>
            </a:lvl1pPr>
          </a:lstStyle>
          <a:p>
            <a:pPr lvl="0"/>
            <a:r>
              <a:rPr lang="en-US"/>
              <a:t>Slide &lt;#&gt;</a:t>
            </a:r>
          </a:p>
        </p:txBody>
      </p:sp>
      <p:sp>
        <p:nvSpPr>
          <p:cNvPr id="8" name="Slide Number Placeholder 10">
            <a:extLst>
              <a:ext uri="{FF2B5EF4-FFF2-40B4-BE49-F238E27FC236}">
                <a16:creationId xmlns:a16="http://schemas.microsoft.com/office/drawing/2014/main" id="{52B5E912-86C6-5893-8622-A5C6716F2BD2}"/>
              </a:ext>
            </a:extLst>
          </p:cNvPr>
          <p:cNvSpPr txBox="1">
            <a:spLocks noGrp="1"/>
          </p:cNvSpPr>
          <p:nvPr>
            <p:ph type="sldNum" sz="quarter" idx="8"/>
          </p:nvPr>
        </p:nvSpPr>
        <p:spPr/>
        <p:txBody>
          <a:bodyPr/>
          <a:lstStyle>
            <a:lvl1pPr hangingPunct="0">
              <a:defRPr sz="2400">
                <a:latin typeface="Times New Roman" pitchFamily="18"/>
              </a:defRPr>
            </a:lvl1pPr>
          </a:lstStyle>
          <a:p>
            <a:pPr lvl="0"/>
            <a:endParaRPr lang="en-CA"/>
          </a:p>
        </p:txBody>
      </p:sp>
      <p:sp>
        <p:nvSpPr>
          <p:cNvPr id="9" name="Text Placeholder 8">
            <a:extLst>
              <a:ext uri="{FF2B5EF4-FFF2-40B4-BE49-F238E27FC236}">
                <a16:creationId xmlns:a16="http://schemas.microsoft.com/office/drawing/2014/main" id="{A01ED4E3-70BA-254A-790F-9D936BA2320F}"/>
              </a:ext>
            </a:extLst>
          </p:cNvPr>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33776342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8BEC-C6A3-B990-93FC-2CF1F33F0112}"/>
              </a:ext>
            </a:extLst>
          </p:cNvPr>
          <p:cNvSpPr txBox="1">
            <a:spLocks noGrp="1"/>
          </p:cNvSpPr>
          <p:nvPr>
            <p:ph type="title"/>
          </p:nvPr>
        </p:nvSpPr>
        <p:spPr>
          <a:xfrm>
            <a:off x="670680" y="4983480"/>
            <a:ext cx="10911960" cy="1051560"/>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B4AA685-EF4E-08AB-A31D-E1F774EC543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5F703-956A-555F-5A0E-7CB1D661E399}"/>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832AB85A-5395-3061-C135-AAF9C9454529}"/>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08BE9D32-8149-909E-FCE1-EA9686655EDC}"/>
              </a:ext>
            </a:extLst>
          </p:cNvPr>
          <p:cNvSpPr txBox="1">
            <a:spLocks noGrp="1"/>
          </p:cNvSpPr>
          <p:nvPr>
            <p:ph type="sldNum" sz="quarter" idx="8"/>
          </p:nvPr>
        </p:nvSpPr>
        <p:spPr/>
        <p:txBody>
          <a:bodyPr/>
          <a:lstStyle>
            <a:lvl1pPr>
              <a:defRPr/>
            </a:lvl1pPr>
          </a:lstStyle>
          <a:p>
            <a:pPr lvl="0"/>
            <a:fld id="{EBFC7AD4-129A-476C-811C-98F41A39355F}" type="slidenum">
              <a:t>‹#›</a:t>
            </a:fld>
            <a:endParaRPr lang="en-CA"/>
          </a:p>
        </p:txBody>
      </p:sp>
    </p:spTree>
    <p:extLst>
      <p:ext uri="{BB962C8B-B14F-4D97-AF65-F5344CB8AC3E}">
        <p14:creationId xmlns:p14="http://schemas.microsoft.com/office/powerpoint/2010/main" val="97784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2F6E28-373F-B9C3-F8AC-2D45F35EA881}"/>
              </a:ext>
            </a:extLst>
          </p:cNvPr>
          <p:cNvSpPr txBox="1">
            <a:spLocks noGrp="1"/>
          </p:cNvSpPr>
          <p:nvPr>
            <p:ph type="title" orient="vert"/>
          </p:nvPr>
        </p:nvSpPr>
        <p:spPr>
          <a:xfrm>
            <a:off x="8839080" y="533520"/>
            <a:ext cx="2641680" cy="5257800"/>
          </a:xfrm>
        </p:spPr>
        <p:txBody>
          <a:bodyPr vert="eaVert" ancho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6B89F47-6372-5E50-6F65-7D8383ED93F3}"/>
              </a:ext>
            </a:extLst>
          </p:cNvPr>
          <p:cNvSpPr txBox="1">
            <a:spLocks noGrp="1"/>
          </p:cNvSpPr>
          <p:nvPr>
            <p:ph type="body" orient="vert" idx="1"/>
          </p:nvPr>
        </p:nvSpPr>
        <p:spPr>
          <a:xfrm>
            <a:off x="711360" y="533520"/>
            <a:ext cx="7924680" cy="52578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3E181-2FFC-E05D-0505-07048FA52DE3}"/>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44AEBE46-A070-350A-F03D-D8951BAC67A6}"/>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3CA175C5-AFEF-D239-8244-62AEE66FA420}"/>
              </a:ext>
            </a:extLst>
          </p:cNvPr>
          <p:cNvSpPr txBox="1">
            <a:spLocks noGrp="1"/>
          </p:cNvSpPr>
          <p:nvPr>
            <p:ph type="sldNum" sz="quarter" idx="8"/>
          </p:nvPr>
        </p:nvSpPr>
        <p:spPr/>
        <p:txBody>
          <a:bodyPr/>
          <a:lstStyle>
            <a:lvl1pPr>
              <a:defRPr/>
            </a:lvl1pPr>
          </a:lstStyle>
          <a:p>
            <a:pPr lvl="0"/>
            <a:fld id="{08930E83-DB77-43D5-8AFF-0E748A664A04}" type="slidenum">
              <a:t>‹#›</a:t>
            </a:fld>
            <a:endParaRPr lang="en-CA"/>
          </a:p>
        </p:txBody>
      </p:sp>
    </p:spTree>
    <p:extLst>
      <p:ext uri="{BB962C8B-B14F-4D97-AF65-F5344CB8AC3E}">
        <p14:creationId xmlns:p14="http://schemas.microsoft.com/office/powerpoint/2010/main" val="58374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3B7B-1764-ACE9-4CE8-C065DF5F5653}"/>
              </a:ext>
            </a:extLst>
          </p:cNvPr>
          <p:cNvSpPr txBox="1">
            <a:spLocks noGrp="1"/>
          </p:cNvSpPr>
          <p:nvPr>
            <p:ph type="ctrTitle"/>
          </p:nvPr>
        </p:nvSpPr>
        <p:spPr>
          <a:xfrm>
            <a:off x="1523880" y="1122480"/>
            <a:ext cx="9144000" cy="2387520"/>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419FAA5A-0685-0DAE-645E-372F8AFA6851}"/>
              </a:ext>
            </a:extLst>
          </p:cNvPr>
          <p:cNvSpPr txBox="1">
            <a:spLocks noGrp="1"/>
          </p:cNvSpPr>
          <p:nvPr>
            <p:ph type="subTitle" idx="1"/>
          </p:nvPr>
        </p:nvSpPr>
        <p:spPr>
          <a:xfrm>
            <a:off x="1523880" y="3602160"/>
            <a:ext cx="9144000" cy="1655640"/>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E9ABA545-79A4-7CD7-1083-70E28BD37B29}"/>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2D3D2483-2D54-8A5E-B32D-33F2F41C42D8}"/>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4D759552-8A9C-BDED-16BB-68558249E6CB}"/>
              </a:ext>
            </a:extLst>
          </p:cNvPr>
          <p:cNvSpPr txBox="1">
            <a:spLocks noGrp="1"/>
          </p:cNvSpPr>
          <p:nvPr>
            <p:ph type="sldNum" sz="quarter" idx="8"/>
          </p:nvPr>
        </p:nvSpPr>
        <p:spPr/>
        <p:txBody>
          <a:bodyPr/>
          <a:lstStyle>
            <a:lvl1pPr>
              <a:defRPr/>
            </a:lvl1pPr>
          </a:lstStyle>
          <a:p>
            <a:pPr lvl="0"/>
            <a:fld id="{D18EB612-538D-4C38-BCA7-1A1DE2456F4B}" type="slidenum">
              <a:t>‹#›</a:t>
            </a:fld>
            <a:endParaRPr lang="en-CA"/>
          </a:p>
        </p:txBody>
      </p:sp>
    </p:spTree>
    <p:extLst>
      <p:ext uri="{BB962C8B-B14F-4D97-AF65-F5344CB8AC3E}">
        <p14:creationId xmlns:p14="http://schemas.microsoft.com/office/powerpoint/2010/main" val="396606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CB2A-CBE4-763D-DD52-1764D7EBBD9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06B2460-7B5A-176A-8BB9-4CA827DD068E}"/>
              </a:ext>
            </a:extLst>
          </p:cNvPr>
          <p:cNvSpPr txBox="1">
            <a:spLocks noGrp="1"/>
          </p:cNvSpPr>
          <p:nvPr>
            <p:ph type="title" idx="4294967295"/>
          </p:nvPr>
        </p:nvSpPr>
        <p:spPr>
          <a:xfrm>
            <a:off x="838080" y="1825560"/>
            <a:ext cx="10515600" cy="4351320"/>
          </a:xfrm>
        </p:spPr>
        <p:txBody>
          <a:bodyPr anchor="t"/>
          <a:lstStyle>
            <a:lvl1pPr marL="228600" indent="-228600">
              <a:spcBef>
                <a:spcPts val="1001"/>
              </a:spcBef>
              <a:buSzPct val="100000"/>
              <a:buFont typeface="Arial" pitchFamily="34"/>
              <a:buChar char="•"/>
              <a:defRPr sz="2800">
                <a:latin typeface="Calibri" pitchFamily="18"/>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14EADE0A-07C0-FA7A-4007-019904D4097D}"/>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8CDE142F-CAEF-D563-D672-E519CC272250}"/>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EF8439C0-5847-2367-EEC4-CC0FAF774186}"/>
              </a:ext>
            </a:extLst>
          </p:cNvPr>
          <p:cNvSpPr txBox="1">
            <a:spLocks noGrp="1"/>
          </p:cNvSpPr>
          <p:nvPr>
            <p:ph type="sldNum" sz="quarter" idx="8"/>
          </p:nvPr>
        </p:nvSpPr>
        <p:spPr/>
        <p:txBody>
          <a:bodyPr/>
          <a:lstStyle>
            <a:lvl1pPr>
              <a:defRPr/>
            </a:lvl1pPr>
          </a:lstStyle>
          <a:p>
            <a:pPr lvl="0"/>
            <a:fld id="{74BB39B1-0182-4A62-B195-339605F87D94}" type="slidenum">
              <a:t>‹#›</a:t>
            </a:fld>
            <a:endParaRPr lang="en-CA"/>
          </a:p>
        </p:txBody>
      </p:sp>
      <p:sp>
        <p:nvSpPr>
          <p:cNvPr id="7" name="Content Placeholder 6">
            <a:extLst>
              <a:ext uri="{FF2B5EF4-FFF2-40B4-BE49-F238E27FC236}">
                <a16:creationId xmlns:a16="http://schemas.microsoft.com/office/drawing/2014/main" id="{5898FCD3-08D9-D8B5-DDB9-B1F587AB9084}"/>
              </a:ext>
            </a:extLst>
          </p:cNvPr>
          <p:cNvSpPr txBox="1">
            <a:spLocks noGrp="1"/>
          </p:cNvSpPr>
          <p:nvPr>
            <p:ph idx="1"/>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5894786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C3ED-EE6E-6AB5-EE52-EFB357AB5EF0}"/>
              </a:ext>
            </a:extLst>
          </p:cNvPr>
          <p:cNvSpPr txBox="1">
            <a:spLocks noGrp="1"/>
          </p:cNvSpPr>
          <p:nvPr>
            <p:ph type="title"/>
          </p:nvPr>
        </p:nvSpPr>
        <p:spPr>
          <a:xfrm>
            <a:off x="831959" y="1709640"/>
            <a:ext cx="10515600" cy="2852640"/>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30BEE82C-1E2C-DB19-4B03-C913F90FF350}"/>
              </a:ext>
            </a:extLst>
          </p:cNvPr>
          <p:cNvSpPr txBox="1">
            <a:spLocks noGrp="1"/>
          </p:cNvSpPr>
          <p:nvPr>
            <p:ph type="body" idx="1"/>
          </p:nvPr>
        </p:nvSpPr>
        <p:spPr>
          <a:xfrm>
            <a:off x="831959" y="4589640"/>
            <a:ext cx="10515600" cy="1500119"/>
          </a:xfrm>
        </p:spPr>
        <p:txBody>
          <a:bodyPr/>
          <a:lstStyle>
            <a:lvl1pPr marL="0" indent="0">
              <a:buNone/>
              <a:defRPr sz="24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2A45BC7-2C26-D0B6-3865-CB38B97D42B7}"/>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1B3B15EF-B785-D2B4-B32F-E85C88AE8025}"/>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9B80D629-BCCA-7142-0D87-F3A697ECE3ED}"/>
              </a:ext>
            </a:extLst>
          </p:cNvPr>
          <p:cNvSpPr txBox="1">
            <a:spLocks noGrp="1"/>
          </p:cNvSpPr>
          <p:nvPr>
            <p:ph type="sldNum" sz="quarter" idx="8"/>
          </p:nvPr>
        </p:nvSpPr>
        <p:spPr/>
        <p:txBody>
          <a:bodyPr/>
          <a:lstStyle>
            <a:lvl1pPr>
              <a:defRPr/>
            </a:lvl1pPr>
          </a:lstStyle>
          <a:p>
            <a:pPr lvl="0"/>
            <a:fld id="{34819CB9-FCEA-4FFC-8FDB-DCFB5C30AD3B}" type="slidenum">
              <a:t>‹#›</a:t>
            </a:fld>
            <a:endParaRPr lang="en-CA"/>
          </a:p>
        </p:txBody>
      </p:sp>
    </p:spTree>
    <p:extLst>
      <p:ext uri="{BB962C8B-B14F-4D97-AF65-F5344CB8AC3E}">
        <p14:creationId xmlns:p14="http://schemas.microsoft.com/office/powerpoint/2010/main" val="36649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6E5B-5870-FC28-1F50-BF3D536E73D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7437E5A-1364-E386-2E5C-8586380DB2F3}"/>
              </a:ext>
            </a:extLst>
          </p:cNvPr>
          <p:cNvSpPr txBox="1">
            <a:spLocks noGrp="1"/>
          </p:cNvSpPr>
          <p:nvPr>
            <p:ph type="title" idx="4294967295"/>
          </p:nvPr>
        </p:nvSpPr>
        <p:spPr>
          <a:xfrm>
            <a:off x="838080" y="1825560"/>
            <a:ext cx="5181480" cy="4351320"/>
          </a:xfrm>
        </p:spPr>
        <p:txBody>
          <a:bodyPr anchor="t"/>
          <a:lstStyle>
            <a:lvl1pPr marL="228600" indent="-228600">
              <a:spcBef>
                <a:spcPts val="1001"/>
              </a:spcBef>
              <a:buSzPct val="100000"/>
              <a:buFont typeface="Arial" pitchFamily="34"/>
              <a:buChar char="•"/>
              <a:defRPr sz="2800">
                <a:latin typeface="Calibri" pitchFamily="18"/>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5FD1A423-3623-1E61-267C-7B24626F03F1}"/>
              </a:ext>
            </a:extLst>
          </p:cNvPr>
          <p:cNvSpPr txBox="1">
            <a:spLocks noGrp="1"/>
          </p:cNvSpPr>
          <p:nvPr>
            <p:ph type="title" idx="4294967295"/>
          </p:nvPr>
        </p:nvSpPr>
        <p:spPr>
          <a:xfrm>
            <a:off x="6172200" y="1825560"/>
            <a:ext cx="5181480" cy="4351320"/>
          </a:xfrm>
        </p:spPr>
        <p:txBody>
          <a:bodyPr anchor="t"/>
          <a:lstStyle>
            <a:lvl1pPr marL="228600" indent="-228600">
              <a:spcBef>
                <a:spcPts val="1001"/>
              </a:spcBef>
              <a:buSzPct val="100000"/>
              <a:buFont typeface="Arial" pitchFamily="34"/>
              <a:buChar char="•"/>
              <a:defRPr sz="2800">
                <a:latin typeface="Calibri" pitchFamily="18"/>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56C0D640-0C87-E1DC-F743-2CE2BAA1D046}"/>
              </a:ext>
            </a:extLst>
          </p:cNvPr>
          <p:cNvSpPr txBox="1">
            <a:spLocks noGrp="1"/>
          </p:cNvSpPr>
          <p:nvPr>
            <p:ph type="dt" sz="half" idx="7"/>
          </p:nvPr>
        </p:nvSpPr>
        <p:spPr/>
        <p:txBody>
          <a:bodyPr/>
          <a:lstStyle>
            <a:lvl1pPr>
              <a:defRPr/>
            </a:lvl1pPr>
          </a:lstStyle>
          <a:p>
            <a:pPr lvl="0"/>
            <a:endParaRPr lang="en-CA"/>
          </a:p>
        </p:txBody>
      </p:sp>
      <p:sp>
        <p:nvSpPr>
          <p:cNvPr id="6" name="Footer Placeholder 5">
            <a:extLst>
              <a:ext uri="{FF2B5EF4-FFF2-40B4-BE49-F238E27FC236}">
                <a16:creationId xmlns:a16="http://schemas.microsoft.com/office/drawing/2014/main" id="{894F0F86-D0BE-0091-DFBD-B75CCAA0F820}"/>
              </a:ext>
            </a:extLst>
          </p:cNvPr>
          <p:cNvSpPr txBox="1">
            <a:spLocks noGrp="1"/>
          </p:cNvSpPr>
          <p:nvPr>
            <p:ph type="ftr" sz="quarter" idx="9"/>
          </p:nvPr>
        </p:nvSpPr>
        <p:spPr/>
        <p:txBody>
          <a:bodyPr/>
          <a:lstStyle>
            <a:lvl1pPr>
              <a:defRPr/>
            </a:lvl1pPr>
          </a:lstStyle>
          <a:p>
            <a:pPr lvl="0"/>
            <a:r>
              <a:rPr lang="en-CA"/>
              <a:t>Slide &lt;#&gt;</a:t>
            </a:r>
          </a:p>
        </p:txBody>
      </p:sp>
      <p:sp>
        <p:nvSpPr>
          <p:cNvPr id="7" name="Slide Number Placeholder 6">
            <a:extLst>
              <a:ext uri="{FF2B5EF4-FFF2-40B4-BE49-F238E27FC236}">
                <a16:creationId xmlns:a16="http://schemas.microsoft.com/office/drawing/2014/main" id="{C749E4FE-A476-8AE6-2157-C36B67C4E5AF}"/>
              </a:ext>
            </a:extLst>
          </p:cNvPr>
          <p:cNvSpPr txBox="1">
            <a:spLocks noGrp="1"/>
          </p:cNvSpPr>
          <p:nvPr>
            <p:ph type="sldNum" sz="quarter" idx="8"/>
          </p:nvPr>
        </p:nvSpPr>
        <p:spPr/>
        <p:txBody>
          <a:bodyPr/>
          <a:lstStyle>
            <a:lvl1pPr>
              <a:defRPr/>
            </a:lvl1pPr>
          </a:lstStyle>
          <a:p>
            <a:pPr lvl="0"/>
            <a:fld id="{73FA0FCE-ED67-4471-AA88-5E41E468EC8D}" type="slidenum">
              <a:t>‹#›</a:t>
            </a:fld>
            <a:endParaRPr lang="en-CA"/>
          </a:p>
        </p:txBody>
      </p:sp>
    </p:spTree>
    <p:extLst>
      <p:ext uri="{BB962C8B-B14F-4D97-AF65-F5344CB8AC3E}">
        <p14:creationId xmlns:p14="http://schemas.microsoft.com/office/powerpoint/2010/main" val="2114414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044C-824A-7506-5F28-9DE4E7798EE0}"/>
              </a:ext>
            </a:extLst>
          </p:cNvPr>
          <p:cNvSpPr txBox="1">
            <a:spLocks noGrp="1"/>
          </p:cNvSpPr>
          <p:nvPr>
            <p:ph type="title"/>
          </p:nvPr>
        </p:nvSpPr>
        <p:spPr>
          <a:xfrm>
            <a:off x="839879" y="365040"/>
            <a:ext cx="10515600" cy="132552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6C990A6-D4F5-5415-AC37-22BA8BB39886}"/>
              </a:ext>
            </a:extLst>
          </p:cNvPr>
          <p:cNvSpPr txBox="1">
            <a:spLocks noGrp="1"/>
          </p:cNvSpPr>
          <p:nvPr>
            <p:ph type="body" idx="1"/>
          </p:nvPr>
        </p:nvSpPr>
        <p:spPr>
          <a:xfrm>
            <a:off x="839879" y="1681200"/>
            <a:ext cx="5157720" cy="82404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6BC6E460-7DB4-FC5A-752D-570082F27907}"/>
              </a:ext>
            </a:extLst>
          </p:cNvPr>
          <p:cNvSpPr txBox="1">
            <a:spLocks noGrp="1"/>
          </p:cNvSpPr>
          <p:nvPr>
            <p:ph type="title" idx="4294967295"/>
          </p:nvPr>
        </p:nvSpPr>
        <p:spPr>
          <a:xfrm>
            <a:off x="839879" y="2505240"/>
            <a:ext cx="5157720" cy="3684600"/>
          </a:xfrm>
        </p:spPr>
        <p:txBody>
          <a:bodyPr anchor="t"/>
          <a:lstStyle>
            <a:lvl1pPr marL="228600" indent="-228600">
              <a:spcBef>
                <a:spcPts val="1001"/>
              </a:spcBef>
              <a:buSzPct val="100000"/>
              <a:buFont typeface="Arial" pitchFamily="34"/>
              <a:buChar char="•"/>
              <a:defRPr sz="2800">
                <a:latin typeface="Calibri" pitchFamily="18"/>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6D7F9A0A-D476-9B4F-1EA9-285AD041D959}"/>
              </a:ext>
            </a:extLst>
          </p:cNvPr>
          <p:cNvSpPr txBox="1">
            <a:spLocks noGrp="1"/>
          </p:cNvSpPr>
          <p:nvPr>
            <p:ph type="body" idx="3"/>
          </p:nvPr>
        </p:nvSpPr>
        <p:spPr>
          <a:xfrm>
            <a:off x="6172200" y="1681200"/>
            <a:ext cx="5183280" cy="82404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E624487-416B-F5BE-B9F8-20481FCD02C0}"/>
              </a:ext>
            </a:extLst>
          </p:cNvPr>
          <p:cNvSpPr txBox="1">
            <a:spLocks noGrp="1"/>
          </p:cNvSpPr>
          <p:nvPr>
            <p:ph type="title" idx="4294967295"/>
          </p:nvPr>
        </p:nvSpPr>
        <p:spPr>
          <a:xfrm>
            <a:off x="6172200" y="2505240"/>
            <a:ext cx="5183280" cy="3684600"/>
          </a:xfrm>
        </p:spPr>
        <p:txBody>
          <a:bodyPr anchor="t"/>
          <a:lstStyle>
            <a:lvl1pPr marL="228600" indent="-228600">
              <a:spcBef>
                <a:spcPts val="1001"/>
              </a:spcBef>
              <a:buSzPct val="100000"/>
              <a:buFont typeface="Arial" pitchFamily="34"/>
              <a:buChar char="•"/>
              <a:defRPr sz="2800">
                <a:latin typeface="Calibri" pitchFamily="18"/>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EC2F6192-0EDC-5F58-0DFE-D603628E79E9}"/>
              </a:ext>
            </a:extLst>
          </p:cNvPr>
          <p:cNvSpPr txBox="1">
            <a:spLocks noGrp="1"/>
          </p:cNvSpPr>
          <p:nvPr>
            <p:ph type="dt" sz="half" idx="7"/>
          </p:nvPr>
        </p:nvSpPr>
        <p:spPr/>
        <p:txBody>
          <a:bodyPr/>
          <a:lstStyle>
            <a:lvl1pPr>
              <a:defRPr/>
            </a:lvl1pPr>
          </a:lstStyle>
          <a:p>
            <a:pPr lvl="0"/>
            <a:endParaRPr lang="en-CA"/>
          </a:p>
        </p:txBody>
      </p:sp>
      <p:sp>
        <p:nvSpPr>
          <p:cNvPr id="8" name="Footer Placeholder 7">
            <a:extLst>
              <a:ext uri="{FF2B5EF4-FFF2-40B4-BE49-F238E27FC236}">
                <a16:creationId xmlns:a16="http://schemas.microsoft.com/office/drawing/2014/main" id="{FC65DDBD-9E8A-6120-9846-BE71D9FBFB72}"/>
              </a:ext>
            </a:extLst>
          </p:cNvPr>
          <p:cNvSpPr txBox="1">
            <a:spLocks noGrp="1"/>
          </p:cNvSpPr>
          <p:nvPr>
            <p:ph type="ftr" sz="quarter" idx="9"/>
          </p:nvPr>
        </p:nvSpPr>
        <p:spPr/>
        <p:txBody>
          <a:bodyPr/>
          <a:lstStyle>
            <a:lvl1pPr>
              <a:defRPr/>
            </a:lvl1pPr>
          </a:lstStyle>
          <a:p>
            <a:pPr lvl="0"/>
            <a:r>
              <a:rPr lang="en-CA"/>
              <a:t>Slide &lt;#&gt;</a:t>
            </a:r>
          </a:p>
        </p:txBody>
      </p:sp>
      <p:sp>
        <p:nvSpPr>
          <p:cNvPr id="9" name="Slide Number Placeholder 8">
            <a:extLst>
              <a:ext uri="{FF2B5EF4-FFF2-40B4-BE49-F238E27FC236}">
                <a16:creationId xmlns:a16="http://schemas.microsoft.com/office/drawing/2014/main" id="{46B24357-BC16-E52E-86C2-6BBDBC3045BA}"/>
              </a:ext>
            </a:extLst>
          </p:cNvPr>
          <p:cNvSpPr txBox="1">
            <a:spLocks noGrp="1"/>
          </p:cNvSpPr>
          <p:nvPr>
            <p:ph type="sldNum" sz="quarter" idx="8"/>
          </p:nvPr>
        </p:nvSpPr>
        <p:spPr/>
        <p:txBody>
          <a:bodyPr/>
          <a:lstStyle>
            <a:lvl1pPr>
              <a:defRPr/>
            </a:lvl1pPr>
          </a:lstStyle>
          <a:p>
            <a:pPr lvl="0"/>
            <a:fld id="{C593CE94-D242-4C88-8D94-C8A5F6DD4337}" type="slidenum">
              <a:t>‹#›</a:t>
            </a:fld>
            <a:endParaRPr lang="en-CA"/>
          </a:p>
        </p:txBody>
      </p:sp>
    </p:spTree>
    <p:extLst>
      <p:ext uri="{BB962C8B-B14F-4D97-AF65-F5344CB8AC3E}">
        <p14:creationId xmlns:p14="http://schemas.microsoft.com/office/powerpoint/2010/main" val="1429097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A01B-38C0-E463-D1BC-B2E3221DA96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B9AD11A5-EF39-8157-A38C-8DAB9228C9F7}"/>
              </a:ext>
            </a:extLst>
          </p:cNvPr>
          <p:cNvSpPr txBox="1">
            <a:spLocks noGrp="1"/>
          </p:cNvSpPr>
          <p:nvPr>
            <p:ph type="dt" sz="half" idx="7"/>
          </p:nvPr>
        </p:nvSpPr>
        <p:spPr/>
        <p:txBody>
          <a:bodyPr/>
          <a:lstStyle>
            <a:lvl1pPr>
              <a:defRPr/>
            </a:lvl1pPr>
          </a:lstStyle>
          <a:p>
            <a:pPr lvl="0"/>
            <a:endParaRPr lang="en-CA"/>
          </a:p>
        </p:txBody>
      </p:sp>
      <p:sp>
        <p:nvSpPr>
          <p:cNvPr id="4" name="Footer Placeholder 3">
            <a:extLst>
              <a:ext uri="{FF2B5EF4-FFF2-40B4-BE49-F238E27FC236}">
                <a16:creationId xmlns:a16="http://schemas.microsoft.com/office/drawing/2014/main" id="{B2B9113C-6A0F-9CB6-5961-1DD19D79FA69}"/>
              </a:ext>
            </a:extLst>
          </p:cNvPr>
          <p:cNvSpPr txBox="1">
            <a:spLocks noGrp="1"/>
          </p:cNvSpPr>
          <p:nvPr>
            <p:ph type="ftr" sz="quarter" idx="9"/>
          </p:nvPr>
        </p:nvSpPr>
        <p:spPr/>
        <p:txBody>
          <a:bodyPr/>
          <a:lstStyle>
            <a:lvl1pPr>
              <a:defRPr/>
            </a:lvl1pPr>
          </a:lstStyle>
          <a:p>
            <a:pPr lvl="0"/>
            <a:r>
              <a:rPr lang="en-CA"/>
              <a:t>Slide &lt;#&gt;</a:t>
            </a:r>
          </a:p>
        </p:txBody>
      </p:sp>
      <p:sp>
        <p:nvSpPr>
          <p:cNvPr id="5" name="Slide Number Placeholder 4">
            <a:extLst>
              <a:ext uri="{FF2B5EF4-FFF2-40B4-BE49-F238E27FC236}">
                <a16:creationId xmlns:a16="http://schemas.microsoft.com/office/drawing/2014/main" id="{E3E4EFC3-92AC-2649-2454-6AD461A7EBDB}"/>
              </a:ext>
            </a:extLst>
          </p:cNvPr>
          <p:cNvSpPr txBox="1">
            <a:spLocks noGrp="1"/>
          </p:cNvSpPr>
          <p:nvPr>
            <p:ph type="sldNum" sz="quarter" idx="8"/>
          </p:nvPr>
        </p:nvSpPr>
        <p:spPr/>
        <p:txBody>
          <a:bodyPr/>
          <a:lstStyle>
            <a:lvl1pPr>
              <a:defRPr/>
            </a:lvl1pPr>
          </a:lstStyle>
          <a:p>
            <a:pPr lvl="0"/>
            <a:fld id="{FB1AA2E6-0F12-4449-A14B-C741C1A8011C}" type="slidenum">
              <a:t>‹#›</a:t>
            </a:fld>
            <a:endParaRPr lang="en-CA"/>
          </a:p>
        </p:txBody>
      </p:sp>
      <p:sp>
        <p:nvSpPr>
          <p:cNvPr id="6" name="Text Placeholder 5">
            <a:extLst>
              <a:ext uri="{FF2B5EF4-FFF2-40B4-BE49-F238E27FC236}">
                <a16:creationId xmlns:a16="http://schemas.microsoft.com/office/drawing/2014/main" id="{5EC77BFD-1DF5-BCC7-F220-E15B9CF3FCBB}"/>
              </a:ext>
            </a:extLst>
          </p:cNvPr>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21212959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255D5-3A6A-68CC-0855-76223BDB563C}"/>
              </a:ext>
            </a:extLst>
          </p:cNvPr>
          <p:cNvSpPr txBox="1">
            <a:spLocks noGrp="1"/>
          </p:cNvSpPr>
          <p:nvPr>
            <p:ph type="dt" sz="half" idx="7"/>
          </p:nvPr>
        </p:nvSpPr>
        <p:spPr/>
        <p:txBody>
          <a:bodyPr/>
          <a:lstStyle>
            <a:lvl1pPr>
              <a:defRPr/>
            </a:lvl1pPr>
          </a:lstStyle>
          <a:p>
            <a:pPr lvl="0"/>
            <a:endParaRPr lang="en-CA"/>
          </a:p>
        </p:txBody>
      </p:sp>
      <p:sp>
        <p:nvSpPr>
          <p:cNvPr id="3" name="Footer Placeholder 2">
            <a:extLst>
              <a:ext uri="{FF2B5EF4-FFF2-40B4-BE49-F238E27FC236}">
                <a16:creationId xmlns:a16="http://schemas.microsoft.com/office/drawing/2014/main" id="{4602F910-D6E8-CF4F-2297-663E1C27E2D6}"/>
              </a:ext>
            </a:extLst>
          </p:cNvPr>
          <p:cNvSpPr txBox="1">
            <a:spLocks noGrp="1"/>
          </p:cNvSpPr>
          <p:nvPr>
            <p:ph type="ftr" sz="quarter" idx="9"/>
          </p:nvPr>
        </p:nvSpPr>
        <p:spPr/>
        <p:txBody>
          <a:bodyPr/>
          <a:lstStyle>
            <a:lvl1pPr>
              <a:defRPr/>
            </a:lvl1pPr>
          </a:lstStyle>
          <a:p>
            <a:pPr lvl="0"/>
            <a:r>
              <a:rPr lang="en-CA"/>
              <a:t>Slide &lt;#&gt;</a:t>
            </a:r>
          </a:p>
        </p:txBody>
      </p:sp>
      <p:sp>
        <p:nvSpPr>
          <p:cNvPr id="4" name="Slide Number Placeholder 3">
            <a:extLst>
              <a:ext uri="{FF2B5EF4-FFF2-40B4-BE49-F238E27FC236}">
                <a16:creationId xmlns:a16="http://schemas.microsoft.com/office/drawing/2014/main" id="{9FEC49CA-68C1-AB34-C625-462F920F8B00}"/>
              </a:ext>
            </a:extLst>
          </p:cNvPr>
          <p:cNvSpPr txBox="1">
            <a:spLocks noGrp="1"/>
          </p:cNvSpPr>
          <p:nvPr>
            <p:ph type="sldNum" sz="quarter" idx="8"/>
          </p:nvPr>
        </p:nvSpPr>
        <p:spPr/>
        <p:txBody>
          <a:bodyPr/>
          <a:lstStyle>
            <a:lvl1pPr>
              <a:defRPr/>
            </a:lvl1pPr>
          </a:lstStyle>
          <a:p>
            <a:pPr lvl="0"/>
            <a:fld id="{A3E709D4-DB77-4444-99E5-4CD2377D6B81}" type="slidenum">
              <a:t>‹#›</a:t>
            </a:fld>
            <a:endParaRPr lang="en-CA"/>
          </a:p>
        </p:txBody>
      </p:sp>
    </p:spTree>
    <p:extLst>
      <p:ext uri="{BB962C8B-B14F-4D97-AF65-F5344CB8AC3E}">
        <p14:creationId xmlns:p14="http://schemas.microsoft.com/office/powerpoint/2010/main" val="100901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984-0119-4AC2-635B-D426A2A60293}"/>
              </a:ext>
            </a:extLst>
          </p:cNvPr>
          <p:cNvSpPr txBox="1">
            <a:spLocks noGrp="1"/>
          </p:cNvSpPr>
          <p:nvPr>
            <p:ph type="title"/>
          </p:nvPr>
        </p:nvSpPr>
        <p:spPr>
          <a:xfrm>
            <a:off x="839879" y="457200"/>
            <a:ext cx="393228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5F3B5F5-B94F-3D03-5C70-1FB5AEFC801F}"/>
              </a:ext>
            </a:extLst>
          </p:cNvPr>
          <p:cNvSpPr txBox="1">
            <a:spLocks noGrp="1"/>
          </p:cNvSpPr>
          <p:nvPr>
            <p:ph type="title" idx="4294967295"/>
          </p:nvPr>
        </p:nvSpPr>
        <p:spPr>
          <a:xfrm>
            <a:off x="5183280" y="987480"/>
            <a:ext cx="6172200" cy="4873679"/>
          </a:xfrm>
        </p:spPr>
        <p:txBody>
          <a:bodyPr anchor="t"/>
          <a:lstStyle>
            <a:lvl1pPr marL="228600" indent="-228600">
              <a:spcBef>
                <a:spcPts val="1001"/>
              </a:spcBef>
              <a:buSzPct val="100000"/>
              <a:buFont typeface="Arial" pitchFamily="34"/>
              <a:buChar char="•"/>
              <a:defRPr sz="3200">
                <a:latin typeface="Calibri" pitchFamily="18"/>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6EB0717D-E5FD-A867-852F-DD08BE61ADC0}"/>
              </a:ext>
            </a:extLst>
          </p:cNvPr>
          <p:cNvSpPr txBox="1">
            <a:spLocks noGrp="1"/>
          </p:cNvSpPr>
          <p:nvPr>
            <p:ph type="body" idx="2"/>
          </p:nvPr>
        </p:nvSpPr>
        <p:spPr>
          <a:xfrm>
            <a:off x="839879" y="2057400"/>
            <a:ext cx="3932280" cy="3811679"/>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23895D3-74D8-730A-705E-EDF1A3B10300}"/>
              </a:ext>
            </a:extLst>
          </p:cNvPr>
          <p:cNvSpPr txBox="1">
            <a:spLocks noGrp="1"/>
          </p:cNvSpPr>
          <p:nvPr>
            <p:ph type="dt" sz="half" idx="7"/>
          </p:nvPr>
        </p:nvSpPr>
        <p:spPr/>
        <p:txBody>
          <a:bodyPr/>
          <a:lstStyle>
            <a:lvl1pPr>
              <a:defRPr/>
            </a:lvl1pPr>
          </a:lstStyle>
          <a:p>
            <a:pPr lvl="0"/>
            <a:endParaRPr lang="en-CA"/>
          </a:p>
        </p:txBody>
      </p:sp>
      <p:sp>
        <p:nvSpPr>
          <p:cNvPr id="6" name="Footer Placeholder 5">
            <a:extLst>
              <a:ext uri="{FF2B5EF4-FFF2-40B4-BE49-F238E27FC236}">
                <a16:creationId xmlns:a16="http://schemas.microsoft.com/office/drawing/2014/main" id="{06114CEB-438D-98C6-1F70-9DCD58EF1F95}"/>
              </a:ext>
            </a:extLst>
          </p:cNvPr>
          <p:cNvSpPr txBox="1">
            <a:spLocks noGrp="1"/>
          </p:cNvSpPr>
          <p:nvPr>
            <p:ph type="ftr" sz="quarter" idx="9"/>
          </p:nvPr>
        </p:nvSpPr>
        <p:spPr/>
        <p:txBody>
          <a:bodyPr/>
          <a:lstStyle>
            <a:lvl1pPr>
              <a:defRPr/>
            </a:lvl1pPr>
          </a:lstStyle>
          <a:p>
            <a:pPr lvl="0"/>
            <a:r>
              <a:rPr lang="en-CA"/>
              <a:t>Slide &lt;#&gt;</a:t>
            </a:r>
          </a:p>
        </p:txBody>
      </p:sp>
      <p:sp>
        <p:nvSpPr>
          <p:cNvPr id="7" name="Slide Number Placeholder 6">
            <a:extLst>
              <a:ext uri="{FF2B5EF4-FFF2-40B4-BE49-F238E27FC236}">
                <a16:creationId xmlns:a16="http://schemas.microsoft.com/office/drawing/2014/main" id="{82371E72-A5F6-FFCE-8FE5-32B63619D028}"/>
              </a:ext>
            </a:extLst>
          </p:cNvPr>
          <p:cNvSpPr txBox="1">
            <a:spLocks noGrp="1"/>
          </p:cNvSpPr>
          <p:nvPr>
            <p:ph type="sldNum" sz="quarter" idx="8"/>
          </p:nvPr>
        </p:nvSpPr>
        <p:spPr/>
        <p:txBody>
          <a:bodyPr/>
          <a:lstStyle>
            <a:lvl1pPr>
              <a:defRPr/>
            </a:lvl1pPr>
          </a:lstStyle>
          <a:p>
            <a:pPr lvl="0"/>
            <a:fld id="{E4DAB11A-7AD4-4B47-8565-F529E81DF3F5}" type="slidenum">
              <a:t>‹#›</a:t>
            </a:fld>
            <a:endParaRPr lang="en-CA"/>
          </a:p>
        </p:txBody>
      </p:sp>
    </p:spTree>
    <p:extLst>
      <p:ext uri="{BB962C8B-B14F-4D97-AF65-F5344CB8AC3E}">
        <p14:creationId xmlns:p14="http://schemas.microsoft.com/office/powerpoint/2010/main" val="163882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827B-6EB5-29B8-5DF6-783C7FB491A1}"/>
              </a:ext>
            </a:extLst>
          </p:cNvPr>
          <p:cNvSpPr txBox="1">
            <a:spLocks noGrp="1"/>
          </p:cNvSpPr>
          <p:nvPr>
            <p:ph type="title"/>
          </p:nvPr>
        </p:nvSpPr>
        <p:spPr>
          <a:xfrm>
            <a:off x="670680" y="4983480"/>
            <a:ext cx="10911960" cy="105156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BBF0B2B-8415-D324-65E6-9301E6E0C222}"/>
              </a:ext>
            </a:extLst>
          </p:cNvPr>
          <p:cNvSpPr txBox="1">
            <a:spLocks noGrp="1"/>
          </p:cNvSpPr>
          <p:nvPr>
            <p:ph type="title" idx="4294967295"/>
          </p:nvPr>
        </p:nvSpPr>
        <p:spPr>
          <a:xfrm>
            <a:off x="670680" y="530280"/>
            <a:ext cx="10911960" cy="4187879"/>
          </a:xfrm>
        </p:spPr>
        <p:txBody>
          <a:bodyPr lIns="182880" tIns="91440" anchor="t"/>
          <a:lstStyle>
            <a:lvl1pPr marL="265320" indent="-265320">
              <a:spcBef>
                <a:spcPts val="249"/>
              </a:spcBef>
              <a:buClr>
                <a:srgbClr val="F07F09"/>
              </a:buClr>
              <a:buSzPct val="80000"/>
              <a:buFont typeface="Wingdings 2"/>
              <a:buChar char=""/>
              <a:defRPr sz="2800" b="0">
                <a:solidFill>
                  <a:srgbClr val="000000"/>
                </a:solidFill>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126169E1-3837-0B04-7044-BA89EFD7B606}"/>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807EEE51-C0B1-830D-28F8-30839573235C}"/>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3D394D39-8E44-5160-AE8D-063FE12F9158}"/>
              </a:ext>
            </a:extLst>
          </p:cNvPr>
          <p:cNvSpPr txBox="1">
            <a:spLocks noGrp="1"/>
          </p:cNvSpPr>
          <p:nvPr>
            <p:ph type="sldNum" sz="quarter" idx="8"/>
          </p:nvPr>
        </p:nvSpPr>
        <p:spPr/>
        <p:txBody>
          <a:bodyPr/>
          <a:lstStyle>
            <a:lvl1pPr>
              <a:defRPr/>
            </a:lvl1pPr>
          </a:lstStyle>
          <a:p>
            <a:pPr lvl="0"/>
            <a:fld id="{DC94A6E1-547C-4A83-A178-4135D45639C2}" type="slidenum">
              <a:t>‹#›</a:t>
            </a:fld>
            <a:endParaRPr lang="en-CA"/>
          </a:p>
        </p:txBody>
      </p:sp>
      <p:sp>
        <p:nvSpPr>
          <p:cNvPr id="7" name="Content Placeholder 6">
            <a:extLst>
              <a:ext uri="{FF2B5EF4-FFF2-40B4-BE49-F238E27FC236}">
                <a16:creationId xmlns:a16="http://schemas.microsoft.com/office/drawing/2014/main" id="{E7A929F7-E376-A1B1-BA94-61D0B9EE34BA}"/>
              </a:ext>
            </a:extLst>
          </p:cNvPr>
          <p:cNvSpPr txBox="1">
            <a:spLocks noGrp="1"/>
          </p:cNvSpPr>
          <p:nvPr>
            <p:ph idx="1"/>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301516497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22F5-2501-8296-7CAF-61493EAA5C4A}"/>
              </a:ext>
            </a:extLst>
          </p:cNvPr>
          <p:cNvSpPr txBox="1">
            <a:spLocks noGrp="1"/>
          </p:cNvSpPr>
          <p:nvPr>
            <p:ph type="title"/>
          </p:nvPr>
        </p:nvSpPr>
        <p:spPr>
          <a:xfrm>
            <a:off x="839879" y="457200"/>
            <a:ext cx="393228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B4CA36E9-6A39-E2EF-CABD-1F8169EFC1D9}"/>
              </a:ext>
            </a:extLst>
          </p:cNvPr>
          <p:cNvSpPr txBox="1">
            <a:spLocks noGrp="1"/>
          </p:cNvSpPr>
          <p:nvPr>
            <p:ph type="title" idx="4294967295"/>
          </p:nvPr>
        </p:nvSpPr>
        <p:spPr>
          <a:xfrm>
            <a:off x="5183280" y="987480"/>
            <a:ext cx="6172200" cy="4873679"/>
          </a:xfrm>
        </p:spPr>
        <p:txBody>
          <a:bodyPr anchor="t"/>
          <a:lstStyle>
            <a:lvl1pPr algn="ctr" hangingPunct="0">
              <a:defRPr lang="en-CA">
                <a:latin typeface="Arial" pitchFamily="18"/>
              </a:defRPr>
            </a:lvl1pPr>
          </a:lstStyle>
          <a:p>
            <a:pPr lvl="0"/>
            <a:endParaRPr lang="en-CA"/>
          </a:p>
        </p:txBody>
      </p:sp>
      <p:sp>
        <p:nvSpPr>
          <p:cNvPr id="4" name="Text Placeholder 3">
            <a:extLst>
              <a:ext uri="{FF2B5EF4-FFF2-40B4-BE49-F238E27FC236}">
                <a16:creationId xmlns:a16="http://schemas.microsoft.com/office/drawing/2014/main" id="{69FA2963-AD2D-C005-064F-39688FE850E1}"/>
              </a:ext>
            </a:extLst>
          </p:cNvPr>
          <p:cNvSpPr txBox="1">
            <a:spLocks noGrp="1"/>
          </p:cNvSpPr>
          <p:nvPr>
            <p:ph type="body" idx="2"/>
          </p:nvPr>
        </p:nvSpPr>
        <p:spPr>
          <a:xfrm>
            <a:off x="839879" y="2057400"/>
            <a:ext cx="3932280" cy="3811679"/>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B6526DB-0B05-68C1-A3F9-5CA5ED0599D9}"/>
              </a:ext>
            </a:extLst>
          </p:cNvPr>
          <p:cNvSpPr txBox="1">
            <a:spLocks noGrp="1"/>
          </p:cNvSpPr>
          <p:nvPr>
            <p:ph type="dt" sz="half" idx="7"/>
          </p:nvPr>
        </p:nvSpPr>
        <p:spPr/>
        <p:txBody>
          <a:bodyPr/>
          <a:lstStyle>
            <a:lvl1pPr>
              <a:defRPr/>
            </a:lvl1pPr>
          </a:lstStyle>
          <a:p>
            <a:pPr lvl="0"/>
            <a:endParaRPr lang="en-CA"/>
          </a:p>
        </p:txBody>
      </p:sp>
      <p:sp>
        <p:nvSpPr>
          <p:cNvPr id="6" name="Footer Placeholder 5">
            <a:extLst>
              <a:ext uri="{FF2B5EF4-FFF2-40B4-BE49-F238E27FC236}">
                <a16:creationId xmlns:a16="http://schemas.microsoft.com/office/drawing/2014/main" id="{0D34A3DA-C17E-62A0-7DAF-B2FF126E273C}"/>
              </a:ext>
            </a:extLst>
          </p:cNvPr>
          <p:cNvSpPr txBox="1">
            <a:spLocks noGrp="1"/>
          </p:cNvSpPr>
          <p:nvPr>
            <p:ph type="ftr" sz="quarter" idx="9"/>
          </p:nvPr>
        </p:nvSpPr>
        <p:spPr/>
        <p:txBody>
          <a:bodyPr/>
          <a:lstStyle>
            <a:lvl1pPr>
              <a:defRPr/>
            </a:lvl1pPr>
          </a:lstStyle>
          <a:p>
            <a:pPr lvl="0"/>
            <a:r>
              <a:rPr lang="en-CA"/>
              <a:t>Slide &lt;#&gt;</a:t>
            </a:r>
          </a:p>
        </p:txBody>
      </p:sp>
      <p:sp>
        <p:nvSpPr>
          <p:cNvPr id="7" name="Slide Number Placeholder 6">
            <a:extLst>
              <a:ext uri="{FF2B5EF4-FFF2-40B4-BE49-F238E27FC236}">
                <a16:creationId xmlns:a16="http://schemas.microsoft.com/office/drawing/2014/main" id="{F87FF31B-F4AE-EA77-6D49-50DA8DDDBF9B}"/>
              </a:ext>
            </a:extLst>
          </p:cNvPr>
          <p:cNvSpPr txBox="1">
            <a:spLocks noGrp="1"/>
          </p:cNvSpPr>
          <p:nvPr>
            <p:ph type="sldNum" sz="quarter" idx="8"/>
          </p:nvPr>
        </p:nvSpPr>
        <p:spPr/>
        <p:txBody>
          <a:bodyPr/>
          <a:lstStyle>
            <a:lvl1pPr>
              <a:defRPr/>
            </a:lvl1pPr>
          </a:lstStyle>
          <a:p>
            <a:pPr lvl="0"/>
            <a:fld id="{677F9255-3880-40C0-9743-0282415B8B43}" type="slidenum">
              <a:t>‹#›</a:t>
            </a:fld>
            <a:endParaRPr lang="en-CA"/>
          </a:p>
        </p:txBody>
      </p:sp>
    </p:spTree>
    <p:extLst>
      <p:ext uri="{BB962C8B-B14F-4D97-AF65-F5344CB8AC3E}">
        <p14:creationId xmlns:p14="http://schemas.microsoft.com/office/powerpoint/2010/main" val="122123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9D06-BB2F-2621-53BA-806D9EC5B9B3}"/>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7CBA65C-065B-0E31-3C53-AF25B92EE37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14D4D-0DFD-664C-3A14-111E987B42CC}"/>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9D4CC4CB-A9B9-402B-B8C7-A9BFA8EE7065}"/>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410D563F-CC0B-538B-F13B-4D918E9EBD31}"/>
              </a:ext>
            </a:extLst>
          </p:cNvPr>
          <p:cNvSpPr txBox="1">
            <a:spLocks noGrp="1"/>
          </p:cNvSpPr>
          <p:nvPr>
            <p:ph type="sldNum" sz="quarter" idx="8"/>
          </p:nvPr>
        </p:nvSpPr>
        <p:spPr/>
        <p:txBody>
          <a:bodyPr/>
          <a:lstStyle>
            <a:lvl1pPr>
              <a:defRPr/>
            </a:lvl1pPr>
          </a:lstStyle>
          <a:p>
            <a:pPr lvl="0"/>
            <a:fld id="{79D5FFFF-B24E-4B55-B3E7-9030E898C99E}" type="slidenum">
              <a:t>‹#›</a:t>
            </a:fld>
            <a:endParaRPr lang="en-CA"/>
          </a:p>
        </p:txBody>
      </p:sp>
    </p:spTree>
    <p:extLst>
      <p:ext uri="{BB962C8B-B14F-4D97-AF65-F5344CB8AC3E}">
        <p14:creationId xmlns:p14="http://schemas.microsoft.com/office/powerpoint/2010/main" val="52966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BAE02-C181-45D1-4B38-1D8691D75FE1}"/>
              </a:ext>
            </a:extLst>
          </p:cNvPr>
          <p:cNvSpPr txBox="1">
            <a:spLocks noGrp="1"/>
          </p:cNvSpPr>
          <p:nvPr>
            <p:ph type="title" orient="vert"/>
          </p:nvPr>
        </p:nvSpPr>
        <p:spPr>
          <a:xfrm>
            <a:off x="8724960" y="365040"/>
            <a:ext cx="2628720" cy="5811840"/>
          </a:xfrm>
        </p:spPr>
        <p:txBody>
          <a:bodyPr vert="eaVert" anchor="t" anchorCtr="1"/>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A0D58E3-4E0F-DD77-B752-E9C29FBB0131}"/>
              </a:ext>
            </a:extLst>
          </p:cNvPr>
          <p:cNvSpPr txBox="1">
            <a:spLocks noGrp="1"/>
          </p:cNvSpPr>
          <p:nvPr>
            <p:ph type="body" orient="vert" idx="1"/>
          </p:nvPr>
        </p:nvSpPr>
        <p:spPr>
          <a:xfrm>
            <a:off x="838080" y="365040"/>
            <a:ext cx="7734239" cy="58118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90876-24A3-BC15-F254-1EF1B638327D}"/>
              </a:ext>
            </a:extLst>
          </p:cNvPr>
          <p:cNvSpPr txBox="1">
            <a:spLocks noGrp="1"/>
          </p:cNvSpPr>
          <p:nvPr>
            <p:ph type="dt" sz="half" idx="7"/>
          </p:nvPr>
        </p:nvSpPr>
        <p:spPr/>
        <p:txBody>
          <a:bodyPr/>
          <a:lstStyle>
            <a:lvl1pPr>
              <a:defRPr/>
            </a:lvl1pPr>
          </a:lstStyle>
          <a:p>
            <a:pPr lvl="0"/>
            <a:endParaRPr lang="en-CA"/>
          </a:p>
        </p:txBody>
      </p:sp>
      <p:sp>
        <p:nvSpPr>
          <p:cNvPr id="5" name="Footer Placeholder 4">
            <a:extLst>
              <a:ext uri="{FF2B5EF4-FFF2-40B4-BE49-F238E27FC236}">
                <a16:creationId xmlns:a16="http://schemas.microsoft.com/office/drawing/2014/main" id="{AD67D247-DCB3-018F-EFC2-F8F66F7150FE}"/>
              </a:ext>
            </a:extLst>
          </p:cNvPr>
          <p:cNvSpPr txBox="1">
            <a:spLocks noGrp="1"/>
          </p:cNvSpPr>
          <p:nvPr>
            <p:ph type="ftr" sz="quarter" idx="9"/>
          </p:nvPr>
        </p:nvSpPr>
        <p:spPr/>
        <p:txBody>
          <a:bodyPr/>
          <a:lstStyle>
            <a:lvl1pPr>
              <a:defRPr/>
            </a:lvl1pPr>
          </a:lstStyle>
          <a:p>
            <a:pPr lvl="0"/>
            <a:r>
              <a:rPr lang="en-CA"/>
              <a:t>Slide &lt;#&gt;</a:t>
            </a:r>
          </a:p>
        </p:txBody>
      </p:sp>
      <p:sp>
        <p:nvSpPr>
          <p:cNvPr id="6" name="Slide Number Placeholder 5">
            <a:extLst>
              <a:ext uri="{FF2B5EF4-FFF2-40B4-BE49-F238E27FC236}">
                <a16:creationId xmlns:a16="http://schemas.microsoft.com/office/drawing/2014/main" id="{D97E1631-CCCC-394E-3D5B-FB35EF4769E8}"/>
              </a:ext>
            </a:extLst>
          </p:cNvPr>
          <p:cNvSpPr txBox="1">
            <a:spLocks noGrp="1"/>
          </p:cNvSpPr>
          <p:nvPr>
            <p:ph type="sldNum" sz="quarter" idx="8"/>
          </p:nvPr>
        </p:nvSpPr>
        <p:spPr/>
        <p:txBody>
          <a:bodyPr/>
          <a:lstStyle>
            <a:lvl1pPr>
              <a:defRPr/>
            </a:lvl1pPr>
          </a:lstStyle>
          <a:p>
            <a:pPr lvl="0"/>
            <a:fld id="{862EBDFF-7043-42B7-891E-35F7FEAFF45D}" type="slidenum">
              <a:t>‹#›</a:t>
            </a:fld>
            <a:endParaRPr lang="en-CA"/>
          </a:p>
        </p:txBody>
      </p:sp>
    </p:spTree>
    <p:extLst>
      <p:ext uri="{BB962C8B-B14F-4D97-AF65-F5344CB8AC3E}">
        <p14:creationId xmlns:p14="http://schemas.microsoft.com/office/powerpoint/2010/main" val="62552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DFC163D8-6410-193E-A914-D682F9AD3FC1}"/>
              </a:ext>
            </a:extLst>
          </p:cNvPr>
          <p:cNvSpPr/>
          <p:nvPr/>
        </p:nvSpPr>
        <p:spPr>
          <a:xfrm>
            <a:off x="406440" y="329040"/>
            <a:ext cx="11376000" cy="6196680"/>
          </a:xfrm>
          <a:custGeom>
            <a:avLst>
              <a:gd name="f0" fmla="val 4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FFFFF"/>
              </a:gs>
            </a:gsLst>
            <a:lin ang="5400000"/>
          </a:gradFill>
          <a:ln w="2160" cap="rnd">
            <a:solidFill>
              <a:srgbClr val="A4A3A3"/>
            </a:solidFill>
            <a:prstDash val="solid"/>
          </a:ln>
          <a:effectLst>
            <a:outerShdw dist="50760" dir="5400000" algn="tl">
              <a:srgbClr val="000000">
                <a:alpha val="25000"/>
              </a:srgbClr>
            </a:outerShdw>
          </a:effectLst>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3" name="Date Placeholder 1">
            <a:extLst>
              <a:ext uri="{FF2B5EF4-FFF2-40B4-BE49-F238E27FC236}">
                <a16:creationId xmlns:a16="http://schemas.microsoft.com/office/drawing/2014/main" id="{EBCDB777-09DD-F74F-B900-66A39CDDF9BD}"/>
              </a:ext>
            </a:extLst>
          </p:cNvPr>
          <p:cNvSpPr txBox="1">
            <a:spLocks noGrp="1"/>
          </p:cNvSpPr>
          <p:nvPr>
            <p:ph type="dt" sz="half" idx="7"/>
          </p:nvPr>
        </p:nvSpPr>
        <p:spPr/>
        <p:txBody>
          <a:bodyPr/>
          <a:lstStyle>
            <a:lvl1pPr>
              <a:defRPr/>
            </a:lvl1pPr>
          </a:lstStyle>
          <a:p>
            <a:pPr lvl="0"/>
            <a:endParaRPr lang="en-CA"/>
          </a:p>
        </p:txBody>
      </p:sp>
      <p:sp>
        <p:nvSpPr>
          <p:cNvPr id="4" name="Footer Placeholder 2">
            <a:extLst>
              <a:ext uri="{FF2B5EF4-FFF2-40B4-BE49-F238E27FC236}">
                <a16:creationId xmlns:a16="http://schemas.microsoft.com/office/drawing/2014/main" id="{CA74E19D-2030-D995-3A96-A9DB7435BCB8}"/>
              </a:ext>
            </a:extLst>
          </p:cNvPr>
          <p:cNvSpPr txBox="1">
            <a:spLocks noGrp="1"/>
          </p:cNvSpPr>
          <p:nvPr>
            <p:ph type="ftr" sz="quarter" idx="9"/>
          </p:nvPr>
        </p:nvSpPr>
        <p:spPr/>
        <p:txBody>
          <a:bodyPr/>
          <a:lstStyle>
            <a:lvl1pPr>
              <a:defRPr/>
            </a:lvl1pPr>
          </a:lstStyle>
          <a:p>
            <a:pPr lvl="0"/>
            <a:r>
              <a:rPr lang="en-CA"/>
              <a:t>Slide &lt;#&gt;</a:t>
            </a:r>
          </a:p>
        </p:txBody>
      </p:sp>
      <p:sp>
        <p:nvSpPr>
          <p:cNvPr id="5" name="Slide Number Placeholder 3">
            <a:extLst>
              <a:ext uri="{FF2B5EF4-FFF2-40B4-BE49-F238E27FC236}">
                <a16:creationId xmlns:a16="http://schemas.microsoft.com/office/drawing/2014/main" id="{789FA295-321D-2D61-849A-C6A6FD74A9D9}"/>
              </a:ext>
            </a:extLst>
          </p:cNvPr>
          <p:cNvSpPr txBox="1">
            <a:spLocks noGrp="1"/>
          </p:cNvSpPr>
          <p:nvPr>
            <p:ph type="sldNum" sz="quarter" idx="8"/>
          </p:nvPr>
        </p:nvSpPr>
        <p:spPr/>
        <p:txBody>
          <a:bodyPr/>
          <a:lstStyle>
            <a:lvl1pPr>
              <a:defRPr/>
            </a:lvl1pPr>
          </a:lstStyle>
          <a:p>
            <a:pPr lvl="0"/>
            <a:fld id="{312C19E6-FD68-4F3C-9765-828CB756C73A}" type="slidenum">
              <a:t>‹#›</a:t>
            </a:fld>
            <a:endParaRPr lang="en-CA"/>
          </a:p>
        </p:txBody>
      </p:sp>
      <p:sp>
        <p:nvSpPr>
          <p:cNvPr id="6" name="Title 5">
            <a:extLst>
              <a:ext uri="{FF2B5EF4-FFF2-40B4-BE49-F238E27FC236}">
                <a16:creationId xmlns:a16="http://schemas.microsoft.com/office/drawing/2014/main" id="{80AB7F59-4229-E85B-0AB5-A32BC28FD3D7}"/>
              </a:ext>
            </a:extLst>
          </p:cNvPr>
          <p:cNvSpPr txBox="1">
            <a:spLocks noGrp="1"/>
          </p:cNvSpPr>
          <p:nvPr>
            <p:ph type="title" idx="4294967295"/>
          </p:nvPr>
        </p:nvSpPr>
        <p:spPr>
          <a:xfrm>
            <a:off x="609480" y="273600"/>
            <a:ext cx="10972440" cy="1144800"/>
          </a:xfrm>
        </p:spPr>
        <p:txBody>
          <a:bodyPr lIns="0" tIns="0" rIns="0" bIns="0" anchor="ctr"/>
          <a:lstStyle>
            <a:lvl1pPr algn="ctr" hangingPunct="0">
              <a:defRPr lang="en-CA" sz="4400" b="0">
                <a:latin typeface="Arial" pitchFamily="18"/>
              </a:defRPr>
            </a:lvl1pPr>
          </a:lstStyle>
          <a:p>
            <a:endParaRPr lang="en-CA"/>
          </a:p>
        </p:txBody>
      </p:sp>
      <p:sp>
        <p:nvSpPr>
          <p:cNvPr id="7" name="Text Placeholder 6">
            <a:extLst>
              <a:ext uri="{FF2B5EF4-FFF2-40B4-BE49-F238E27FC236}">
                <a16:creationId xmlns:a16="http://schemas.microsoft.com/office/drawing/2014/main" id="{904C91F6-D055-1121-CD45-AB5318BD90A6}"/>
              </a:ext>
            </a:extLst>
          </p:cNvPr>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13759069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E04679D-F588-4FC5-8944-0A4218F4B54D}" type="datetimeFigureOut">
              <a:rPr lang="en-CA" smtClean="0"/>
              <a:t>2025-06-12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AD7462-A06B-4DD4-9C6E-8F044F3B6C47}" type="slidenum">
              <a:rPr lang="en-CA" smtClean="0"/>
              <a:t>‹#›</a:t>
            </a:fld>
            <a:endParaRPr lang="en-CA"/>
          </a:p>
        </p:txBody>
      </p:sp>
    </p:spTree>
    <p:extLst>
      <p:ext uri="{BB962C8B-B14F-4D97-AF65-F5344CB8AC3E}">
        <p14:creationId xmlns:p14="http://schemas.microsoft.com/office/powerpoint/2010/main" val="4273499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04679D-F588-4FC5-8944-0A4218F4B54D}" type="datetimeFigureOut">
              <a:rPr lang="en-CA" smtClean="0"/>
              <a:t>2025-06-12</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03AD7462-A06B-4DD4-9C6E-8F044F3B6C47}" type="slidenum">
              <a:rPr lang="en-CA" smtClean="0"/>
              <a:t>‹#›</a:t>
            </a:fld>
            <a:endParaRPr lang="en-CA"/>
          </a:p>
        </p:txBody>
      </p:sp>
    </p:spTree>
    <p:extLst>
      <p:ext uri="{BB962C8B-B14F-4D97-AF65-F5344CB8AC3E}">
        <p14:creationId xmlns:p14="http://schemas.microsoft.com/office/powerpoint/2010/main" val="151203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C04C0FB3-4FAF-6C61-2BCE-C07FAA9DF2CA}"/>
              </a:ext>
            </a:extLst>
          </p:cNvPr>
          <p:cNvSpPr/>
          <p:nvPr/>
        </p:nvSpPr>
        <p:spPr>
          <a:xfrm>
            <a:off x="406440" y="329040"/>
            <a:ext cx="11376000" cy="6196680"/>
          </a:xfrm>
          <a:custGeom>
            <a:avLst>
              <a:gd name="f0" fmla="val 4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FFFFF"/>
              </a:gs>
            </a:gsLst>
            <a:lin ang="5400000"/>
          </a:gradFill>
          <a:ln w="2160" cap="rnd">
            <a:solidFill>
              <a:srgbClr val="A4A3A3"/>
            </a:solidFill>
            <a:prstDash val="solid"/>
          </a:ln>
          <a:effectLst>
            <a:outerShdw dist="50760" dir="5400000" algn="tl">
              <a:srgbClr val="000000">
                <a:alpha val="25000"/>
              </a:srgbClr>
            </a:outerShdw>
          </a:effectLst>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3" name="Rounded Rectangle 10">
            <a:extLst>
              <a:ext uri="{FF2B5EF4-FFF2-40B4-BE49-F238E27FC236}">
                <a16:creationId xmlns:a16="http://schemas.microsoft.com/office/drawing/2014/main" id="{90A32961-C5A6-2A8D-1A8D-3D331344B7E3}"/>
              </a:ext>
            </a:extLst>
          </p:cNvPr>
          <p:cNvSpPr/>
          <p:nvPr/>
        </p:nvSpPr>
        <p:spPr>
          <a:xfrm>
            <a:off x="558000" y="434160"/>
            <a:ext cx="11075760" cy="4341240"/>
          </a:xfrm>
          <a:custGeom>
            <a:avLst>
              <a:gd name="f0" fmla="val 45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E1E1E1"/>
              </a:gs>
            </a:gsLst>
            <a:path path="circle">
              <a:fillToRect l="50000" t="175000" r="50000" b="-75000"/>
            </a:path>
          </a:gradFill>
          <a:ln cap="flat">
            <a:no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4" name="Title 1">
            <a:extLst>
              <a:ext uri="{FF2B5EF4-FFF2-40B4-BE49-F238E27FC236}">
                <a16:creationId xmlns:a16="http://schemas.microsoft.com/office/drawing/2014/main" id="{B94AE389-DD36-D807-30D0-6AEEB642C4CD}"/>
              </a:ext>
            </a:extLst>
          </p:cNvPr>
          <p:cNvSpPr txBox="1">
            <a:spLocks noGrp="1"/>
          </p:cNvSpPr>
          <p:nvPr>
            <p:ph type="title"/>
          </p:nvPr>
        </p:nvSpPr>
        <p:spPr>
          <a:xfrm>
            <a:off x="624600" y="4928760"/>
            <a:ext cx="10911960" cy="676800"/>
          </a:xfrm>
        </p:spPr>
        <p:txBody>
          <a:bodyPr bIns="0"/>
          <a:lstStyle>
            <a:lvl1pPr>
              <a:defRPr b="0">
                <a:solidFill>
                  <a:srgbClr val="79766F"/>
                </a:solidFill>
              </a:defRPr>
            </a:lvl1pPr>
          </a:lstStyle>
          <a:p>
            <a:pPr lvl="0"/>
            <a:r>
              <a:rPr lang="en-US"/>
              <a:t>Click to edit Master title style</a:t>
            </a:r>
          </a:p>
        </p:txBody>
      </p:sp>
      <p:sp>
        <p:nvSpPr>
          <p:cNvPr id="5" name="Text Placeholder 2">
            <a:extLst>
              <a:ext uri="{FF2B5EF4-FFF2-40B4-BE49-F238E27FC236}">
                <a16:creationId xmlns:a16="http://schemas.microsoft.com/office/drawing/2014/main" id="{D67D08D3-2B72-DAB0-25BB-E132587BF469}"/>
              </a:ext>
            </a:extLst>
          </p:cNvPr>
          <p:cNvSpPr txBox="1">
            <a:spLocks noGrp="1"/>
          </p:cNvSpPr>
          <p:nvPr>
            <p:ph type="body" idx="1"/>
          </p:nvPr>
        </p:nvSpPr>
        <p:spPr>
          <a:xfrm>
            <a:off x="624600" y="5624640"/>
            <a:ext cx="10911960" cy="420480"/>
          </a:xfrm>
        </p:spPr>
        <p:txBody>
          <a:bodyPr lIns="118800" tIns="0"/>
          <a:lstStyle>
            <a:lvl1pPr marL="0" marR="36720" indent="0">
              <a:spcBef>
                <a:spcPts val="0"/>
              </a:spcBef>
              <a:buNone/>
              <a:defRPr sz="1800">
                <a:solidFill>
                  <a:srgbClr val="B95C00"/>
                </a:soli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id="{908E3D54-0B64-63EA-6945-9230321561FE}"/>
              </a:ext>
            </a:extLst>
          </p:cNvPr>
          <p:cNvSpPr txBox="1">
            <a:spLocks noGrp="1"/>
          </p:cNvSpPr>
          <p:nvPr>
            <p:ph type="dt" sz="half" idx="7"/>
          </p:nvPr>
        </p:nvSpPr>
        <p:spPr/>
        <p:txBody>
          <a:bodyPr/>
          <a:lstStyle>
            <a:lvl1pPr>
              <a:defRPr/>
            </a:lvl1pPr>
          </a:lstStyle>
          <a:p>
            <a:pPr lvl="0"/>
            <a:endParaRPr lang="en-CA"/>
          </a:p>
        </p:txBody>
      </p:sp>
      <p:sp>
        <p:nvSpPr>
          <p:cNvPr id="7" name="Footer Placeholder 4">
            <a:extLst>
              <a:ext uri="{FF2B5EF4-FFF2-40B4-BE49-F238E27FC236}">
                <a16:creationId xmlns:a16="http://schemas.microsoft.com/office/drawing/2014/main" id="{09DC0AEA-41C0-1B4B-CF53-CCDD73A2FDF0}"/>
              </a:ext>
            </a:extLst>
          </p:cNvPr>
          <p:cNvSpPr txBox="1">
            <a:spLocks noGrp="1"/>
          </p:cNvSpPr>
          <p:nvPr>
            <p:ph type="ftr" sz="quarter" idx="9"/>
          </p:nvPr>
        </p:nvSpPr>
        <p:spPr/>
        <p:txBody>
          <a:bodyPr/>
          <a:lstStyle>
            <a:lvl1pPr>
              <a:defRPr/>
            </a:lvl1pPr>
          </a:lstStyle>
          <a:p>
            <a:pPr lvl="0"/>
            <a:r>
              <a:rPr lang="en-CA"/>
              <a:t>Slide &lt;#&gt;</a:t>
            </a:r>
          </a:p>
        </p:txBody>
      </p:sp>
      <p:sp>
        <p:nvSpPr>
          <p:cNvPr id="8" name="Slide Number Placeholder 5">
            <a:extLst>
              <a:ext uri="{FF2B5EF4-FFF2-40B4-BE49-F238E27FC236}">
                <a16:creationId xmlns:a16="http://schemas.microsoft.com/office/drawing/2014/main" id="{92E76343-DE88-5009-979C-04326402D43E}"/>
              </a:ext>
            </a:extLst>
          </p:cNvPr>
          <p:cNvSpPr txBox="1">
            <a:spLocks noGrp="1"/>
          </p:cNvSpPr>
          <p:nvPr>
            <p:ph type="sldNum" sz="quarter" idx="8"/>
          </p:nvPr>
        </p:nvSpPr>
        <p:spPr/>
        <p:txBody>
          <a:bodyPr/>
          <a:lstStyle>
            <a:lvl1pPr>
              <a:defRPr/>
            </a:lvl1pPr>
          </a:lstStyle>
          <a:p>
            <a:pPr lvl="0"/>
            <a:fld id="{25769024-8241-4621-BF17-A6EF02D48B53}" type="slidenum">
              <a:t>‹#›</a:t>
            </a:fld>
            <a:endParaRPr lang="en-CA"/>
          </a:p>
        </p:txBody>
      </p:sp>
    </p:spTree>
    <p:extLst>
      <p:ext uri="{BB962C8B-B14F-4D97-AF65-F5344CB8AC3E}">
        <p14:creationId xmlns:p14="http://schemas.microsoft.com/office/powerpoint/2010/main" val="15926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04DF-3964-A902-C083-D50BE614F11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D1F051DC-A78E-487B-8AC2-1B5AD54A5229}"/>
              </a:ext>
            </a:extLst>
          </p:cNvPr>
          <p:cNvSpPr txBox="1">
            <a:spLocks noGrp="1"/>
          </p:cNvSpPr>
          <p:nvPr>
            <p:ph type="title" idx="4294967295"/>
          </p:nvPr>
        </p:nvSpPr>
        <p:spPr>
          <a:xfrm>
            <a:off x="685799" y="530280"/>
            <a:ext cx="5242680" cy="4389120"/>
          </a:xfrm>
        </p:spPr>
        <p:txBody>
          <a:bodyPr lIns="182880" tIns="91440" anchor="t"/>
          <a:lstStyle>
            <a:lvl1pPr marL="265320" indent="-265320">
              <a:spcBef>
                <a:spcPts val="249"/>
              </a:spcBef>
              <a:buClr>
                <a:srgbClr val="F07F09"/>
              </a:buClr>
              <a:buSzPct val="80000"/>
              <a:buFont typeface="Wingdings 2"/>
              <a:buChar char=""/>
              <a:defRPr sz="2600" b="0">
                <a:solidFill>
                  <a:srgbClr val="000000"/>
                </a:solidFill>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50FA55C7-4BDF-75F3-C21C-7ED5823EA146}"/>
              </a:ext>
            </a:extLst>
          </p:cNvPr>
          <p:cNvSpPr txBox="1">
            <a:spLocks noGrp="1"/>
          </p:cNvSpPr>
          <p:nvPr>
            <p:ph type="title" idx="4294967295"/>
          </p:nvPr>
        </p:nvSpPr>
        <p:spPr>
          <a:xfrm>
            <a:off x="6340320" y="530280"/>
            <a:ext cx="5242680" cy="4389120"/>
          </a:xfrm>
        </p:spPr>
        <p:txBody>
          <a:bodyPr lIns="182880" tIns="91440" anchor="t"/>
          <a:lstStyle>
            <a:lvl1pPr marL="265320" indent="-265320">
              <a:spcBef>
                <a:spcPts val="249"/>
              </a:spcBef>
              <a:buClr>
                <a:srgbClr val="F07F09"/>
              </a:buClr>
              <a:buSzPct val="80000"/>
              <a:buFont typeface="Wingdings 2"/>
              <a:buChar char=""/>
              <a:defRPr sz="2600" b="0">
                <a:solidFill>
                  <a:srgbClr val="000000"/>
                </a:solidFill>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35ACE120-5C41-06A6-6DAE-0686FACB980F}"/>
              </a:ext>
            </a:extLst>
          </p:cNvPr>
          <p:cNvSpPr txBox="1">
            <a:spLocks noGrp="1"/>
          </p:cNvSpPr>
          <p:nvPr>
            <p:ph type="dt" sz="half" idx="7"/>
          </p:nvPr>
        </p:nvSpPr>
        <p:spPr/>
        <p:txBody>
          <a:bodyPr/>
          <a:lstStyle>
            <a:lvl1pPr>
              <a:defRPr/>
            </a:lvl1pPr>
          </a:lstStyle>
          <a:p>
            <a:pPr lvl="0"/>
            <a:endParaRPr lang="en-CA"/>
          </a:p>
        </p:txBody>
      </p:sp>
      <p:sp>
        <p:nvSpPr>
          <p:cNvPr id="6" name="Footer Placeholder 5">
            <a:extLst>
              <a:ext uri="{FF2B5EF4-FFF2-40B4-BE49-F238E27FC236}">
                <a16:creationId xmlns:a16="http://schemas.microsoft.com/office/drawing/2014/main" id="{1C25CB29-76D0-AB9B-EBAA-865EF36D0DDB}"/>
              </a:ext>
            </a:extLst>
          </p:cNvPr>
          <p:cNvSpPr txBox="1">
            <a:spLocks noGrp="1"/>
          </p:cNvSpPr>
          <p:nvPr>
            <p:ph type="ftr" sz="quarter" idx="9"/>
          </p:nvPr>
        </p:nvSpPr>
        <p:spPr/>
        <p:txBody>
          <a:bodyPr/>
          <a:lstStyle>
            <a:lvl1pPr>
              <a:defRPr/>
            </a:lvl1pPr>
          </a:lstStyle>
          <a:p>
            <a:pPr lvl="0"/>
            <a:r>
              <a:rPr lang="en-CA"/>
              <a:t>Slide &lt;#&gt;</a:t>
            </a:r>
          </a:p>
        </p:txBody>
      </p:sp>
      <p:sp>
        <p:nvSpPr>
          <p:cNvPr id="7" name="Slide Number Placeholder 6">
            <a:extLst>
              <a:ext uri="{FF2B5EF4-FFF2-40B4-BE49-F238E27FC236}">
                <a16:creationId xmlns:a16="http://schemas.microsoft.com/office/drawing/2014/main" id="{7ED53780-239D-E870-3572-186F859DCDC4}"/>
              </a:ext>
            </a:extLst>
          </p:cNvPr>
          <p:cNvSpPr txBox="1">
            <a:spLocks noGrp="1"/>
          </p:cNvSpPr>
          <p:nvPr>
            <p:ph type="sldNum" sz="quarter" idx="8"/>
          </p:nvPr>
        </p:nvSpPr>
        <p:spPr/>
        <p:txBody>
          <a:bodyPr/>
          <a:lstStyle>
            <a:lvl1pPr>
              <a:defRPr/>
            </a:lvl1pPr>
          </a:lstStyle>
          <a:p>
            <a:pPr lvl="0"/>
            <a:fld id="{77832983-C2B6-4191-A2F4-C086C5095AFF}" type="slidenum">
              <a:t>‹#›</a:t>
            </a:fld>
            <a:endParaRPr lang="en-CA"/>
          </a:p>
        </p:txBody>
      </p:sp>
      <p:sp>
        <p:nvSpPr>
          <p:cNvPr id="8" name="Content Placeholder 7">
            <a:extLst>
              <a:ext uri="{FF2B5EF4-FFF2-40B4-BE49-F238E27FC236}">
                <a16:creationId xmlns:a16="http://schemas.microsoft.com/office/drawing/2014/main" id="{0FCD581F-4804-FBF2-0B8A-1C15BDCAB132}"/>
              </a:ext>
            </a:extLst>
          </p:cNvPr>
          <p:cNvSpPr txBox="1">
            <a:spLocks noGrp="1"/>
          </p:cNvSpPr>
          <p:nvPr>
            <p:ph idx="1"/>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36552797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0A9-FD77-E042-96B5-F48E3EF5EEF7}"/>
              </a:ext>
            </a:extLst>
          </p:cNvPr>
          <p:cNvSpPr txBox="1">
            <a:spLocks noGrp="1"/>
          </p:cNvSpPr>
          <p:nvPr>
            <p:ph type="title"/>
          </p:nvPr>
        </p:nvSpPr>
        <p:spPr>
          <a:xfrm>
            <a:off x="670680" y="4983480"/>
            <a:ext cx="10911960" cy="105156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AE244F1-F823-A91D-7D89-08F29A22DC60}"/>
              </a:ext>
            </a:extLst>
          </p:cNvPr>
          <p:cNvSpPr txBox="1">
            <a:spLocks noGrp="1"/>
          </p:cNvSpPr>
          <p:nvPr>
            <p:ph type="body" idx="1"/>
          </p:nvPr>
        </p:nvSpPr>
        <p:spPr>
          <a:xfrm>
            <a:off x="809640" y="579600"/>
            <a:ext cx="5242680" cy="792000"/>
          </a:xfrm>
        </p:spPr>
        <p:txBody>
          <a:bodyPr lIns="146160" anchor="ctr"/>
          <a:lstStyle>
            <a:lvl1pPr marL="0" indent="0">
              <a:buNone/>
              <a:defRPr sz="2400" b="1"/>
            </a:lvl1pPr>
          </a:lstStyle>
          <a:p>
            <a:pPr lvl="0"/>
            <a:r>
              <a:rPr lang="en-US"/>
              <a:t>Click to edit Master text styles</a:t>
            </a:r>
          </a:p>
        </p:txBody>
      </p:sp>
      <p:sp>
        <p:nvSpPr>
          <p:cNvPr id="4" name="Text Placeholder 3">
            <a:extLst>
              <a:ext uri="{FF2B5EF4-FFF2-40B4-BE49-F238E27FC236}">
                <a16:creationId xmlns:a16="http://schemas.microsoft.com/office/drawing/2014/main" id="{8462CDBC-D597-CF6A-BA00-A4114365FE22}"/>
              </a:ext>
            </a:extLst>
          </p:cNvPr>
          <p:cNvSpPr txBox="1">
            <a:spLocks noGrp="1"/>
          </p:cNvSpPr>
          <p:nvPr>
            <p:ph type="body" idx="3"/>
          </p:nvPr>
        </p:nvSpPr>
        <p:spPr>
          <a:xfrm>
            <a:off x="6202800" y="579600"/>
            <a:ext cx="5242680" cy="792000"/>
          </a:xfrm>
        </p:spPr>
        <p:txBody>
          <a:bodyPr lIns="137160" anchor="ctr"/>
          <a:lstStyle>
            <a:lvl1pPr marL="0" indent="0">
              <a:buNone/>
              <a:defRPr sz="2400" b="1"/>
            </a:lvl1pPr>
          </a:lstStyle>
          <a:p>
            <a:pPr lvl="0"/>
            <a:r>
              <a:rPr lang="en-US"/>
              <a:t>Click to edit Master text styles</a:t>
            </a:r>
          </a:p>
        </p:txBody>
      </p:sp>
      <p:sp>
        <p:nvSpPr>
          <p:cNvPr id="5" name="Content Placeholder 4">
            <a:extLst>
              <a:ext uri="{FF2B5EF4-FFF2-40B4-BE49-F238E27FC236}">
                <a16:creationId xmlns:a16="http://schemas.microsoft.com/office/drawing/2014/main" id="{9260F167-CB64-6272-B26F-56D23FDE628B}"/>
              </a:ext>
            </a:extLst>
          </p:cNvPr>
          <p:cNvSpPr txBox="1">
            <a:spLocks noGrp="1"/>
          </p:cNvSpPr>
          <p:nvPr>
            <p:ph type="title" idx="4294967295"/>
          </p:nvPr>
        </p:nvSpPr>
        <p:spPr>
          <a:xfrm>
            <a:off x="809640" y="1447919"/>
            <a:ext cx="5242680" cy="3489839"/>
          </a:xfrm>
        </p:spPr>
        <p:txBody>
          <a:bodyPr lIns="182880" tIns="91440" anchor="t"/>
          <a:lstStyle>
            <a:lvl1pPr marL="265320" indent="-265320">
              <a:spcBef>
                <a:spcPts val="249"/>
              </a:spcBef>
              <a:buClr>
                <a:srgbClr val="F07F09"/>
              </a:buClr>
              <a:buSzPct val="80000"/>
              <a:buFont typeface="Wingdings 2"/>
              <a:buChar char=""/>
              <a:defRPr sz="2400" b="0">
                <a:solidFill>
                  <a:srgbClr val="000000"/>
                </a:solidFill>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6" name="Content Placeholder 5">
            <a:extLst>
              <a:ext uri="{FF2B5EF4-FFF2-40B4-BE49-F238E27FC236}">
                <a16:creationId xmlns:a16="http://schemas.microsoft.com/office/drawing/2014/main" id="{D2CFB81D-A2BC-BA45-8C5D-D4526597BBB8}"/>
              </a:ext>
            </a:extLst>
          </p:cNvPr>
          <p:cNvSpPr txBox="1">
            <a:spLocks noGrp="1"/>
          </p:cNvSpPr>
          <p:nvPr>
            <p:ph type="title" idx="4294967295"/>
          </p:nvPr>
        </p:nvSpPr>
        <p:spPr>
          <a:xfrm>
            <a:off x="6202800" y="1447919"/>
            <a:ext cx="5242680" cy="3489839"/>
          </a:xfrm>
        </p:spPr>
        <p:txBody>
          <a:bodyPr lIns="182880" tIns="91440" anchor="t"/>
          <a:lstStyle>
            <a:lvl1pPr marL="265320" indent="-265320">
              <a:spcBef>
                <a:spcPts val="249"/>
              </a:spcBef>
              <a:buClr>
                <a:srgbClr val="F07F09"/>
              </a:buClr>
              <a:buSzPct val="80000"/>
              <a:buFont typeface="Wingdings 2"/>
              <a:buChar char=""/>
              <a:defRPr sz="2400" b="0">
                <a:solidFill>
                  <a:srgbClr val="000000"/>
                </a:solidFill>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3DDE8ECD-739B-2EA0-D0A7-9C5A0A385DBC}"/>
              </a:ext>
            </a:extLst>
          </p:cNvPr>
          <p:cNvSpPr txBox="1">
            <a:spLocks noGrp="1"/>
          </p:cNvSpPr>
          <p:nvPr>
            <p:ph type="dt" sz="half" idx="7"/>
          </p:nvPr>
        </p:nvSpPr>
        <p:spPr/>
        <p:txBody>
          <a:bodyPr/>
          <a:lstStyle>
            <a:lvl1pPr>
              <a:defRPr/>
            </a:lvl1pPr>
          </a:lstStyle>
          <a:p>
            <a:pPr lvl="0"/>
            <a:endParaRPr lang="en-CA"/>
          </a:p>
        </p:txBody>
      </p:sp>
      <p:sp>
        <p:nvSpPr>
          <p:cNvPr id="8" name="Footer Placeholder 7">
            <a:extLst>
              <a:ext uri="{FF2B5EF4-FFF2-40B4-BE49-F238E27FC236}">
                <a16:creationId xmlns:a16="http://schemas.microsoft.com/office/drawing/2014/main" id="{CF441AC8-0473-E220-1ACC-20BDBA722008}"/>
              </a:ext>
            </a:extLst>
          </p:cNvPr>
          <p:cNvSpPr txBox="1">
            <a:spLocks noGrp="1"/>
          </p:cNvSpPr>
          <p:nvPr>
            <p:ph type="ftr" sz="quarter" idx="9"/>
          </p:nvPr>
        </p:nvSpPr>
        <p:spPr/>
        <p:txBody>
          <a:bodyPr/>
          <a:lstStyle>
            <a:lvl1pPr>
              <a:defRPr/>
            </a:lvl1pPr>
          </a:lstStyle>
          <a:p>
            <a:pPr lvl="0"/>
            <a:r>
              <a:rPr lang="en-CA"/>
              <a:t>Slide &lt;#&gt;</a:t>
            </a:r>
          </a:p>
        </p:txBody>
      </p:sp>
      <p:sp>
        <p:nvSpPr>
          <p:cNvPr id="9" name="Slide Number Placeholder 8">
            <a:extLst>
              <a:ext uri="{FF2B5EF4-FFF2-40B4-BE49-F238E27FC236}">
                <a16:creationId xmlns:a16="http://schemas.microsoft.com/office/drawing/2014/main" id="{35BA2993-A230-EAF2-143E-D4057D4D5AFE}"/>
              </a:ext>
            </a:extLst>
          </p:cNvPr>
          <p:cNvSpPr txBox="1">
            <a:spLocks noGrp="1"/>
          </p:cNvSpPr>
          <p:nvPr>
            <p:ph type="sldNum" sz="quarter" idx="8"/>
          </p:nvPr>
        </p:nvSpPr>
        <p:spPr/>
        <p:txBody>
          <a:bodyPr/>
          <a:lstStyle>
            <a:lvl1pPr>
              <a:defRPr/>
            </a:lvl1pPr>
          </a:lstStyle>
          <a:p>
            <a:pPr lvl="0"/>
            <a:fld id="{072B5FFC-29E0-41C2-8213-CD2BF14DA6C4}" type="slidenum">
              <a:t>‹#›</a:t>
            </a:fld>
            <a:endParaRPr lang="en-CA"/>
          </a:p>
        </p:txBody>
      </p:sp>
    </p:spTree>
    <p:extLst>
      <p:ext uri="{BB962C8B-B14F-4D97-AF65-F5344CB8AC3E}">
        <p14:creationId xmlns:p14="http://schemas.microsoft.com/office/powerpoint/2010/main" val="73356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4299-72EA-FE90-69EB-BDCAEA277BF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217A0401-D0D4-76FF-57E1-13E4A074E551}"/>
              </a:ext>
            </a:extLst>
          </p:cNvPr>
          <p:cNvSpPr txBox="1">
            <a:spLocks noGrp="1"/>
          </p:cNvSpPr>
          <p:nvPr>
            <p:ph type="dt" sz="half" idx="7"/>
          </p:nvPr>
        </p:nvSpPr>
        <p:spPr/>
        <p:txBody>
          <a:bodyPr/>
          <a:lstStyle>
            <a:lvl1pPr>
              <a:defRPr/>
            </a:lvl1pPr>
          </a:lstStyle>
          <a:p>
            <a:pPr lvl="0"/>
            <a:endParaRPr lang="en-CA"/>
          </a:p>
        </p:txBody>
      </p:sp>
      <p:sp>
        <p:nvSpPr>
          <p:cNvPr id="4" name="Footer Placeholder 3">
            <a:extLst>
              <a:ext uri="{FF2B5EF4-FFF2-40B4-BE49-F238E27FC236}">
                <a16:creationId xmlns:a16="http://schemas.microsoft.com/office/drawing/2014/main" id="{B84F76F3-9CF5-C23E-4E00-BE37BC9EBC0E}"/>
              </a:ext>
            </a:extLst>
          </p:cNvPr>
          <p:cNvSpPr txBox="1">
            <a:spLocks noGrp="1"/>
          </p:cNvSpPr>
          <p:nvPr>
            <p:ph type="ftr" sz="quarter" idx="9"/>
          </p:nvPr>
        </p:nvSpPr>
        <p:spPr/>
        <p:txBody>
          <a:bodyPr/>
          <a:lstStyle>
            <a:lvl1pPr>
              <a:defRPr/>
            </a:lvl1pPr>
          </a:lstStyle>
          <a:p>
            <a:pPr lvl="0"/>
            <a:r>
              <a:rPr lang="en-CA"/>
              <a:t>Slide &lt;#&gt;</a:t>
            </a:r>
          </a:p>
        </p:txBody>
      </p:sp>
      <p:sp>
        <p:nvSpPr>
          <p:cNvPr id="5" name="Slide Number Placeholder 4">
            <a:extLst>
              <a:ext uri="{FF2B5EF4-FFF2-40B4-BE49-F238E27FC236}">
                <a16:creationId xmlns:a16="http://schemas.microsoft.com/office/drawing/2014/main" id="{C1D2916C-49B5-E234-1B54-4DCD6C19A952}"/>
              </a:ext>
            </a:extLst>
          </p:cNvPr>
          <p:cNvSpPr txBox="1">
            <a:spLocks noGrp="1"/>
          </p:cNvSpPr>
          <p:nvPr>
            <p:ph type="sldNum" sz="quarter" idx="8"/>
          </p:nvPr>
        </p:nvSpPr>
        <p:spPr/>
        <p:txBody>
          <a:bodyPr/>
          <a:lstStyle>
            <a:lvl1pPr>
              <a:defRPr/>
            </a:lvl1pPr>
          </a:lstStyle>
          <a:p>
            <a:pPr lvl="0"/>
            <a:fld id="{521EF347-1E85-41E9-AAAA-399ACFFCDD7F}" type="slidenum">
              <a:t>‹#›</a:t>
            </a:fld>
            <a:endParaRPr lang="en-CA"/>
          </a:p>
        </p:txBody>
      </p:sp>
      <p:sp>
        <p:nvSpPr>
          <p:cNvPr id="6" name="Text Placeholder 5">
            <a:extLst>
              <a:ext uri="{FF2B5EF4-FFF2-40B4-BE49-F238E27FC236}">
                <a16:creationId xmlns:a16="http://schemas.microsoft.com/office/drawing/2014/main" id="{921A88C1-9957-87DF-563E-15440D0EAE87}"/>
              </a:ext>
            </a:extLst>
          </p:cNvPr>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17077140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DFC163D8-6410-193E-A914-D682F9AD3FC1}"/>
              </a:ext>
            </a:extLst>
          </p:cNvPr>
          <p:cNvSpPr/>
          <p:nvPr/>
        </p:nvSpPr>
        <p:spPr>
          <a:xfrm>
            <a:off x="406440" y="329040"/>
            <a:ext cx="11376000" cy="6196680"/>
          </a:xfrm>
          <a:custGeom>
            <a:avLst>
              <a:gd name="f0" fmla="val 4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FFFFF"/>
              </a:gs>
            </a:gsLst>
            <a:lin ang="5400000"/>
          </a:gradFill>
          <a:ln w="2160" cap="rnd">
            <a:solidFill>
              <a:srgbClr val="A4A3A3"/>
            </a:solidFill>
            <a:prstDash val="solid"/>
          </a:ln>
          <a:effectLst>
            <a:outerShdw dist="50760" dir="5400000" algn="tl">
              <a:srgbClr val="000000">
                <a:alpha val="25000"/>
              </a:srgbClr>
            </a:outerShdw>
          </a:effectLst>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3" name="Date Placeholder 1">
            <a:extLst>
              <a:ext uri="{FF2B5EF4-FFF2-40B4-BE49-F238E27FC236}">
                <a16:creationId xmlns:a16="http://schemas.microsoft.com/office/drawing/2014/main" id="{EBCDB777-09DD-F74F-B900-66A39CDDF9BD}"/>
              </a:ext>
            </a:extLst>
          </p:cNvPr>
          <p:cNvSpPr txBox="1">
            <a:spLocks noGrp="1"/>
          </p:cNvSpPr>
          <p:nvPr>
            <p:ph type="dt" sz="half" idx="7"/>
          </p:nvPr>
        </p:nvSpPr>
        <p:spPr/>
        <p:txBody>
          <a:bodyPr/>
          <a:lstStyle>
            <a:lvl1pPr>
              <a:defRPr/>
            </a:lvl1pPr>
          </a:lstStyle>
          <a:p>
            <a:pPr lvl="0"/>
            <a:endParaRPr lang="en-CA"/>
          </a:p>
        </p:txBody>
      </p:sp>
      <p:sp>
        <p:nvSpPr>
          <p:cNvPr id="4" name="Footer Placeholder 2">
            <a:extLst>
              <a:ext uri="{FF2B5EF4-FFF2-40B4-BE49-F238E27FC236}">
                <a16:creationId xmlns:a16="http://schemas.microsoft.com/office/drawing/2014/main" id="{CA74E19D-2030-D995-3A96-A9DB7435BCB8}"/>
              </a:ext>
            </a:extLst>
          </p:cNvPr>
          <p:cNvSpPr txBox="1">
            <a:spLocks noGrp="1"/>
          </p:cNvSpPr>
          <p:nvPr>
            <p:ph type="ftr" sz="quarter" idx="9"/>
          </p:nvPr>
        </p:nvSpPr>
        <p:spPr/>
        <p:txBody>
          <a:bodyPr/>
          <a:lstStyle>
            <a:lvl1pPr>
              <a:defRPr/>
            </a:lvl1pPr>
          </a:lstStyle>
          <a:p>
            <a:pPr lvl="0"/>
            <a:r>
              <a:rPr lang="en-CA"/>
              <a:t>Slide &lt;#&gt;</a:t>
            </a:r>
          </a:p>
        </p:txBody>
      </p:sp>
      <p:sp>
        <p:nvSpPr>
          <p:cNvPr id="5" name="Slide Number Placeholder 3">
            <a:extLst>
              <a:ext uri="{FF2B5EF4-FFF2-40B4-BE49-F238E27FC236}">
                <a16:creationId xmlns:a16="http://schemas.microsoft.com/office/drawing/2014/main" id="{789FA295-321D-2D61-849A-C6A6FD74A9D9}"/>
              </a:ext>
            </a:extLst>
          </p:cNvPr>
          <p:cNvSpPr txBox="1">
            <a:spLocks noGrp="1"/>
          </p:cNvSpPr>
          <p:nvPr>
            <p:ph type="sldNum" sz="quarter" idx="8"/>
          </p:nvPr>
        </p:nvSpPr>
        <p:spPr/>
        <p:txBody>
          <a:bodyPr/>
          <a:lstStyle>
            <a:lvl1pPr>
              <a:defRPr/>
            </a:lvl1pPr>
          </a:lstStyle>
          <a:p>
            <a:pPr lvl="0"/>
            <a:fld id="{312C19E6-FD68-4F3C-9765-828CB756C73A}" type="slidenum">
              <a:t>‹#›</a:t>
            </a:fld>
            <a:endParaRPr lang="en-CA"/>
          </a:p>
        </p:txBody>
      </p:sp>
      <p:sp>
        <p:nvSpPr>
          <p:cNvPr id="6" name="Title 5">
            <a:extLst>
              <a:ext uri="{FF2B5EF4-FFF2-40B4-BE49-F238E27FC236}">
                <a16:creationId xmlns:a16="http://schemas.microsoft.com/office/drawing/2014/main" id="{80AB7F59-4229-E85B-0AB5-A32BC28FD3D7}"/>
              </a:ext>
            </a:extLst>
          </p:cNvPr>
          <p:cNvSpPr txBox="1">
            <a:spLocks noGrp="1"/>
          </p:cNvSpPr>
          <p:nvPr>
            <p:ph type="title" idx="4294967295"/>
          </p:nvPr>
        </p:nvSpPr>
        <p:spPr>
          <a:xfrm>
            <a:off x="609480" y="273600"/>
            <a:ext cx="10972440" cy="1144800"/>
          </a:xfrm>
        </p:spPr>
        <p:txBody>
          <a:bodyPr lIns="0" tIns="0" rIns="0" bIns="0" anchor="ctr"/>
          <a:lstStyle>
            <a:lvl1pPr algn="ctr" hangingPunct="0">
              <a:defRPr lang="en-CA" sz="4400" b="0">
                <a:latin typeface="Arial" pitchFamily="18"/>
              </a:defRPr>
            </a:lvl1pPr>
          </a:lstStyle>
          <a:p>
            <a:endParaRPr lang="en-CA"/>
          </a:p>
        </p:txBody>
      </p:sp>
      <p:sp>
        <p:nvSpPr>
          <p:cNvPr id="7" name="Text Placeholder 6">
            <a:extLst>
              <a:ext uri="{FF2B5EF4-FFF2-40B4-BE49-F238E27FC236}">
                <a16:creationId xmlns:a16="http://schemas.microsoft.com/office/drawing/2014/main" id="{904C91F6-D055-1121-CD45-AB5318BD90A6}"/>
              </a:ext>
            </a:extLst>
          </p:cNvPr>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lang="en-CA" sz="3200">
                <a:latin typeface="Arial" pitchFamily="18"/>
              </a:defRPr>
            </a:lvl1pPr>
          </a:lstStyle>
          <a:p>
            <a:endParaRPr lang="en-CA"/>
          </a:p>
        </p:txBody>
      </p:sp>
    </p:spTree>
    <p:extLst>
      <p:ext uri="{BB962C8B-B14F-4D97-AF65-F5344CB8AC3E}">
        <p14:creationId xmlns:p14="http://schemas.microsoft.com/office/powerpoint/2010/main" val="9725531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FFBB-2B2A-CAA4-1FCC-4DE43DD4AA39}"/>
              </a:ext>
            </a:extLst>
          </p:cNvPr>
          <p:cNvSpPr txBox="1">
            <a:spLocks noGrp="1"/>
          </p:cNvSpPr>
          <p:nvPr>
            <p:ph type="title"/>
          </p:nvPr>
        </p:nvSpPr>
        <p:spPr>
          <a:xfrm>
            <a:off x="7385040" y="533520"/>
            <a:ext cx="3962520" cy="914400"/>
          </a:xfrm>
        </p:spPr>
        <p:txBody>
          <a:bodyPr/>
          <a:lstStyle>
            <a:lvl1pPr>
              <a:defRPr sz="2200">
                <a:solidFill>
                  <a:srgbClr val="F07F09"/>
                </a:solidFill>
              </a:defRPr>
            </a:lvl1pPr>
          </a:lstStyle>
          <a:p>
            <a:pPr lvl="0"/>
            <a:r>
              <a:rPr lang="en-US"/>
              <a:t>Click to edit Master title style</a:t>
            </a:r>
          </a:p>
        </p:txBody>
      </p:sp>
      <p:sp>
        <p:nvSpPr>
          <p:cNvPr id="3" name="Text Placeholder 2">
            <a:extLst>
              <a:ext uri="{FF2B5EF4-FFF2-40B4-BE49-F238E27FC236}">
                <a16:creationId xmlns:a16="http://schemas.microsoft.com/office/drawing/2014/main" id="{9FA752BF-D362-D1A6-8DF4-A67631B1A1B4}"/>
              </a:ext>
            </a:extLst>
          </p:cNvPr>
          <p:cNvSpPr txBox="1">
            <a:spLocks noGrp="1"/>
          </p:cNvSpPr>
          <p:nvPr>
            <p:ph type="body" idx="2"/>
          </p:nvPr>
        </p:nvSpPr>
        <p:spPr>
          <a:xfrm>
            <a:off x="7385040" y="1447919"/>
            <a:ext cx="3962520" cy="4206240"/>
          </a:xfrm>
        </p:spPr>
        <p:txBody>
          <a:bodyPr lIns="91440"/>
          <a:lstStyle>
            <a:lvl1pPr marL="18360" marR="1836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BC2C0-2C3F-06AB-3723-E98FAB06801E}"/>
              </a:ext>
            </a:extLst>
          </p:cNvPr>
          <p:cNvSpPr txBox="1">
            <a:spLocks noGrp="1"/>
          </p:cNvSpPr>
          <p:nvPr>
            <p:ph type="title" idx="4294967295"/>
          </p:nvPr>
        </p:nvSpPr>
        <p:spPr>
          <a:xfrm>
            <a:off x="1015200" y="930240"/>
            <a:ext cx="6168240" cy="4724280"/>
          </a:xfrm>
        </p:spPr>
        <p:txBody>
          <a:bodyPr lIns="182880" tIns="91440" anchor="t"/>
          <a:lstStyle>
            <a:lvl1pPr marL="265320" indent="-265320">
              <a:spcBef>
                <a:spcPts val="249"/>
              </a:spcBef>
              <a:buClr>
                <a:srgbClr val="F07F09"/>
              </a:buClr>
              <a:buSzPct val="80000"/>
              <a:buFont typeface="Wingdings 2"/>
              <a:buChar char=""/>
              <a:defRPr sz="2800" b="0">
                <a:solidFill>
                  <a:srgbClr val="000000"/>
                </a:solidFill>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47382D2B-B421-F17F-0EFA-8369FABFBDA9}"/>
              </a:ext>
            </a:extLst>
          </p:cNvPr>
          <p:cNvSpPr txBox="1">
            <a:spLocks noGrp="1"/>
          </p:cNvSpPr>
          <p:nvPr>
            <p:ph type="dt" sz="half" idx="7"/>
          </p:nvPr>
        </p:nvSpPr>
        <p:spPr/>
        <p:txBody>
          <a:bodyPr/>
          <a:lstStyle>
            <a:lvl1pPr>
              <a:defRPr/>
            </a:lvl1pPr>
          </a:lstStyle>
          <a:p>
            <a:pPr lvl="0"/>
            <a:endParaRPr lang="en-CA"/>
          </a:p>
        </p:txBody>
      </p:sp>
      <p:sp>
        <p:nvSpPr>
          <p:cNvPr id="6" name="Footer Placeholder 5">
            <a:extLst>
              <a:ext uri="{FF2B5EF4-FFF2-40B4-BE49-F238E27FC236}">
                <a16:creationId xmlns:a16="http://schemas.microsoft.com/office/drawing/2014/main" id="{9BC2E3A4-FF6E-9603-40D8-10E2796ECD38}"/>
              </a:ext>
            </a:extLst>
          </p:cNvPr>
          <p:cNvSpPr txBox="1">
            <a:spLocks noGrp="1"/>
          </p:cNvSpPr>
          <p:nvPr>
            <p:ph type="ftr" sz="quarter" idx="9"/>
          </p:nvPr>
        </p:nvSpPr>
        <p:spPr/>
        <p:txBody>
          <a:bodyPr/>
          <a:lstStyle>
            <a:lvl1pPr>
              <a:defRPr/>
            </a:lvl1pPr>
          </a:lstStyle>
          <a:p>
            <a:pPr lvl="0"/>
            <a:r>
              <a:rPr lang="en-CA"/>
              <a:t>Slide &lt;#&gt;</a:t>
            </a:r>
          </a:p>
        </p:txBody>
      </p:sp>
      <p:sp>
        <p:nvSpPr>
          <p:cNvPr id="7" name="Slide Number Placeholder 6">
            <a:extLst>
              <a:ext uri="{FF2B5EF4-FFF2-40B4-BE49-F238E27FC236}">
                <a16:creationId xmlns:a16="http://schemas.microsoft.com/office/drawing/2014/main" id="{25FE7F6D-F3F0-2EDC-4851-3252F515AFF5}"/>
              </a:ext>
            </a:extLst>
          </p:cNvPr>
          <p:cNvSpPr txBox="1">
            <a:spLocks noGrp="1"/>
          </p:cNvSpPr>
          <p:nvPr>
            <p:ph type="sldNum" sz="quarter" idx="8"/>
          </p:nvPr>
        </p:nvSpPr>
        <p:spPr/>
        <p:txBody>
          <a:bodyPr/>
          <a:lstStyle>
            <a:lvl1pPr>
              <a:defRPr/>
            </a:lvl1pPr>
          </a:lstStyle>
          <a:p>
            <a:pPr lvl="0"/>
            <a:fld id="{43AD2A96-8708-48BD-A314-2F75FDFDE482}" type="slidenum">
              <a:t>‹#›</a:t>
            </a:fld>
            <a:endParaRPr lang="en-CA"/>
          </a:p>
        </p:txBody>
      </p:sp>
    </p:spTree>
    <p:extLst>
      <p:ext uri="{BB962C8B-B14F-4D97-AF65-F5344CB8AC3E}">
        <p14:creationId xmlns:p14="http://schemas.microsoft.com/office/powerpoint/2010/main" val="386123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43DA671F-E380-6E19-1095-A0FA410C8841}"/>
              </a:ext>
            </a:extLst>
          </p:cNvPr>
          <p:cNvSpPr/>
          <p:nvPr/>
        </p:nvSpPr>
        <p:spPr>
          <a:xfrm>
            <a:off x="406440" y="329040"/>
            <a:ext cx="11376000" cy="6196680"/>
          </a:xfrm>
          <a:custGeom>
            <a:avLst>
              <a:gd name="f0" fmla="val 4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FFFFF"/>
              </a:gs>
            </a:gsLst>
            <a:lin ang="5400000"/>
          </a:gradFill>
          <a:ln w="2160" cap="rnd">
            <a:solidFill>
              <a:srgbClr val="A4A3A3"/>
            </a:solidFill>
            <a:prstDash val="solid"/>
          </a:ln>
          <a:effectLst>
            <a:outerShdw dist="50760" dir="5400000" algn="tl">
              <a:srgbClr val="000000">
                <a:alpha val="25000"/>
              </a:srgbClr>
            </a:outerShdw>
          </a:effectLst>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3" name="Round Single Corner Rectangle 10">
            <a:extLst>
              <a:ext uri="{FF2B5EF4-FFF2-40B4-BE49-F238E27FC236}">
                <a16:creationId xmlns:a16="http://schemas.microsoft.com/office/drawing/2014/main" id="{8E3967AE-F762-F7A2-A635-1D2BB4F1AAB6}"/>
              </a:ext>
            </a:extLst>
          </p:cNvPr>
          <p:cNvSpPr/>
          <p:nvPr/>
        </p:nvSpPr>
        <p:spPr>
          <a:xfrm>
            <a:off x="8534520" y="434160"/>
            <a:ext cx="3099600" cy="4343400"/>
          </a:xfrm>
          <a:custGeom>
            <a:avLst>
              <a:gd name="f7" fmla="val 2748"/>
            </a:avLst>
            <a:gdLst>
              <a:gd name="f1" fmla="val 5400000"/>
              <a:gd name="f2" fmla="val 16200000"/>
              <a:gd name="f3" fmla="val w"/>
              <a:gd name="f4" fmla="val h"/>
              <a:gd name="f5" fmla="val ss"/>
              <a:gd name="f6" fmla="val 0"/>
              <a:gd name="f7" fmla="val 2748"/>
              <a:gd name="f8" fmla="abs f3"/>
              <a:gd name="f9" fmla="abs f4"/>
              <a:gd name="f10" fmla="abs f5"/>
              <a:gd name="f11" fmla="val f6"/>
              <a:gd name="f12" fmla="val f7"/>
              <a:gd name="f13" fmla="?: f8 f3 1"/>
              <a:gd name="f14" fmla="?: f9 f4 1"/>
              <a:gd name="f15" fmla="?: f10 f5 1"/>
              <a:gd name="f16" fmla="*/ f13 1 21600"/>
              <a:gd name="f17" fmla="*/ f14 1 21600"/>
              <a:gd name="f18" fmla="*/ 21600 f13 1"/>
              <a:gd name="f19" fmla="*/ 21600 f14 1"/>
              <a:gd name="f20" fmla="min f17 f16"/>
              <a:gd name="f21" fmla="*/ f18 1 f15"/>
              <a:gd name="f22" fmla="*/ f19 1 f15"/>
              <a:gd name="f23" fmla="val f21"/>
              <a:gd name="f24" fmla="val f22"/>
              <a:gd name="f25" fmla="*/ f11 f20 1"/>
              <a:gd name="f26" fmla="+- f24 0 f11"/>
              <a:gd name="f27" fmla="+- f23 0 f11"/>
              <a:gd name="f28" fmla="*/ f24 f20 1"/>
              <a:gd name="f29" fmla="*/ f23 f20 1"/>
              <a:gd name="f30" fmla="min f27 f26"/>
              <a:gd name="f31" fmla="*/ f30 f12 1"/>
              <a:gd name="f32" fmla="*/ f31 1 100000"/>
              <a:gd name="f33" fmla="+- f23 0 f32"/>
              <a:gd name="f34" fmla="*/ f32 29289 1"/>
              <a:gd name="f35" fmla="*/ f32 f20 1"/>
              <a:gd name="f36" fmla="*/ f34 1 100000"/>
              <a:gd name="f37" fmla="*/ f33 f20 1"/>
              <a:gd name="f38" fmla="+- f23 0 f36"/>
              <a:gd name="f39" fmla="*/ f38 f20 1"/>
            </a:gdLst>
            <a:ahLst/>
            <a:cxnLst>
              <a:cxn ang="3cd4">
                <a:pos x="hc" y="t"/>
              </a:cxn>
              <a:cxn ang="0">
                <a:pos x="r" y="vc"/>
              </a:cxn>
              <a:cxn ang="cd4">
                <a:pos x="hc" y="b"/>
              </a:cxn>
              <a:cxn ang="cd2">
                <a:pos x="l" y="vc"/>
              </a:cxn>
            </a:cxnLst>
            <a:rect l="f25" t="f25" r="f39" b="f28"/>
            <a:pathLst>
              <a:path>
                <a:moveTo>
                  <a:pt x="f25" y="f25"/>
                </a:moveTo>
                <a:lnTo>
                  <a:pt x="f37" y="f25"/>
                </a:lnTo>
                <a:arcTo wR="f35" hR="f35" stAng="f2" swAng="f1"/>
                <a:lnTo>
                  <a:pt x="f29" y="f28"/>
                </a:lnTo>
                <a:lnTo>
                  <a:pt x="f25" y="f28"/>
                </a:lnTo>
                <a:close/>
              </a:path>
            </a:pathLst>
          </a:custGeom>
          <a:solidFill>
            <a:srgbClr val="1C1C1C"/>
          </a:solidFill>
          <a:ln cap="flat">
            <a:no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4" name="Title 1">
            <a:extLst>
              <a:ext uri="{FF2B5EF4-FFF2-40B4-BE49-F238E27FC236}">
                <a16:creationId xmlns:a16="http://schemas.microsoft.com/office/drawing/2014/main" id="{02D52B5C-34FF-CD71-295D-0D6512B8AE3B}"/>
              </a:ext>
            </a:extLst>
          </p:cNvPr>
          <p:cNvSpPr txBox="1">
            <a:spLocks noGrp="1"/>
          </p:cNvSpPr>
          <p:nvPr>
            <p:ph type="title"/>
          </p:nvPr>
        </p:nvSpPr>
        <p:spPr>
          <a:xfrm>
            <a:off x="609480" y="5011920"/>
            <a:ext cx="10972799" cy="1051560"/>
          </a:xfrm>
        </p:spPr>
        <p:txBody>
          <a:bodyPr anchor="t"/>
          <a:lstStyle>
            <a:lvl1pPr>
              <a:defRPr b="0">
                <a:solidFill>
                  <a:srgbClr val="79766F"/>
                </a:solidFill>
              </a:defRPr>
            </a:lvl1pPr>
          </a:lstStyle>
          <a:p>
            <a:pPr lvl="0"/>
            <a:r>
              <a:rPr lang="en-US"/>
              <a:t>Click to edit Master title style</a:t>
            </a:r>
          </a:p>
        </p:txBody>
      </p:sp>
      <p:sp>
        <p:nvSpPr>
          <p:cNvPr id="5" name="Text Placeholder 3">
            <a:extLst>
              <a:ext uri="{FF2B5EF4-FFF2-40B4-BE49-F238E27FC236}">
                <a16:creationId xmlns:a16="http://schemas.microsoft.com/office/drawing/2014/main" id="{EC2E04B5-8B96-F4E9-669A-71E4882F145F}"/>
              </a:ext>
            </a:extLst>
          </p:cNvPr>
          <p:cNvSpPr txBox="1">
            <a:spLocks noGrp="1"/>
          </p:cNvSpPr>
          <p:nvPr>
            <p:ph type="body" idx="2"/>
          </p:nvPr>
        </p:nvSpPr>
        <p:spPr>
          <a:xfrm>
            <a:off x="8616960" y="533520"/>
            <a:ext cx="2986919" cy="4211640"/>
          </a:xfrm>
        </p:spPr>
        <p:txBody>
          <a:bodyPr lIns="91440"/>
          <a:lstStyle>
            <a:lvl1pPr marL="45720" indent="0">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F1F2047A-4636-FFD5-C0C4-E25C311DEF86}"/>
              </a:ext>
            </a:extLst>
          </p:cNvPr>
          <p:cNvSpPr txBox="1">
            <a:spLocks noGrp="1"/>
          </p:cNvSpPr>
          <p:nvPr>
            <p:ph type="dt" sz="half" idx="7"/>
          </p:nvPr>
        </p:nvSpPr>
        <p:spPr/>
        <p:txBody>
          <a:bodyPr/>
          <a:lstStyle>
            <a:lvl1pPr>
              <a:defRPr/>
            </a:lvl1pPr>
          </a:lstStyle>
          <a:p>
            <a:pPr lvl="0"/>
            <a:endParaRPr lang="en-CA"/>
          </a:p>
        </p:txBody>
      </p:sp>
      <p:sp>
        <p:nvSpPr>
          <p:cNvPr id="7" name="Footer Placeholder 5">
            <a:extLst>
              <a:ext uri="{FF2B5EF4-FFF2-40B4-BE49-F238E27FC236}">
                <a16:creationId xmlns:a16="http://schemas.microsoft.com/office/drawing/2014/main" id="{6AF2EB02-BC61-D061-D0D4-C3C5F84E64EA}"/>
              </a:ext>
            </a:extLst>
          </p:cNvPr>
          <p:cNvSpPr txBox="1">
            <a:spLocks noGrp="1"/>
          </p:cNvSpPr>
          <p:nvPr>
            <p:ph type="ftr" sz="quarter" idx="9"/>
          </p:nvPr>
        </p:nvSpPr>
        <p:spPr/>
        <p:txBody>
          <a:bodyPr/>
          <a:lstStyle>
            <a:lvl1pPr>
              <a:defRPr/>
            </a:lvl1pPr>
          </a:lstStyle>
          <a:p>
            <a:pPr lvl="0"/>
            <a:r>
              <a:rPr lang="en-CA"/>
              <a:t>Slide &lt;#&gt;</a:t>
            </a:r>
          </a:p>
        </p:txBody>
      </p:sp>
      <p:sp>
        <p:nvSpPr>
          <p:cNvPr id="8" name="Slide Number Placeholder 6">
            <a:extLst>
              <a:ext uri="{FF2B5EF4-FFF2-40B4-BE49-F238E27FC236}">
                <a16:creationId xmlns:a16="http://schemas.microsoft.com/office/drawing/2014/main" id="{A241022F-3FEF-B9DF-6BEF-999E4942E4C0}"/>
              </a:ext>
            </a:extLst>
          </p:cNvPr>
          <p:cNvSpPr txBox="1">
            <a:spLocks noGrp="1"/>
          </p:cNvSpPr>
          <p:nvPr>
            <p:ph type="sldNum" sz="quarter" idx="8"/>
          </p:nvPr>
        </p:nvSpPr>
        <p:spPr/>
        <p:txBody>
          <a:bodyPr/>
          <a:lstStyle>
            <a:lvl1pPr>
              <a:defRPr/>
            </a:lvl1pPr>
          </a:lstStyle>
          <a:p>
            <a:pPr lvl="0"/>
            <a:fld id="{DCC7A9D8-876A-49A8-863D-61B421DB558B}" type="slidenum">
              <a:t>‹#›</a:t>
            </a:fld>
            <a:endParaRPr lang="en-CA"/>
          </a:p>
        </p:txBody>
      </p:sp>
      <p:sp>
        <p:nvSpPr>
          <p:cNvPr id="9" name="Picture Placeholder 2">
            <a:extLst>
              <a:ext uri="{FF2B5EF4-FFF2-40B4-BE49-F238E27FC236}">
                <a16:creationId xmlns:a16="http://schemas.microsoft.com/office/drawing/2014/main" id="{5971FE91-6E27-C707-FA67-E04BF91EAB99}"/>
              </a:ext>
            </a:extLst>
          </p:cNvPr>
          <p:cNvSpPr txBox="1">
            <a:spLocks noGrp="1"/>
          </p:cNvSpPr>
          <p:nvPr>
            <p:ph type="title" idx="4294967295"/>
          </p:nvPr>
        </p:nvSpPr>
        <p:spPr>
          <a:xfrm>
            <a:off x="561960" y="435600"/>
            <a:ext cx="7900559" cy="4343400"/>
          </a:xfrm>
          <a:solidFill>
            <a:srgbClr val="4E4C47"/>
          </a:solidFill>
        </p:spPr>
        <p:txBody>
          <a:bodyPr lIns="182880" tIns="91440" anchor="t"/>
          <a:lstStyle>
            <a:lvl1pPr>
              <a:spcBef>
                <a:spcPts val="249"/>
              </a:spcBef>
              <a:defRPr sz="3200" b="0">
                <a:solidFill>
                  <a:srgbClr val="000000"/>
                </a:solidFill>
              </a:defRPr>
            </a:lvl1pPr>
          </a:lstStyle>
          <a:p>
            <a:pPr lvl="0"/>
            <a:r>
              <a:rPr lang="en-US"/>
              <a:t>Click icon to add picture</a:t>
            </a:r>
          </a:p>
        </p:txBody>
      </p:sp>
    </p:spTree>
    <p:extLst>
      <p:ext uri="{BB962C8B-B14F-4D97-AF65-F5344CB8AC3E}">
        <p14:creationId xmlns:p14="http://schemas.microsoft.com/office/powerpoint/2010/main" val="217547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2F137F7B-3396-6E47-93F7-F9091D4202AC}"/>
              </a:ext>
            </a:extLst>
          </p:cNvPr>
          <p:cNvSpPr/>
          <p:nvPr/>
        </p:nvSpPr>
        <p:spPr>
          <a:xfrm>
            <a:off x="406440" y="329040"/>
            <a:ext cx="11376000" cy="6196680"/>
          </a:xfrm>
          <a:custGeom>
            <a:avLst>
              <a:gd name="f0" fmla="val 4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FFFFF"/>
              </a:gs>
            </a:gsLst>
            <a:lin ang="5400000"/>
          </a:gradFill>
          <a:ln w="2160" cap="rnd">
            <a:solidFill>
              <a:srgbClr val="A4A3A3"/>
            </a:solidFill>
            <a:prstDash val="solid"/>
          </a:ln>
          <a:effectLst>
            <a:outerShdw dist="50760" dir="5400000" algn="tl">
              <a:srgbClr val="000000">
                <a:alpha val="25000"/>
              </a:srgbClr>
            </a:outerShdw>
          </a:effectLst>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3" name="Rounded Rectangle 8">
            <a:extLst>
              <a:ext uri="{FF2B5EF4-FFF2-40B4-BE49-F238E27FC236}">
                <a16:creationId xmlns:a16="http://schemas.microsoft.com/office/drawing/2014/main" id="{18A17139-452E-28E4-342E-5C98BE70EDF2}"/>
              </a:ext>
            </a:extLst>
          </p:cNvPr>
          <p:cNvSpPr/>
          <p:nvPr/>
        </p:nvSpPr>
        <p:spPr>
          <a:xfrm>
            <a:off x="558000" y="434160"/>
            <a:ext cx="11075760" cy="5486399"/>
          </a:xfrm>
          <a:custGeom>
            <a:avLst>
              <a:gd name="f0" fmla="val 45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E1E1E1"/>
              </a:gs>
            </a:gsLst>
            <a:path path="circle">
              <a:fillToRect l="50000" t="175000" r="50000" b="-75000"/>
            </a:path>
          </a:gradFill>
          <a:ln cap="flat">
            <a:no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Microsoft YaHei" pitchFamily="2"/>
              <a:cs typeface="Lucida Sans" pitchFamily="2"/>
            </a:endParaRPr>
          </a:p>
        </p:txBody>
      </p:sp>
      <p:sp>
        <p:nvSpPr>
          <p:cNvPr id="4" name="Title Placeholder 12">
            <a:extLst>
              <a:ext uri="{FF2B5EF4-FFF2-40B4-BE49-F238E27FC236}">
                <a16:creationId xmlns:a16="http://schemas.microsoft.com/office/drawing/2014/main" id="{112A6CD0-A99E-F6F3-FB85-629542C4485F}"/>
              </a:ext>
            </a:extLst>
          </p:cNvPr>
          <p:cNvSpPr txBox="1">
            <a:spLocks noGrp="1"/>
          </p:cNvSpPr>
          <p:nvPr>
            <p:ph type="title"/>
          </p:nvPr>
        </p:nvSpPr>
        <p:spPr>
          <a:xfrm>
            <a:off x="670680" y="4985640"/>
            <a:ext cx="10911960" cy="1051560"/>
          </a:xfrm>
          <a:prstGeom prst="rect">
            <a:avLst/>
          </a:prstGeom>
          <a:noFill/>
          <a:ln>
            <a:noFill/>
          </a:ln>
        </p:spPr>
        <p:txBody>
          <a:bodyPr wrap="square" lIns="91440" tIns="45720" rIns="91440" bIns="45720" anchor="b" anchorCtr="0">
            <a:noAutofit/>
          </a:bodyPr>
          <a:lstStyle/>
          <a:p>
            <a:pPr lvl="0"/>
            <a:r>
              <a:rPr lang="en-US"/>
              <a:t>Click to edit Master title style</a:t>
            </a:r>
          </a:p>
        </p:txBody>
      </p:sp>
      <p:sp>
        <p:nvSpPr>
          <p:cNvPr id="5" name="Text Placeholder 3">
            <a:extLst>
              <a:ext uri="{FF2B5EF4-FFF2-40B4-BE49-F238E27FC236}">
                <a16:creationId xmlns:a16="http://schemas.microsoft.com/office/drawing/2014/main" id="{8048E607-DC2E-D9F9-0F11-26C1ECADD47F}"/>
              </a:ext>
            </a:extLst>
          </p:cNvPr>
          <p:cNvSpPr txBox="1">
            <a:spLocks noGrp="1"/>
          </p:cNvSpPr>
          <p:nvPr>
            <p:ph type="body" idx="1"/>
          </p:nvPr>
        </p:nvSpPr>
        <p:spPr>
          <a:xfrm>
            <a:off x="670680" y="530280"/>
            <a:ext cx="10911960" cy="4187879"/>
          </a:xfrm>
          <a:prstGeom prst="rect">
            <a:avLst/>
          </a:prstGeom>
          <a:noFill/>
          <a:ln>
            <a:noFill/>
          </a:ln>
        </p:spPr>
        <p:txBody>
          <a:bodyPr wrap="square" lIns="182880" tIns="9144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0A74FC3F-0F02-76D4-24DD-30E5EC2F5310}"/>
              </a:ext>
            </a:extLst>
          </p:cNvPr>
          <p:cNvSpPr txBox="1">
            <a:spLocks noGrp="1"/>
          </p:cNvSpPr>
          <p:nvPr>
            <p:ph type="dt" sz="half" idx="2"/>
          </p:nvPr>
        </p:nvSpPr>
        <p:spPr>
          <a:xfrm>
            <a:off x="5034960" y="6111720"/>
            <a:ext cx="3048120" cy="365040"/>
          </a:xfrm>
          <a:prstGeom prst="rect">
            <a:avLst/>
          </a:prstGeom>
          <a:noFill/>
          <a:ln>
            <a:noFill/>
          </a:ln>
        </p:spPr>
        <p:txBody>
          <a:bodyPr wrap="square" lIns="91440" tIns="45720" rIns="91440" bIns="45720" anchor="b" anchorCtr="0">
            <a:noAutofit/>
          </a:bodyPr>
          <a:lstStyle>
            <a:lvl1pPr lvl="0" rtl="0" hangingPunct="0">
              <a:buNone/>
              <a:tabLst/>
              <a:defRPr lang="en-CA" sz="2400" kern="1200">
                <a:latin typeface="Times New Roman" pitchFamily="18"/>
                <a:ea typeface="Lucida Sans Unicode" pitchFamily="2"/>
                <a:cs typeface="Tahoma" pitchFamily="2"/>
              </a:defRPr>
            </a:lvl1pPr>
          </a:lstStyle>
          <a:p>
            <a:pPr lvl="0"/>
            <a:endParaRPr lang="en-CA"/>
          </a:p>
        </p:txBody>
      </p:sp>
      <p:sp>
        <p:nvSpPr>
          <p:cNvPr id="7" name="Footer Placeholder 17">
            <a:extLst>
              <a:ext uri="{FF2B5EF4-FFF2-40B4-BE49-F238E27FC236}">
                <a16:creationId xmlns:a16="http://schemas.microsoft.com/office/drawing/2014/main" id="{82881E1D-6932-14D4-1B12-0F8C9EF21EF7}"/>
              </a:ext>
            </a:extLst>
          </p:cNvPr>
          <p:cNvSpPr txBox="1">
            <a:spLocks noGrp="1"/>
          </p:cNvSpPr>
          <p:nvPr>
            <p:ph type="ftr" sz="quarter" idx="3"/>
          </p:nvPr>
        </p:nvSpPr>
        <p:spPr>
          <a:xfrm>
            <a:off x="8083080" y="6111720"/>
            <a:ext cx="3048120" cy="365040"/>
          </a:xfrm>
          <a:prstGeom prst="rect">
            <a:avLst/>
          </a:prstGeom>
          <a:noFill/>
          <a:ln>
            <a:noFill/>
          </a:ln>
        </p:spPr>
        <p:txBody>
          <a:bodyPr wrap="square" lIns="91440" tIns="45720" rIns="91440" bIns="45720" anchor="b" anchorCtr="0">
            <a:noAutofit/>
          </a:bodyPr>
          <a:lstStyle>
            <a:lvl1pPr marL="0" marR="0" lvl="0" indent="0" algn="l" rtl="0" hangingPunct="1">
              <a:lnSpc>
                <a:spcPct val="100000"/>
              </a:lnSpc>
              <a:spcBef>
                <a:spcPts val="0"/>
              </a:spcBef>
              <a:spcAft>
                <a:spcPts val="0"/>
              </a:spcAft>
              <a:buNone/>
              <a:tabLst/>
              <a:defRPr lang="en-CA" sz="1000" b="0" i="0" u="none" strike="noStrike" kern="1200" spc="0" baseline="0">
                <a:solidFill>
                  <a:srgbClr val="A7A399"/>
                </a:solidFill>
                <a:latin typeface="Verdana" pitchFamily="18"/>
                <a:ea typeface="Lucida Sans Unicode" pitchFamily="2"/>
                <a:cs typeface="Tahoma" pitchFamily="2"/>
              </a:defRPr>
            </a:lvl1pPr>
          </a:lstStyle>
          <a:p>
            <a:pPr lvl="0"/>
            <a:r>
              <a:rPr lang="en-CA"/>
              <a:t>Slide &lt;#&gt;</a:t>
            </a:r>
          </a:p>
        </p:txBody>
      </p:sp>
      <p:sp>
        <p:nvSpPr>
          <p:cNvPr id="8" name="Slide Number Placeholder 4">
            <a:extLst>
              <a:ext uri="{FF2B5EF4-FFF2-40B4-BE49-F238E27FC236}">
                <a16:creationId xmlns:a16="http://schemas.microsoft.com/office/drawing/2014/main" id="{A58B4DE8-14C1-7773-8863-7C4CF10A11B8}"/>
              </a:ext>
            </a:extLst>
          </p:cNvPr>
          <p:cNvSpPr txBox="1">
            <a:spLocks noGrp="1"/>
          </p:cNvSpPr>
          <p:nvPr>
            <p:ph type="sldNum" sz="quarter" idx="4"/>
          </p:nvPr>
        </p:nvSpPr>
        <p:spPr>
          <a:xfrm>
            <a:off x="11131200" y="6111720"/>
            <a:ext cx="609480" cy="365040"/>
          </a:xfrm>
          <a:prstGeom prst="rect">
            <a:avLst/>
          </a:prstGeom>
          <a:noFill/>
          <a:ln>
            <a:noFill/>
          </a:ln>
        </p:spPr>
        <p:txBody>
          <a:bodyPr wrap="square" lIns="91440" tIns="45720" rIns="91440" bIns="45720" anchor="b" anchorCtr="0">
            <a:noAutofit/>
          </a:bodyPr>
          <a:lstStyle>
            <a:lvl1pPr marL="0" marR="0" lvl="0" indent="0" algn="r" rtl="0" hangingPunct="1">
              <a:lnSpc>
                <a:spcPct val="100000"/>
              </a:lnSpc>
              <a:spcBef>
                <a:spcPts val="0"/>
              </a:spcBef>
              <a:spcAft>
                <a:spcPts val="0"/>
              </a:spcAft>
              <a:buNone/>
              <a:tabLst/>
              <a:defRPr lang="en-CA" sz="1000" b="0" i="0" u="none" strike="noStrike" kern="1200" spc="0" baseline="0">
                <a:solidFill>
                  <a:srgbClr val="A7A399"/>
                </a:solidFill>
                <a:latin typeface="Verdana" pitchFamily="18"/>
                <a:ea typeface="Lucida Sans Unicode" pitchFamily="2"/>
                <a:cs typeface="Tahoma" pitchFamily="2"/>
              </a:defRPr>
            </a:lvl1pPr>
          </a:lstStyle>
          <a:p>
            <a:pPr lvl="0"/>
            <a:fld id="{23594093-0833-4A7F-9B79-0908AF27F5CA}" type="slidenum">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rtl="0" hangingPunct="1">
        <a:lnSpc>
          <a:spcPct val="100000"/>
        </a:lnSpc>
        <a:spcBef>
          <a:spcPts val="0"/>
        </a:spcBef>
        <a:spcAft>
          <a:spcPts val="0"/>
        </a:spcAft>
        <a:buNone/>
        <a:tabLst/>
        <a:defRPr lang="en-US" sz="3600" b="1" i="0" u="none" strike="noStrike" kern="1200" spc="0" baseline="0">
          <a:ln>
            <a:noFill/>
          </a:ln>
          <a:solidFill>
            <a:srgbClr val="FF8D3E"/>
          </a:solidFill>
          <a:effectLst>
            <a:outerShdw dist="17961" dir="2700000">
              <a:scrgbClr r="0" g="0" b="0"/>
            </a:outerShdw>
          </a:effectLst>
          <a:latin typeface="Verdana" pitchFamily="18"/>
          <a:ea typeface="Microsoft YaHei" pitchFamily="2"/>
          <a:cs typeface="Lucida Sans" pitchFamily="2"/>
        </a:defRPr>
      </a:lvl1pPr>
    </p:titleStyle>
    <p:bodyStyle>
      <a:lvl1pPr marL="265320" marR="0" lvl="0" indent="-265320" algn="l" rtl="0" hangingPunct="1">
        <a:lnSpc>
          <a:spcPct val="100000"/>
        </a:lnSpc>
        <a:spcBef>
          <a:spcPts val="249"/>
        </a:spcBef>
        <a:spcAft>
          <a:spcPts val="0"/>
        </a:spcAft>
        <a:buClr>
          <a:srgbClr val="F07F09"/>
        </a:buClr>
        <a:buSzPct val="80000"/>
        <a:buFont typeface="Wingdings 2"/>
        <a:buChar char=""/>
        <a:tabLst/>
        <a:defRPr lang="en-US" sz="2800" b="0" i="0" u="none" strike="noStrike" kern="1200" spc="0" baseline="0">
          <a:ln>
            <a:noFill/>
          </a:ln>
          <a:solidFill>
            <a:srgbClr val="000000"/>
          </a:solidFill>
          <a:latin typeface="Verdana" pitchFamily="18"/>
          <a:ea typeface="Microsoft YaHei" pitchFamily="2"/>
          <a:cs typeface="Lucida Sans" pitchFamily="2"/>
        </a:defRPr>
      </a:lvl1pPr>
      <a:lvl2pPr marL="548640" marR="0" lvl="1" indent="-201240" algn="l" rtl="0" hangingPunct="1">
        <a:lnSpc>
          <a:spcPct val="100000"/>
        </a:lnSpc>
        <a:spcBef>
          <a:spcPts val="249"/>
        </a:spcBef>
        <a:spcAft>
          <a:spcPts val="0"/>
        </a:spcAft>
        <a:buClr>
          <a:srgbClr val="F07F09"/>
        </a:buClr>
        <a:buSzPct val="100000"/>
        <a:buFont typeface="Verdana" pitchFamily="32"/>
        <a:buChar char="◦"/>
        <a:tabLst/>
        <a:defRPr lang="en-US" sz="2400" b="0" i="0" u="none" strike="noStrike" kern="1200" spc="0" baseline="0">
          <a:ln>
            <a:noFill/>
          </a:ln>
          <a:solidFill>
            <a:srgbClr val="000000"/>
          </a:solidFill>
          <a:latin typeface="Verdana" pitchFamily="18"/>
          <a:ea typeface="Microsoft YaHei" pitchFamily="2"/>
          <a:cs typeface="Lucida Sans" pitchFamily="2"/>
        </a:defRPr>
      </a:lvl2pPr>
      <a:lvl3pPr marL="786240" marR="0" lvl="2" indent="-182880" algn="l" rtl="0" hangingPunct="1">
        <a:lnSpc>
          <a:spcPct val="100000"/>
        </a:lnSpc>
        <a:spcBef>
          <a:spcPts val="249"/>
        </a:spcBef>
        <a:spcAft>
          <a:spcPts val="0"/>
        </a:spcAft>
        <a:buClr>
          <a:srgbClr val="ED3742"/>
        </a:buClr>
        <a:buSzPct val="100000"/>
        <a:buFont typeface="Wingdings 2"/>
        <a:buChar char=""/>
        <a:tabLst/>
        <a:defRPr lang="en-US" sz="2200" b="0" i="0" u="none" strike="noStrike" kern="1200" spc="0" baseline="0">
          <a:ln>
            <a:noFill/>
          </a:ln>
          <a:solidFill>
            <a:srgbClr val="000000"/>
          </a:solidFill>
          <a:latin typeface="Verdana" pitchFamily="18"/>
          <a:ea typeface="Microsoft YaHei" pitchFamily="2"/>
          <a:cs typeface="Lucida Sans" pitchFamily="2"/>
        </a:defRPr>
      </a:lvl3pPr>
      <a:lvl4pPr marL="1024199" marR="0" lvl="3" indent="-182880" algn="l" rtl="0" hangingPunct="1">
        <a:lnSpc>
          <a:spcPct val="100000"/>
        </a:lnSpc>
        <a:spcBef>
          <a:spcPts val="230"/>
        </a:spcBef>
        <a:spcAft>
          <a:spcPts val="0"/>
        </a:spcAft>
        <a:buClr>
          <a:srgbClr val="ED3742"/>
        </a:buClr>
        <a:buSzPct val="112000"/>
        <a:buFont typeface="Verdana" pitchFamily="32"/>
        <a:buChar char="◦"/>
        <a:tabLst/>
        <a:defRPr lang="en-US" sz="1900" b="0" i="0" u="none" strike="noStrike" kern="1200" spc="0" baseline="0">
          <a:ln>
            <a:noFill/>
          </a:ln>
          <a:solidFill>
            <a:srgbClr val="000000"/>
          </a:solidFill>
          <a:latin typeface="Verdana" pitchFamily="18"/>
          <a:ea typeface="Microsoft YaHei" pitchFamily="2"/>
          <a:cs typeface="Lucida Sans" pitchFamily="2"/>
        </a:defRPr>
      </a:lvl4pPr>
      <a:lvl5pPr marL="1280159" marR="0" lvl="4" indent="-182880" algn="l" rtl="0" hangingPunct="1">
        <a:lnSpc>
          <a:spcPct val="100000"/>
        </a:lnSpc>
        <a:spcBef>
          <a:spcPts val="249"/>
        </a:spcBef>
        <a:spcAft>
          <a:spcPts val="0"/>
        </a:spcAft>
        <a:buClr>
          <a:srgbClr val="4A85BF"/>
        </a:buClr>
        <a:buSzPct val="100000"/>
        <a:buFont typeface="Wingdings 2"/>
        <a:buChar char=""/>
        <a:tabLst/>
        <a:defRPr lang="en-US" sz="1800" b="0" i="0" u="none" strike="noStrike" kern="1200" spc="0" baseline="0">
          <a:ln>
            <a:noFill/>
          </a:ln>
          <a:solidFill>
            <a:srgbClr val="000000"/>
          </a:solidFill>
          <a:latin typeface="Verdana"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AD2E7-3D76-D565-9046-AF4DCA4F8A7E}"/>
              </a:ext>
            </a:extLst>
          </p:cNvPr>
          <p:cNvSpPr txBox="1">
            <a:spLocks noGrp="1"/>
          </p:cNvSpPr>
          <p:nvPr>
            <p:ph type="title"/>
          </p:nvPr>
        </p:nvSpPr>
        <p:spPr>
          <a:xfrm>
            <a:off x="838080" y="365040"/>
            <a:ext cx="10515600" cy="1325520"/>
          </a:xfrm>
          <a:prstGeom prst="rect">
            <a:avLst/>
          </a:prstGeom>
          <a:noFill/>
          <a:ln>
            <a:noFill/>
          </a:ln>
        </p:spPr>
        <p:txBody>
          <a:bodyPr wrap="square" lIns="91440" tIns="45720" rIns="91440" bIns="45720" anchor="ctr" anchorCtr="0">
            <a:noAutofit/>
          </a:bodyPr>
          <a:lstStyle/>
          <a:p>
            <a:pPr lvl="0"/>
            <a:r>
              <a:rPr lang="en-US"/>
              <a:t>Click to edit Master title style</a:t>
            </a:r>
          </a:p>
        </p:txBody>
      </p:sp>
      <p:sp>
        <p:nvSpPr>
          <p:cNvPr id="3" name="Text Placeholder 2">
            <a:extLst>
              <a:ext uri="{FF2B5EF4-FFF2-40B4-BE49-F238E27FC236}">
                <a16:creationId xmlns:a16="http://schemas.microsoft.com/office/drawing/2014/main" id="{121A6D4C-EDC1-3902-81F1-5916BF54A0D7}"/>
              </a:ext>
            </a:extLst>
          </p:cNvPr>
          <p:cNvSpPr txBox="1">
            <a:spLocks noGrp="1"/>
          </p:cNvSpPr>
          <p:nvPr>
            <p:ph type="body" idx="1"/>
          </p:nvPr>
        </p:nvSpPr>
        <p:spPr>
          <a:xfrm>
            <a:off x="838080" y="1825560"/>
            <a:ext cx="10515600" cy="4351320"/>
          </a:xfrm>
          <a:prstGeom prst="rect">
            <a:avLst/>
          </a:prstGeom>
          <a:noFill/>
          <a:ln>
            <a:noFill/>
          </a:ln>
        </p:spPr>
        <p:txBody>
          <a:bodyPr wrap="square" lIns="91440" tIns="4572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A362C-5ADD-8D5A-49FB-0F98D100AB8C}"/>
              </a:ext>
            </a:extLst>
          </p:cNvPr>
          <p:cNvSpPr txBox="1">
            <a:spLocks noGrp="1"/>
          </p:cNvSpPr>
          <p:nvPr>
            <p:ph type="dt" sz="half" idx="2"/>
          </p:nvPr>
        </p:nvSpPr>
        <p:spPr>
          <a:xfrm>
            <a:off x="838080" y="6356520"/>
            <a:ext cx="2743199" cy="365040"/>
          </a:xfrm>
          <a:prstGeom prst="rect">
            <a:avLst/>
          </a:prstGeom>
          <a:noFill/>
          <a:ln>
            <a:noFill/>
          </a:ln>
        </p:spPr>
        <p:txBody>
          <a:bodyPr wrap="square" lIns="91440" tIns="45720" rIns="91440" bIns="45720" anchor="ctr" anchorCtr="0">
            <a:noAutofit/>
          </a:bodyPr>
          <a:lstStyle>
            <a:lvl1pPr lvl="0" rtl="0" hangingPunct="0">
              <a:buNone/>
              <a:tabLst/>
              <a:defRPr lang="en-CA" sz="2400" kern="1200">
                <a:latin typeface="Times New Roman" pitchFamily="18"/>
                <a:ea typeface="Lucida Sans Unicode" pitchFamily="2"/>
                <a:cs typeface="Tahoma" pitchFamily="2"/>
              </a:defRPr>
            </a:lvl1pPr>
          </a:lstStyle>
          <a:p>
            <a:pPr lvl="0"/>
            <a:endParaRPr lang="en-CA"/>
          </a:p>
        </p:txBody>
      </p:sp>
      <p:sp>
        <p:nvSpPr>
          <p:cNvPr id="5" name="Footer Placeholder 4">
            <a:extLst>
              <a:ext uri="{FF2B5EF4-FFF2-40B4-BE49-F238E27FC236}">
                <a16:creationId xmlns:a16="http://schemas.microsoft.com/office/drawing/2014/main" id="{A8D414C5-78D3-05C7-42B9-8AB87BD1B424}"/>
              </a:ext>
            </a:extLst>
          </p:cNvPr>
          <p:cNvSpPr txBox="1">
            <a:spLocks noGrp="1"/>
          </p:cNvSpPr>
          <p:nvPr>
            <p:ph type="ftr" sz="quarter" idx="3"/>
          </p:nvPr>
        </p:nvSpPr>
        <p:spPr>
          <a:xfrm>
            <a:off x="4038479" y="6356520"/>
            <a:ext cx="4114800" cy="365040"/>
          </a:xfrm>
          <a:prstGeom prst="rect">
            <a:avLst/>
          </a:prstGeom>
          <a:noFill/>
          <a:ln>
            <a:noFill/>
          </a:ln>
        </p:spPr>
        <p:txBody>
          <a:bodyPr wrap="square" lIns="91440" tIns="45720" rIns="91440" bIns="45720" anchor="ctr" anchorCtr="1">
            <a:noAutofit/>
          </a:bodyPr>
          <a:lstStyle>
            <a:lvl1pPr marL="0" marR="0" lvl="0" indent="0" algn="ctr" rtl="0" hangingPunct="1">
              <a:lnSpc>
                <a:spcPct val="100000"/>
              </a:lnSpc>
              <a:spcBef>
                <a:spcPts val="0"/>
              </a:spcBef>
              <a:spcAft>
                <a:spcPts val="0"/>
              </a:spcAft>
              <a:buNone/>
              <a:tabLst/>
              <a:defRPr lang="en-CA" sz="1200" b="0" i="0" u="none" strike="noStrike" kern="1200" spc="0" baseline="0">
                <a:solidFill>
                  <a:srgbClr val="767676"/>
                </a:solidFill>
                <a:latin typeface="Calibri" pitchFamily="18"/>
                <a:ea typeface="Lucida Sans Unicode" pitchFamily="2"/>
                <a:cs typeface="Tahoma" pitchFamily="2"/>
              </a:defRPr>
            </a:lvl1pPr>
          </a:lstStyle>
          <a:p>
            <a:pPr lvl="0"/>
            <a:r>
              <a:rPr lang="en-CA"/>
              <a:t>Slide &lt;#&gt;</a:t>
            </a:r>
          </a:p>
        </p:txBody>
      </p:sp>
      <p:sp>
        <p:nvSpPr>
          <p:cNvPr id="6" name="Slide Number Placeholder 5">
            <a:extLst>
              <a:ext uri="{FF2B5EF4-FFF2-40B4-BE49-F238E27FC236}">
                <a16:creationId xmlns:a16="http://schemas.microsoft.com/office/drawing/2014/main" id="{15779704-2638-F9FD-E3E4-0FACFE80C4FB}"/>
              </a:ext>
            </a:extLst>
          </p:cNvPr>
          <p:cNvSpPr txBox="1">
            <a:spLocks noGrp="1"/>
          </p:cNvSpPr>
          <p:nvPr>
            <p:ph type="sldNum" sz="quarter" idx="4"/>
          </p:nvPr>
        </p:nvSpPr>
        <p:spPr>
          <a:xfrm>
            <a:off x="8610480" y="6356520"/>
            <a:ext cx="2743199" cy="365040"/>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CA" sz="1200" b="0" i="0" u="none" strike="noStrike" kern="1200" spc="0" baseline="0">
                <a:solidFill>
                  <a:srgbClr val="767676"/>
                </a:solidFill>
                <a:latin typeface="Calibri" pitchFamily="18"/>
                <a:ea typeface="Lucida Sans Unicode" pitchFamily="2"/>
                <a:cs typeface="Tahoma" pitchFamily="2"/>
              </a:defRPr>
            </a:lvl1pPr>
          </a:lstStyle>
          <a:p>
            <a:pPr lvl="0"/>
            <a:fld id="{84463A36-9849-474D-94F7-4C356FA9F941}" type="slidenum">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09" r:id="rId13"/>
    <p:sldLayoutId id="2147483710" r:id="rId14"/>
  </p:sldLayoutIdLst>
  <p:txStyles>
    <p:titleStyle>
      <a:lvl1pPr marL="0" marR="0" lvl="0" indent="0" algn="l" rtl="0" hangingPunct="1">
        <a:lnSpc>
          <a:spcPct val="90000"/>
        </a:lnSpc>
        <a:spcBef>
          <a:spcPts val="0"/>
        </a:spcBef>
        <a:spcAft>
          <a:spcPts val="0"/>
        </a:spcAft>
        <a:buNone/>
        <a:tabLst/>
        <a:defRPr lang="en-US" sz="4400" b="0" i="0" u="none" strike="noStrike" kern="1200" spc="0" baseline="0">
          <a:ln>
            <a:noFill/>
          </a:ln>
          <a:solidFill>
            <a:srgbClr val="000000"/>
          </a:solidFill>
          <a:latin typeface="Lucida Sans" pitchFamily="18"/>
          <a:ea typeface="Microsoft YaHei" pitchFamily="2"/>
          <a:cs typeface="Lucida Sans" pitchFamily="2"/>
        </a:defRPr>
      </a:lvl1pPr>
    </p:titleStyle>
    <p:bodyStyle>
      <a:lvl1pPr marL="228600" marR="0" lvl="0" indent="-228600" algn="l" rtl="0" hangingPunct="1">
        <a:lnSpc>
          <a:spcPct val="90000"/>
        </a:lnSpc>
        <a:spcBef>
          <a:spcPts val="1001"/>
        </a:spcBef>
        <a:spcAft>
          <a:spcPts val="0"/>
        </a:spcAft>
        <a:buSzPct val="100000"/>
        <a:buFont typeface="Arial" pitchFamily="34"/>
        <a:buChar char="•"/>
        <a:tabLst/>
        <a:defRPr lang="en-US" sz="2800" b="0" i="0" u="none" strike="noStrike" kern="1200" spc="0" baseline="0">
          <a:ln>
            <a:noFill/>
          </a:ln>
          <a:solidFill>
            <a:srgbClr val="000000"/>
          </a:solidFill>
          <a:latin typeface="Calibri" pitchFamily="18"/>
          <a:ea typeface="Microsoft YaHei" pitchFamily="2"/>
          <a:cs typeface="Lucida San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n-US" sz="2400" b="0" i="0" u="none" strike="noStrike" kern="1200" spc="0" baseline="0">
          <a:ln>
            <a:noFill/>
          </a:ln>
          <a:solidFill>
            <a:srgbClr val="000000"/>
          </a:solidFill>
          <a:latin typeface="Calibri" pitchFamily="18"/>
          <a:ea typeface="Microsoft YaHei" pitchFamily="2"/>
          <a:cs typeface="Lucida Sans" pitchFamily="2"/>
        </a:defRPr>
      </a:lvl2pPr>
      <a:lvl3pPr marL="1143000" marR="0" lvl="2" indent="-228600" algn="l" rtl="0" hangingPunct="1">
        <a:lnSpc>
          <a:spcPct val="90000"/>
        </a:lnSpc>
        <a:spcBef>
          <a:spcPts val="499"/>
        </a:spcBef>
        <a:spcAft>
          <a:spcPts val="0"/>
        </a:spcAft>
        <a:buSzPct val="100000"/>
        <a:buFont typeface="Arial" pitchFamily="34"/>
        <a:buChar char="•"/>
        <a:tabLst/>
        <a:defRPr lang="en-US" sz="2000" b="0" i="0" u="none" strike="noStrike" kern="1200" spc="0" baseline="0">
          <a:ln>
            <a:noFill/>
          </a:ln>
          <a:solidFill>
            <a:srgbClr val="000000"/>
          </a:solidFill>
          <a:latin typeface="Calibri" pitchFamily="18"/>
          <a:ea typeface="Microsoft YaHei" pitchFamily="2"/>
          <a:cs typeface="Lucida Sans" pitchFamily="2"/>
        </a:defRPr>
      </a:lvl3pPr>
      <a:lvl4pPr marL="1600200" marR="0" lvl="3" indent="-228600" algn="l" rtl="0" hangingPunct="1">
        <a:lnSpc>
          <a:spcPct val="90000"/>
        </a:lnSpc>
        <a:spcBef>
          <a:spcPts val="499"/>
        </a:spcBef>
        <a:spcAft>
          <a:spcPts val="0"/>
        </a:spcAft>
        <a:buSzPct val="100000"/>
        <a:buFont typeface="Arial" pitchFamily="34"/>
        <a:buChar char="•"/>
        <a:tabLst/>
        <a:defRPr lang="en-US" sz="1800" b="0" i="0" u="none" strike="noStrike" kern="1200" spc="0" baseline="0">
          <a:ln>
            <a:noFill/>
          </a:ln>
          <a:solidFill>
            <a:srgbClr val="000000"/>
          </a:solidFill>
          <a:latin typeface="Calibri" pitchFamily="18"/>
          <a:ea typeface="Microsoft YaHei" pitchFamily="2"/>
          <a:cs typeface="Lucida Sans" pitchFamily="2"/>
        </a:defRPr>
      </a:lvl4pPr>
      <a:lvl5pPr marL="2057400" marR="0" lvl="4" indent="-228600" algn="l" rtl="0" hangingPunct="1">
        <a:lnSpc>
          <a:spcPct val="90000"/>
        </a:lnSpc>
        <a:spcBef>
          <a:spcPts val="499"/>
        </a:spcBef>
        <a:spcAft>
          <a:spcPts val="0"/>
        </a:spcAft>
        <a:buSzPct val="100000"/>
        <a:buFont typeface="Arial" pitchFamily="34"/>
        <a:buChar char="•"/>
        <a:tabLst/>
        <a:defRPr lang="en-US" sz="1800" b="0" i="0" u="none" strike="noStrike" kern="1200" spc="0" baseline="0">
          <a:ln>
            <a:noFill/>
          </a:ln>
          <a:solidFill>
            <a:srgbClr val="000000"/>
          </a:solidFill>
          <a:latin typeface="Calibri"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smart-energy.com/industry-sectors/smart-grid/virtual-power-plants-and-the-future-of-grid-management/"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hyperlink" Target="https://u32956855.ct.sendgrid.net/ls/click?upn=u001.o-2BXpVyRNkkxeY-2BCOkV6Py8KjS0QS4ROPqQoDPRzcltWi-2B2sj4G8gh3FWe1OA708puHXbjjfDgllq0mAVSX4D7Qb6ZGLHN1VbIsFbug1q-2BstGWcGM-2BrvQxiNAnvbO0Gb32u163tA0TjdXUNP5PyGF3HcFPXAdzvma5PbvdOhP7A5qMucq-2BzF2O6DYhv-2BaNY-2F3SP4loH3Zb260M9cHEj-2FpYrIxOobZHgojHd3AsCJttl9z95-2FuCLun2hbey4elROHTiQr6DF2An3CAjJCvXSOVsKvCilbIsG4Vsra2DayRZuo-3DUs3K_cycA2VwP0gcYPfsy-2BwR-2BGxYVJQhHVQWiFeBmUhiO25PgzlmNL1tWtZfWAc9N7WXsu2mnQhzhdWu3Fl5Xr3hO03WO4xx6k6UdmcJrLiFLQrIxtNZuIajFtpyeuT-2FaAMRVp1P-2FNMnrUTzB83JogPVNbyNMkBbwU8morGQ3x-2F6OjMb7OaFJI1SRyk9-2BlnY4CfrPlpCY-2Fm5ECi7VB1s7bdxW-2FW2-2FSlBjwLSCZNO1lLO71TNzjSK2JRii5v3eHXHVhNwM0c8oQTFRLsFy1JfKG4JAe99-2Ftm-2BErYzngiNAqid63IsyixH1H6r3wV9ri6uMej0GUI6mC45O128-2BHutbfGWAtL9vuLt1powCE8j0n5JFEt0-3D" TargetMode="External"/><Relationship Id="rId3" Type="http://schemas.openxmlformats.org/officeDocument/2006/relationships/hyperlink" Target="https://pv-magazine-usa.com/2024/11/15/the-grids-new-secret-weapon-your-home/" TargetMode="External"/><Relationship Id="rId7" Type="http://schemas.openxmlformats.org/officeDocument/2006/relationships/hyperlink" Target="https://u32956855.ct.sendgrid.net/ls/click?upn=u001.o-2BXpVyRNkkxeY-2BCOkV6Py-2BTB8L7LgjDkMoIkVhD49VayLJaMAeTx9VZNmbdhhjOffhuB7LOMzBDmxyacYbxESXKZ9pBecP4eD2TTWapY8wRUS9S2-2BEokcDuleMxj7sHtL7hC-2B1Rz1Toxp6FebT6pfwZy1MMtp4SSxbNfHzne-2FuNA86Xlx-2FWJ-2B0ahWyygJwYyHDjz74F83-2BhkSktXmGFgb5qwRIDxT-2F-2FiT0caY0JXOLCauOC-2FLGeVo8xmtcrPGvpgl0V8iOtcdDinggEEo6y7JEUeeyZ1vziU164u6KV1lk4-3Dz45D_cycA2VwP0gcYPfsy-2BwR-2BGxYVJQhHVQWiFeBmUhiO25PgzlmNL1tWtZfWAc9N7WXslFHecTh0SLkj9XHcx19ZgUdkbDvvOP3l0VRtjjB9BD3tiKGD-2BpdJrUIEYMkE6-2Fak3oAwpYUx1lRmna7Oaq-2Fww5NHM4CeKEAgA2Tl1kfeX6KM2uCV9pGvAG-2BDSeyupACH-2BlKIMeWTFQ0hxSCTIYUzQIsuB5-2Fa2UxLFbIq5JG-2BwKoqG8yetEkU-2FpBKjUYN8pqV5n-2BhPKPa94ijMINduxRLy0fbiNtzvK-2B-2BoBH0SLxmU-2FQSj1nH3CHGGZcVHDRaotcelD6vkly29HrRCI0MdZHqP60R-2FQI0FpLxoxiYALrXWjM-3D"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https://u32956855.ct.sendgrid.net/ls/click?upn=u001.2IfI6TxC8-2FSlD5Hi-2FcHX92ewmNJ-2BbHN-2Bh7xhpko-2FHhYqD0N0Wbi4jDNkEVRuNa32Nfy4nUAUu2Q0IKnaLT2CHlJeP7sDI-2B9JvckHL6hoTfgaKOxddB5ixIxAYjv6176-2F2ZsQKaj7e6pEZGjiFf7a1SINTU1XwONqg0PT-2B5fz1pbz2dBoJI4S38tm62STwfBO1EdzTsD9am9XFGPM2Kx563TifVwPRyNbNwUes1aEEzeKpP-2Bg1jhM49x-2FE-2BnCAOmuEygtRtzX17Bgsusd63efkg-3D-3D2V8X_cycA2VwP0gcYPfsy-2BwR-2BGxYVJQhHVQWiFeBmUhiO25PgzlmNL1tWtZfWAc9N7WXs0PKVHhlJ6lkvLtNbIYDjRq-2BXgH0UssFBzOjLxhlEUN8XW8l-2Fg6DcgFreOxUYvayEkO9HF5vUUXt0yy-2BjdjXclAaO-2BtVlec-2BTUNq-2BFodflFh-2FsBD3rDOU8HKtwd0220bt1FEljUOvTO8baBH-2BVP8-2F3Mmw5HnZU4KpelGpq-2B5QO08T4njHR-2F1-2B0xb-2BNcFPMQZZpum13WarDJx-2FTUATT39ZQFjFZbwtka4FguynPI0uzppmGSfd304y43pVQBEqHVhMD0P3RJkHW59Bm1Xonw08Z9ourJOKjxG8ckaM6qjzErk-3D" TargetMode="External"/><Relationship Id="rId11" Type="http://schemas.openxmlformats.org/officeDocument/2006/relationships/hyperlink" Target="https://u32956855.ct.sendgrid.net/ls/click?upn=u001.2IfI6TxC8-2FSlD5Hi-2FcHX9wH3g0HpdBl05BnDZBib445WVGv1BlfA7m-2B-2Fz3fVORPzPjwW2mHL3glMR99CnQ9RF-2FvEzbcFdIVX6NieHWHCgVmJdXjEpfF1mGec0FRG6CH9gt5BgEqQeGaQqpGyiP0O2NpyjOKLKaNJEwrHqIv58wk2KOKda-2BXuLlWWyWJm7NWfBGGo81aa3Ie8bDWPn43xtRmlHbkv6xHvVQgCl1Froi9YAm5zupMeI-2B-2B66LVIyCWHC51Jmlh-2BX1Y-2F1XAY5sZGz28xPz8fmIdlJhG29fTOx93BCSFY-2F36Enb-2Bq9OcV9dhWF2ti-2BpZ01P0FM-2BVCisETQg-3D-3D3eC-_cycA2VwP0gcYPfsy-2BwR-2BGxYVJQhHVQWiFeBmUhiO25PgzlmNL1tWtZfWAc9N7WXsJULkKyhuQ-2BrKeMBWrGp9T0L0jZ1sWKDgTJxuEoQvSm1R4dvKAqVCwVWli6aJzcsaIBu5oEXcIlhvM6tZ5M8l87xUg4F8wWH3RGuR4nHXbzkSzTZkVkMiV4Kcf2PnJHzhBon3Kqgt0YnkGTdAW5rvYk5Vt02ycG9PwfaV1N22XyG8H3I4dzm7HTmZCmuewY5R-2FFsxjl77P7OHQcXhVzGklHj0tWSQYwMrNKtOVZqsovpT6cZSHwlfkHlHR-2Bu0UFWIj1pZXkTTXeoEijGYXxg5nUJiZ5K-2BtfkK-2B-2BVDyaU1BwU-3D" TargetMode="External"/><Relationship Id="rId5" Type="http://schemas.openxmlformats.org/officeDocument/2006/relationships/hyperlink" Target="http://en/backgrounder/1005539/ontarios-new-and-expanded-energy-efficiency-programs" TargetMode="External"/><Relationship Id="rId10" Type="http://schemas.openxmlformats.org/officeDocument/2006/relationships/hyperlink" Target="https://u32956855.ct.sendgrid.net/ls/click?upn=u001.2IfI6TxC8-2FSlD5Hi-2FcHX9wH3g0HpdBl05BnDZBib446FQ2hOmQ01tbU4DD-2FvbdtsPLp5IHfSK1EIRVcpp4iruH1OI-2BsiKr3thFa1-2Fkdsss8W5sBgdoMVN1L-2F7yWaC1PijP-2FFMXPLbD1IQdYWn3r-2BHJKiJrOy6GI6Xo0DHxcMLw0p8-2FJ2cY3-2B8RkNQDDo7GOpf9IXLuV70uGKZrg-2FMlcckbvg27nYSdVcApUyxKz6gmG9ZGCircGNOLZ-2FcOByW5qrvb8gN3J4Aimu9gKesWm9L0mYV-2Fw8TGnkfSul96sQ9y88uPXPhan1Ag7ndtMOfNP-2Bu5ob_cycA2VwP0gcYPfsy-2BwR-2BGxYVJQhHVQWiFeBmUhiO25PgzlmNL1tWtZfWAc9N7WXsO8m59JQ9i15THG32PCQ-2FhAXHwlBfW5rDijjQGPPPimfsju2N9GO1xz6HNlME-2Brz6NCzPAUI7v95IHOXYvvCjukLsff-2Bwgh9544BlHaU7kWBJJhSSHAsF4PuyYrauQ4o5x6BJlcSOaxTFhUkY5l34Y3XhEuLwwBo7yC7aqTrzy3on5yL2JenUA6eKcM5PzGjcuIf97xRNUiwWO8nrt6gjzZ4e6lDqGGSUXbEUdu3yne40zeehVyUJVrzw8gIHJt2yfiEPbvlG9-2FbhfT6DmOXiPiNzdpYWCrWhGOuSYByfdRk-3D" TargetMode="External"/><Relationship Id="rId4" Type="http://schemas.openxmlformats.org/officeDocument/2006/relationships/hyperlink" Target="https://canadiancor.com/breaking-news/the-role-of-the-household-in-fighting-climate-change/" TargetMode="External"/><Relationship Id="rId9" Type="http://schemas.openxmlformats.org/officeDocument/2006/relationships/hyperlink" Target="https://u32956855.ct.sendgrid.net/ls/click?upn=u001.2IfI6TxC8-2FSlD5Hi-2FcHX9wH3g0HpdBl05BnDZBib446FQ2hOmQ01tbU4DD-2FvbdtsLvLCSuMVKaUlgWtejl13veIXFDwVIYJMZBWQc2rJMfGI5b7ML4iW-2BHEgNcLPwh-2BRvSkIHK63p6-2Fwh3KJ3Er-2B1ThAPYGJnK4cVlVIbU8R24pYf4okeLNFhx8EHjHfN0X-2Bc1gF-2F-2BysgO-2BDQdBXa5TbhjE7Ii4oT-2FCPUwQ-2BUpGeEvi-2F276Vrz1SZqbAONRQQfqAuGyQBrCh7GuyEW-2Fck1OjbupLwUrDNEwn25moDpiwEGLW5ow5Mjtz99wZHoppcW6kJSUR_cycA2VwP0gcYPfsy-2BwR-2BGxYVJQhHVQWiFeBmUhiO25PgzlmNL1tWtZfWAc9N7WXsnCgNKhK81EqlsUfkgoY-2BwC8DtiLQM-2Bx2Q5iuZyxPNLfR0aKNKXXITuT9j1dTCx41nKXx0J8Lqg194qjih2wD1A2r1LK9ymXtPZ4sGa1s7gnQ000SVhATZbPgxwukuDPOAu5eMSY3sBWjN7IQVTuie0ZR3jHNxs0PXy2P-2BbSJgoexy6mrJdyetdzgGy07ZDu60XykMsgMEw36oJ4py451y6RyFNWSRdcH1SsZQzeu9tGl0M7S8nUJYL9BMHnLa1qv9CcoGaw2Cqdj0vJtd-2BCWuvf668lv9FLq224Af-2BwLLgU-3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UJeSWbR6W04"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60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61EA-DA8D-E5A2-0A61-CB78FC17E8AC}"/>
              </a:ext>
            </a:extLst>
          </p:cNvPr>
          <p:cNvSpPr txBox="1">
            <a:spLocks noGrp="1"/>
          </p:cNvSpPr>
          <p:nvPr>
            <p:ph type="ctrTitle"/>
          </p:nvPr>
        </p:nvSpPr>
        <p:spPr>
          <a:xfrm>
            <a:off x="1002960" y="597240"/>
            <a:ext cx="10363320" cy="2425680"/>
          </a:xfrm>
        </p:spPr>
        <p:txBody>
          <a:bodyPr anchorCtr="1"/>
          <a:lstStyle/>
          <a:p>
            <a:pPr lvl="0" algn="ctr">
              <a:spcAft>
                <a:spcPts val="2401"/>
              </a:spcAft>
            </a:pPr>
            <a:r>
              <a:rPr lang="en-US" dirty="0">
                <a:solidFill>
                  <a:srgbClr val="FF0000"/>
                </a:solidFill>
                <a:effectLst>
                  <a:outerShdw blurRad="38100" dist="38100" dir="2700000" algn="tl">
                    <a:srgbClr val="000000">
                      <a:alpha val="43137"/>
                    </a:srgbClr>
                  </a:outerShdw>
                </a:effectLst>
              </a:rPr>
              <a:t>Project Payback: </a:t>
            </a:r>
            <a:br>
              <a:rPr lang="en-US" dirty="0">
                <a:solidFill>
                  <a:srgbClr val="FF0000"/>
                </a:solidFill>
                <a:effectLst>
                  <a:outerShdw blurRad="38100" dist="38100" dir="2700000" algn="tl">
                    <a:srgbClr val="000000">
                      <a:alpha val="43137"/>
                    </a:srgbClr>
                  </a:outerShdw>
                </a:effectLst>
              </a:rPr>
            </a:br>
            <a:r>
              <a:rPr lang="en-US" dirty="0">
                <a:solidFill>
                  <a:srgbClr val="FF0000"/>
                </a:solidFill>
                <a:effectLst>
                  <a:outerShdw blurRad="38100" dist="38100" dir="2700000" algn="tl">
                    <a:srgbClr val="000000">
                      <a:alpha val="43137"/>
                    </a:srgbClr>
                  </a:outerShdw>
                </a:effectLst>
              </a:rPr>
              <a:t> </a:t>
            </a:r>
            <a:r>
              <a:rPr lang="en-US" sz="3600" dirty="0">
                <a:solidFill>
                  <a:srgbClr val="FF0000"/>
                </a:solidFill>
                <a:effectLst>
                  <a:outerShdw blurRad="38100" dist="38100" dir="2700000" algn="tl">
                    <a:srgbClr val="000000">
                      <a:alpha val="43137"/>
                    </a:srgbClr>
                  </a:outerShdw>
                </a:effectLst>
              </a:rPr>
              <a:t>A Community Virtual Power Plant</a:t>
            </a:r>
            <a:br>
              <a:rPr lang="en-US" sz="3600" dirty="0">
                <a:solidFill>
                  <a:srgbClr val="FF0000"/>
                </a:solidFill>
                <a:effectLst>
                  <a:outerShdw blurRad="38100" dist="38100" dir="2700000" algn="tl">
                    <a:srgbClr val="000000">
                      <a:alpha val="43137"/>
                    </a:srgbClr>
                  </a:outerShdw>
                </a:effectLst>
              </a:rPr>
            </a:br>
            <a:endParaRPr lang="en-US" sz="3600" dirty="0">
              <a:solidFill>
                <a:srgbClr val="FF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293B63E-F88F-C0FB-20D7-5B3D4964908C}"/>
              </a:ext>
            </a:extLst>
          </p:cNvPr>
          <p:cNvSpPr txBox="1">
            <a:spLocks noGrp="1"/>
          </p:cNvSpPr>
          <p:nvPr>
            <p:ph type="subTitle" idx="1"/>
          </p:nvPr>
        </p:nvSpPr>
        <p:spPr>
          <a:xfrm>
            <a:off x="1101318" y="3963883"/>
            <a:ext cx="10038522" cy="2345837"/>
          </a:xfrm>
          <a:gradFill>
            <a:gsLst>
              <a:gs pos="0">
                <a:srgbClr val="BFBFBF">
                  <a:alpha val="60000"/>
                </a:srgbClr>
              </a:gs>
              <a:gs pos="100000">
                <a:srgbClr val="F2F2F2"/>
              </a:gs>
            </a:gsLst>
            <a:lin ang="5400000"/>
          </a:gradFill>
        </p:spPr>
        <p:txBody>
          <a:bodyPr anchorCtr="1"/>
          <a:lstStyle/>
          <a:p>
            <a:pPr lvl="0" algn="ctr">
              <a:lnSpc>
                <a:spcPct val="80000"/>
              </a:lnSpc>
            </a:pPr>
            <a:endParaRPr lang="en-US" sz="2200" dirty="0">
              <a:solidFill>
                <a:srgbClr val="000000"/>
              </a:solidFill>
            </a:endParaRPr>
          </a:p>
          <a:p>
            <a:pPr lvl="0" algn="ctr">
              <a:lnSpc>
                <a:spcPct val="80000"/>
              </a:lnSpc>
            </a:pPr>
            <a:r>
              <a:rPr lang="en-US" sz="2600" b="1" dirty="0">
                <a:solidFill>
                  <a:srgbClr val="000000"/>
                </a:solidFill>
              </a:rPr>
              <a:t>Grid Modernization Based on Local Resources</a:t>
            </a:r>
          </a:p>
          <a:p>
            <a:pPr lvl="0" algn="ctr">
              <a:lnSpc>
                <a:spcPct val="80000"/>
              </a:lnSpc>
            </a:pPr>
            <a:endParaRPr lang="en-US" sz="2200" b="1" dirty="0">
              <a:solidFill>
                <a:srgbClr val="000000"/>
              </a:solidFill>
            </a:endParaRPr>
          </a:p>
          <a:p>
            <a:pPr lvl="0" algn="ctr">
              <a:lnSpc>
                <a:spcPct val="80000"/>
              </a:lnSpc>
            </a:pPr>
            <a:r>
              <a:rPr lang="en-US" sz="2200" b="1" dirty="0">
                <a:solidFill>
                  <a:srgbClr val="000000"/>
                </a:solidFill>
              </a:rPr>
              <a:t>By</a:t>
            </a:r>
          </a:p>
          <a:p>
            <a:pPr lvl="0" algn="ctr">
              <a:lnSpc>
                <a:spcPct val="80000"/>
              </a:lnSpc>
            </a:pPr>
            <a:r>
              <a:rPr lang="en-US" sz="2200" b="1" dirty="0">
                <a:solidFill>
                  <a:srgbClr val="000000"/>
                </a:solidFill>
              </a:rPr>
              <a:t>Dr. Art Hunter and Dr. David Head</a:t>
            </a:r>
          </a:p>
          <a:p>
            <a:pPr lvl="0" algn="ctr">
              <a:lnSpc>
                <a:spcPct val="80000"/>
              </a:lnSpc>
            </a:pPr>
            <a:endParaRPr lang="en-US" sz="2200" b="1" dirty="0">
              <a:solidFill>
                <a:srgbClr val="000000"/>
              </a:solidFill>
            </a:endParaRPr>
          </a:p>
          <a:p>
            <a:pPr lvl="0" algn="ctr">
              <a:lnSpc>
                <a:spcPct val="80000"/>
              </a:lnSpc>
            </a:pPr>
            <a:r>
              <a:rPr lang="en-US" b="1" dirty="0">
                <a:solidFill>
                  <a:srgbClr val="000000"/>
                </a:solidFill>
              </a:rPr>
              <a:t> Canadian Association for the Club of Rome (CACOR)</a:t>
            </a:r>
          </a:p>
        </p:txBody>
      </p:sp>
      <p:sp>
        <p:nvSpPr>
          <p:cNvPr id="4" name="Slide Number Placeholder 3">
            <a:extLst>
              <a:ext uri="{FF2B5EF4-FFF2-40B4-BE49-F238E27FC236}">
                <a16:creationId xmlns:a16="http://schemas.microsoft.com/office/drawing/2014/main" id="{0BDAC1DB-9C3D-869C-6F5D-37BEBAAFBED7}"/>
              </a:ext>
            </a:extLst>
          </p:cNvPr>
          <p:cNvSpPr txBox="1"/>
          <p:nvPr/>
        </p:nvSpPr>
        <p:spPr>
          <a:xfrm>
            <a:off x="11139840" y="6481393"/>
            <a:ext cx="609480" cy="365040"/>
          </a:xfrm>
          <a:prstGeom prst="rect">
            <a:avLst/>
          </a:prstGeom>
          <a:noFill/>
          <a:ln cap="flat">
            <a:noFill/>
          </a:ln>
        </p:spPr>
        <p:txBody>
          <a:bodyPr vert="horz" wrap="square" lIns="91440" tIns="45720" rIns="91440" bIns="45720" anchor="b" anchorCtr="1" compatLnSpc="0">
            <a:noAutofit/>
          </a:bodyPr>
          <a:lstStyle/>
          <a:p>
            <a:pPr marL="0" marR="0" lvl="0" indent="0" algn="ctr" rtl="0" hangingPunct="1">
              <a:lnSpc>
                <a:spcPct val="100000"/>
              </a:lnSpc>
              <a:spcBef>
                <a:spcPts val="0"/>
              </a:spcBef>
              <a:spcAft>
                <a:spcPts val="0"/>
              </a:spcAft>
              <a:buNone/>
              <a:tabLst/>
            </a:pPr>
            <a:r>
              <a:rPr lang="en-CA" sz="1200" b="1" i="0" u="none" strike="noStrike" kern="1200" spc="0" baseline="0" dirty="0">
                <a:ln>
                  <a:noFill/>
                </a:ln>
                <a:solidFill>
                  <a:srgbClr val="A7A399"/>
                </a:solidFill>
                <a:latin typeface="Verdana" pitchFamily="18"/>
                <a:ea typeface="Microsoft YaHei" pitchFamily="2"/>
                <a:cs typeface="Lucida Sans" pitchFamily="2"/>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B34991-4A63-AAAE-E06A-926A0E07FA06}"/>
              </a:ext>
            </a:extLst>
          </p:cNvPr>
          <p:cNvPicPr>
            <a:picLocks noChangeAspect="1"/>
          </p:cNvPicPr>
          <p:nvPr/>
        </p:nvPicPr>
        <p:blipFill>
          <a:blip r:embed="rId2"/>
          <a:stretch>
            <a:fillRect/>
          </a:stretch>
        </p:blipFill>
        <p:spPr>
          <a:xfrm>
            <a:off x="0" y="441959"/>
            <a:ext cx="12192000" cy="5974081"/>
          </a:xfrm>
          <a:prstGeom prst="rect">
            <a:avLst/>
          </a:prstGeom>
        </p:spPr>
      </p:pic>
    </p:spTree>
    <p:extLst>
      <p:ext uri="{BB962C8B-B14F-4D97-AF65-F5344CB8AC3E}">
        <p14:creationId xmlns:p14="http://schemas.microsoft.com/office/powerpoint/2010/main" val="306034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74A5-CB58-6634-52F8-AD87B77A905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85D611-A9FC-73D3-19BC-A90414375E9A}"/>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D0F1C903-06AF-D8AA-37BE-EAF4035A97CD}"/>
              </a:ext>
            </a:extLst>
          </p:cNvPr>
          <p:cNvSpPr txBox="1">
            <a:spLocks noGrp="1"/>
          </p:cNvSpPr>
          <p:nvPr>
            <p:ph type="title"/>
          </p:nvPr>
        </p:nvSpPr>
        <p:spPr>
          <a:xfrm>
            <a:off x="729762" y="516960"/>
            <a:ext cx="10624278"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Value and Growth of Electricity</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898D6F12-4E36-7C96-FAF8-CF5B2A259AB0}"/>
              </a:ext>
            </a:extLst>
          </p:cNvPr>
          <p:cNvSpPr txBox="1">
            <a:spLocks noGrp="1"/>
          </p:cNvSpPr>
          <p:nvPr>
            <p:ph idx="1"/>
          </p:nvPr>
        </p:nvSpPr>
        <p:spPr>
          <a:xfrm>
            <a:off x="729761" y="2002247"/>
            <a:ext cx="10624277" cy="4461239"/>
          </a:xfrm>
          <a:solidFill>
            <a:schemeClr val="bg1">
              <a:lumMod val="95000"/>
            </a:schemeClr>
          </a:solidFill>
        </p:spPr>
        <p:txBody>
          <a:bodyPr lIns="91440" tIns="45720" rIns="91440" bIns="45720"/>
          <a:lstStyle/>
          <a:p>
            <a:pPr marL="377190" indent="-285750" hangingPunct="1">
              <a:lnSpc>
                <a:spcPct val="100000"/>
              </a:lnSpc>
              <a:spcAft>
                <a:spcPts val="1800"/>
              </a:spcAft>
            </a:pPr>
            <a:r>
              <a:rPr lang="en-US" sz="2400" b="0" i="0" dirty="0">
                <a:solidFill>
                  <a:srgbClr val="333333"/>
                </a:solidFill>
                <a:effectLst/>
                <a:latin typeface="Roboto" panose="02000000000000000000" pitchFamily="2" charset="0"/>
              </a:rPr>
              <a:t>Value of electricity in people’s lives is critical to survival, communications, transportation, health and comfort</a:t>
            </a:r>
          </a:p>
          <a:p>
            <a:pPr marL="377190" indent="-285750" hangingPunct="1">
              <a:lnSpc>
                <a:spcPct val="100000"/>
              </a:lnSpc>
              <a:spcAft>
                <a:spcPts val="1800"/>
              </a:spcAft>
            </a:pPr>
            <a:r>
              <a:rPr lang="en-US" sz="2400" dirty="0">
                <a:solidFill>
                  <a:srgbClr val="333333"/>
                </a:solidFill>
                <a:latin typeface="Roboto" panose="02000000000000000000" pitchFamily="2" charset="0"/>
                <a:ea typeface="Verdana" panose="020B0604030504040204" pitchFamily="34" charset="0"/>
                <a:cs typeface="Calibri" panose="020F0502020204030204" pitchFamily="34" charset="0"/>
              </a:rPr>
              <a:t>Electric Vehicle and Vehicle to Grid (V2G) deployment is projected to grow annually by 30% in 2025</a:t>
            </a:r>
          </a:p>
          <a:p>
            <a:pPr marL="377190" indent="-285750" hangingPunct="1">
              <a:lnSpc>
                <a:spcPct val="100000"/>
              </a:lnSpc>
              <a:spcAft>
                <a:spcPts val="1800"/>
              </a:spcAft>
            </a:pPr>
            <a:r>
              <a:rPr lang="en-US" sz="2400" dirty="0">
                <a:solidFill>
                  <a:srgbClr val="333333"/>
                </a:solidFill>
                <a:latin typeface="Roboto" panose="02000000000000000000" pitchFamily="2" charset="0"/>
                <a:ea typeface="Verdana" panose="020B0604030504040204" pitchFamily="34" charset="0"/>
                <a:cs typeface="Calibri" panose="020F0502020204030204" pitchFamily="34" charset="0"/>
              </a:rPr>
              <a:t>Rooftop Solar, home batteries and BESS are combining with solar and wind farms and other DERs to become large microgrids which are also aggregating into massive Virtual Power Plants</a:t>
            </a:r>
          </a:p>
          <a:p>
            <a:pPr marL="377190" indent="-285750" hangingPunct="1">
              <a:lnSpc>
                <a:spcPct val="100000"/>
              </a:lnSpc>
              <a:spcAft>
                <a:spcPts val="1800"/>
              </a:spcAft>
            </a:pPr>
            <a:r>
              <a:rPr lang="en-US" sz="2400" dirty="0">
                <a:solidFill>
                  <a:srgbClr val="333333"/>
                </a:solidFill>
                <a:latin typeface="Roboto" panose="02000000000000000000" pitchFamily="2" charset="0"/>
                <a:ea typeface="Verdana" panose="020B0604030504040204" pitchFamily="34" charset="0"/>
                <a:cs typeface="Calibri" panose="020F0502020204030204" pitchFamily="34" charset="0"/>
              </a:rPr>
              <a:t>This surge is driven by substantial financial benefits, grid reliability, efficiency, decentralization, aging grid infrastructure, sustainability, mitigation of and adaptation to climate change</a:t>
            </a:r>
            <a:endParaRPr lang="en-US" sz="3600" dirty="0">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834F878-8ACE-9EE9-C897-3BB50020CF4D}"/>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11</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417232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8AB8-2081-B1C7-C70B-ECA754A8134F}"/>
              </a:ext>
            </a:extLst>
          </p:cNvPr>
          <p:cNvSpPr>
            <a:spLocks noGrp="1"/>
          </p:cNvSpPr>
          <p:nvPr>
            <p:ph type="title"/>
          </p:nvPr>
        </p:nvSpPr>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Climate Change and BESS</a:t>
            </a:r>
            <a:endParaRPr lang="en-CA" sz="4000" b="1" dirty="0">
              <a:solidFill>
                <a:srgbClr val="FFC000"/>
              </a:solidFill>
              <a:latin typeface="Aptos Display" panose="020B0004020202020204" pitchFamily="34" charset="0"/>
            </a:endParaRPr>
          </a:p>
        </p:txBody>
      </p:sp>
      <p:sp>
        <p:nvSpPr>
          <p:cNvPr id="3" name="Content Placeholder 2">
            <a:extLst>
              <a:ext uri="{FF2B5EF4-FFF2-40B4-BE49-F238E27FC236}">
                <a16:creationId xmlns:a16="http://schemas.microsoft.com/office/drawing/2014/main" id="{A95F694A-3C28-1B0F-6C66-2DA710DE5D81}"/>
              </a:ext>
            </a:extLst>
          </p:cNvPr>
          <p:cNvSpPr>
            <a:spLocks noGrp="1"/>
          </p:cNvSpPr>
          <p:nvPr>
            <p:ph idx="1"/>
          </p:nvPr>
        </p:nvSpPr>
        <p:spPr>
          <a:xfrm>
            <a:off x="838200" y="1853248"/>
            <a:ext cx="10515600" cy="4639627"/>
          </a:xfrm>
        </p:spPr>
        <p:txBody>
          <a:bodyPr>
            <a:normAutofit fontScale="77500" lnSpcReduction="20000"/>
          </a:bodyPr>
          <a:lstStyle/>
          <a:p>
            <a:r>
              <a:rPr lang="en-CA" dirty="0"/>
              <a:t>There are 26 grid sized batteries in Ontario that are operational with 2,916 MW capacity.    More (hundreds in the next decade) are under construction or in planning.</a:t>
            </a:r>
          </a:p>
          <a:p>
            <a:endParaRPr lang="en-CA" dirty="0"/>
          </a:p>
          <a:p>
            <a:r>
              <a:rPr lang="en-CA" dirty="0"/>
              <a:t>BESS is a well-developed technology used extensively in Australia, China, EU, UK, USA , and in other parts of Canada.  </a:t>
            </a:r>
          </a:p>
          <a:p>
            <a:endParaRPr lang="en-CA" dirty="0"/>
          </a:p>
          <a:p>
            <a:r>
              <a:rPr lang="en-CA" dirty="0"/>
              <a:t>Climate threats dictate we electrify everything using Distributed Energy Resources (DER) to stop burning fossil fuels.</a:t>
            </a:r>
          </a:p>
          <a:p>
            <a:pPr lvl="1"/>
            <a:r>
              <a:rPr lang="en-CA" dirty="0"/>
              <a:t>Substantial growth demands are placed on an aging centralized generating system</a:t>
            </a:r>
          </a:p>
          <a:p>
            <a:pPr lvl="1"/>
            <a:r>
              <a:rPr lang="en-CA" dirty="0"/>
              <a:t>DERs must be closer to the demand loads to reduce use of transmission and distribution towers, transformers and their wired resistive losses </a:t>
            </a:r>
          </a:p>
          <a:p>
            <a:endParaRPr lang="en-CA" dirty="0"/>
          </a:p>
          <a:p>
            <a:r>
              <a:rPr lang="en-CA" dirty="0"/>
              <a:t>Enthusiastic support of the BESS program is vital to reducing delivered energy rates, improve resilience, reliability and flexibility.   </a:t>
            </a:r>
          </a:p>
          <a:p>
            <a:endParaRPr lang="en-CA" dirty="0"/>
          </a:p>
        </p:txBody>
      </p:sp>
    </p:spTree>
    <p:extLst>
      <p:ext uri="{BB962C8B-B14F-4D97-AF65-F5344CB8AC3E}">
        <p14:creationId xmlns:p14="http://schemas.microsoft.com/office/powerpoint/2010/main" val="170435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2B57-FCE7-7837-6989-073732B9D767}"/>
              </a:ext>
            </a:extLst>
          </p:cNvPr>
          <p:cNvSpPr>
            <a:spLocks noGrp="1"/>
          </p:cNvSpPr>
          <p:nvPr>
            <p:ph type="title"/>
          </p:nvPr>
        </p:nvSpPr>
        <p:spPr/>
        <p:txBody>
          <a:bodyPr>
            <a:normAutofit/>
          </a:bodyPr>
          <a:lstStyle/>
          <a:p>
            <a:pPr algn="ctr"/>
            <a:r>
              <a:rPr lang="en-US" sz="4000" b="1" dirty="0">
                <a:solidFill>
                  <a:srgbClr val="FF0000"/>
                </a:solidFill>
                <a:latin typeface="Aptos Display" panose="020B0004020202020204" pitchFamily="34" charset="0"/>
              </a:rPr>
              <a:t>B</a:t>
            </a:r>
            <a:r>
              <a:rPr lang="en-CA" sz="4000" b="1" dirty="0">
                <a:solidFill>
                  <a:srgbClr val="FF0000"/>
                </a:solidFill>
                <a:latin typeface="Aptos Display" panose="020B0004020202020204" pitchFamily="34" charset="0"/>
              </a:rPr>
              <a:t>ESS Primary Uses</a:t>
            </a:r>
            <a:endParaRPr lang="en-CA" sz="4000" dirty="0">
              <a:solidFill>
                <a:srgbClr val="FF0000"/>
              </a:solidFill>
              <a:latin typeface="Aptos Display" panose="020B0004020202020204" pitchFamily="34" charset="0"/>
            </a:endParaRPr>
          </a:p>
        </p:txBody>
      </p:sp>
      <p:sp>
        <p:nvSpPr>
          <p:cNvPr id="3" name="Content Placeholder 2">
            <a:extLst>
              <a:ext uri="{FF2B5EF4-FFF2-40B4-BE49-F238E27FC236}">
                <a16:creationId xmlns:a16="http://schemas.microsoft.com/office/drawing/2014/main" id="{F16DC769-529C-8710-8033-38036900FDBF}"/>
              </a:ext>
            </a:extLst>
          </p:cNvPr>
          <p:cNvSpPr>
            <a:spLocks noGrp="1"/>
          </p:cNvSpPr>
          <p:nvPr>
            <p:ph idx="1"/>
          </p:nvPr>
        </p:nvSpPr>
        <p:spPr>
          <a:xfrm>
            <a:off x="741981" y="1211298"/>
            <a:ext cx="10708037" cy="4885141"/>
          </a:xfrm>
        </p:spPr>
        <p:txBody>
          <a:bodyPr>
            <a:normAutofit fontScale="92500"/>
          </a:bodyPr>
          <a:lstStyle/>
          <a:p>
            <a:endParaRPr lang="en-CA" dirty="0"/>
          </a:p>
          <a:p>
            <a:r>
              <a:rPr lang="en-CA" sz="2800" b="1" dirty="0">
                <a:solidFill>
                  <a:schemeClr val="tx2"/>
                </a:solidFill>
                <a:effectLst>
                  <a:outerShdw blurRad="38100" dist="38100" dir="2700000" algn="tl">
                    <a:srgbClr val="000000">
                      <a:alpha val="43137"/>
                    </a:srgbClr>
                  </a:outerShdw>
                </a:effectLst>
              </a:rPr>
              <a:t>Peak Shaving.  </a:t>
            </a:r>
            <a:r>
              <a:rPr lang="en-CA" dirty="0"/>
              <a:t>Provide power to the grid during 4 p.m. thru 9 p.m. peak demand.  This is an energy time shift of expensive high-cost energy demand discharging to cheap overnight battery energy charging.</a:t>
            </a:r>
          </a:p>
          <a:p>
            <a:endParaRPr lang="en-CA" dirty="0"/>
          </a:p>
          <a:p>
            <a:r>
              <a:rPr lang="en-CA" sz="2800" b="1" dirty="0">
                <a:solidFill>
                  <a:schemeClr val="tx2"/>
                </a:solidFill>
                <a:effectLst>
                  <a:outerShdw blurRad="38100" dist="38100" dir="2700000" algn="tl">
                    <a:srgbClr val="000000">
                      <a:alpha val="43137"/>
                    </a:srgbClr>
                  </a:outerShdw>
                </a:effectLst>
              </a:rPr>
              <a:t>Demand Response.  </a:t>
            </a:r>
            <a:r>
              <a:rPr lang="en-CA" dirty="0"/>
              <a:t>As the total power demand changes over 24 hours, the demands can be very dynamic including non-linear large industrial loads.</a:t>
            </a:r>
          </a:p>
          <a:p>
            <a:pPr lvl="2"/>
            <a:r>
              <a:rPr lang="en-CA" dirty="0"/>
              <a:t>Prior history provides a rough model of demands, but each day is unique.</a:t>
            </a:r>
          </a:p>
          <a:p>
            <a:endParaRPr lang="en-CA" dirty="0"/>
          </a:p>
          <a:p>
            <a:r>
              <a:rPr lang="en-CA" sz="2800" b="1" dirty="0">
                <a:solidFill>
                  <a:schemeClr val="tx2"/>
                </a:solidFill>
                <a:effectLst>
                  <a:outerShdw blurRad="38100" dist="38100" dir="2700000" algn="tl">
                    <a:srgbClr val="000000">
                      <a:alpha val="43137"/>
                    </a:srgbClr>
                  </a:outerShdw>
                </a:effectLst>
              </a:rPr>
              <a:t>Grid services.  </a:t>
            </a:r>
            <a:r>
              <a:rPr lang="en-CA" dirty="0"/>
              <a:t>Local variation of AC frequency, phase and voltage levels need cleaning.  BESS is a renewable energy quality control cleaning tool.  </a:t>
            </a:r>
          </a:p>
          <a:p>
            <a:endParaRPr lang="en-CA" dirty="0"/>
          </a:p>
        </p:txBody>
      </p:sp>
    </p:spTree>
    <p:extLst>
      <p:ext uri="{BB962C8B-B14F-4D97-AF65-F5344CB8AC3E}">
        <p14:creationId xmlns:p14="http://schemas.microsoft.com/office/powerpoint/2010/main" val="155360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60D9-6F8E-C1F1-A482-08D7BC0DFFAB}"/>
              </a:ext>
            </a:extLst>
          </p:cNvPr>
          <p:cNvSpPr>
            <a:spLocks noGrp="1"/>
          </p:cNvSpPr>
          <p:nvPr>
            <p:ph type="title"/>
          </p:nvPr>
        </p:nvSpPr>
        <p:spPr>
          <a:xfrm>
            <a:off x="0" y="152399"/>
            <a:ext cx="10705308" cy="1151467"/>
          </a:xfrm>
        </p:spPr>
        <p:txBody>
          <a:bodyPr>
            <a:normAutofit/>
          </a:bodyPr>
          <a:lstStyle/>
          <a:p>
            <a:pPr algn="ctr"/>
            <a:r>
              <a:rPr lang="en-US" b="1" dirty="0">
                <a:solidFill>
                  <a:srgbClr val="C00000"/>
                </a:solidFill>
                <a:effectLst>
                  <a:outerShdw blurRad="38100" dist="38100" dir="2700000" algn="tl">
                    <a:srgbClr val="000000">
                      <a:alpha val="43137"/>
                    </a:srgbClr>
                  </a:outerShdw>
                </a:effectLst>
              </a:rPr>
              <a:t>Two daily Peak Shaving </a:t>
            </a:r>
            <a:br>
              <a:rPr lang="en-US" dirty="0"/>
            </a:br>
            <a:r>
              <a:rPr lang="en-US" sz="3100" dirty="0"/>
              <a:t>(the Duck Curve for 11 January Net Load)</a:t>
            </a:r>
            <a:endParaRPr lang="en-CA" dirty="0"/>
          </a:p>
        </p:txBody>
      </p:sp>
      <p:sp>
        <p:nvSpPr>
          <p:cNvPr id="7" name="TextBox 6">
            <a:extLst>
              <a:ext uri="{FF2B5EF4-FFF2-40B4-BE49-F238E27FC236}">
                <a16:creationId xmlns:a16="http://schemas.microsoft.com/office/drawing/2014/main" id="{32ECCF1B-812B-E721-5A9A-98702FFD7DC2}"/>
              </a:ext>
            </a:extLst>
          </p:cNvPr>
          <p:cNvSpPr txBox="1"/>
          <p:nvPr/>
        </p:nvSpPr>
        <p:spPr>
          <a:xfrm>
            <a:off x="3048000" y="2490169"/>
            <a:ext cx="6096000" cy="369332"/>
          </a:xfrm>
          <a:prstGeom prst="rect">
            <a:avLst/>
          </a:prstGeom>
          <a:noFill/>
        </p:spPr>
        <p:txBody>
          <a:bodyPr wrap="square">
            <a:spAutoFit/>
          </a:bodyPr>
          <a:lstStyle/>
          <a:p>
            <a:endParaRPr lang="en-CA" dirty="0"/>
          </a:p>
        </p:txBody>
      </p:sp>
      <p:pic>
        <p:nvPicPr>
          <p:cNvPr id="4" name="Picture 3">
            <a:extLst>
              <a:ext uri="{FF2B5EF4-FFF2-40B4-BE49-F238E27FC236}">
                <a16:creationId xmlns:a16="http://schemas.microsoft.com/office/drawing/2014/main" id="{AD4F2B24-73F6-2B5E-57B5-ADA7ED2D31DF}"/>
              </a:ext>
            </a:extLst>
          </p:cNvPr>
          <p:cNvPicPr>
            <a:picLocks noChangeAspect="1"/>
          </p:cNvPicPr>
          <p:nvPr/>
        </p:nvPicPr>
        <p:blipFill>
          <a:blip r:embed="rId2"/>
          <a:stretch>
            <a:fillRect/>
          </a:stretch>
        </p:blipFill>
        <p:spPr>
          <a:xfrm>
            <a:off x="152401" y="1843690"/>
            <a:ext cx="11599332" cy="4861910"/>
          </a:xfrm>
          <a:prstGeom prst="rect">
            <a:avLst/>
          </a:prstGeom>
        </p:spPr>
      </p:pic>
    </p:spTree>
    <p:extLst>
      <p:ext uri="{BB962C8B-B14F-4D97-AF65-F5344CB8AC3E}">
        <p14:creationId xmlns:p14="http://schemas.microsoft.com/office/powerpoint/2010/main" val="273856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E122A-AD40-F26E-DE54-6A67AE410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10EBB-DCCA-E3C7-3905-C3717FCCF433}"/>
              </a:ext>
            </a:extLst>
          </p:cNvPr>
          <p:cNvSpPr>
            <a:spLocks noGrp="1"/>
          </p:cNvSpPr>
          <p:nvPr>
            <p:ph type="title"/>
          </p:nvPr>
        </p:nvSpPr>
        <p:spPr>
          <a:xfrm>
            <a:off x="0" y="116806"/>
            <a:ext cx="10705308" cy="991937"/>
          </a:xfrm>
        </p:spPr>
        <p:txBody>
          <a:bodyPr>
            <a:normAutofit fontScale="90000"/>
          </a:bodyPr>
          <a:lstStyle/>
          <a:p>
            <a:pPr algn="ctr"/>
            <a:r>
              <a:rPr lang="en-CA" b="1" dirty="0">
                <a:solidFill>
                  <a:srgbClr val="C00000"/>
                </a:solidFill>
                <a:effectLst>
                  <a:outerShdw blurRad="38100" dist="38100" dir="2700000" algn="tl">
                    <a:srgbClr val="000000">
                      <a:alpha val="43137"/>
                    </a:srgbClr>
                  </a:outerShdw>
                </a:effectLst>
              </a:rPr>
              <a:t>Demand Response</a:t>
            </a:r>
            <a:br>
              <a:rPr lang="en-US" dirty="0"/>
            </a:br>
            <a:endParaRPr lang="en-CA" dirty="0"/>
          </a:p>
        </p:txBody>
      </p:sp>
      <p:sp>
        <p:nvSpPr>
          <p:cNvPr id="7" name="TextBox 6">
            <a:extLst>
              <a:ext uri="{FF2B5EF4-FFF2-40B4-BE49-F238E27FC236}">
                <a16:creationId xmlns:a16="http://schemas.microsoft.com/office/drawing/2014/main" id="{DD49D8A4-E481-6844-828C-7FDBFB9672D5}"/>
              </a:ext>
            </a:extLst>
          </p:cNvPr>
          <p:cNvSpPr txBox="1"/>
          <p:nvPr/>
        </p:nvSpPr>
        <p:spPr>
          <a:xfrm>
            <a:off x="662940" y="1320800"/>
            <a:ext cx="10904220" cy="4924425"/>
          </a:xfrm>
          <a:prstGeom prst="rect">
            <a:avLst/>
          </a:prstGeom>
          <a:noFill/>
        </p:spPr>
        <p:txBody>
          <a:bodyPr wrap="square">
            <a:spAutoFit/>
          </a:bodyPr>
          <a:lstStyle/>
          <a:p>
            <a:pPr marL="285750" indent="-285750">
              <a:buFont typeface="Arial" panose="020B0604020202020204" pitchFamily="34" charset="0"/>
              <a:buChar char="•"/>
            </a:pPr>
            <a:r>
              <a:rPr lang="en-CA" sz="2400" dirty="0"/>
              <a:t>Rapid power demand growth exceed the ability to activate</a:t>
            </a:r>
          </a:p>
          <a:p>
            <a:pPr marL="742950" lvl="1" indent="-285750">
              <a:buFont typeface="Arial" panose="020B0604020202020204" pitchFamily="34" charset="0"/>
              <a:buChar char="•"/>
            </a:pPr>
            <a:r>
              <a:rPr lang="en-CA" sz="2000" dirty="0"/>
              <a:t>an idle nuclear reactor, </a:t>
            </a:r>
          </a:p>
          <a:p>
            <a:pPr marL="742950" lvl="1" indent="-285750">
              <a:buFont typeface="Arial" panose="020B0604020202020204" pitchFamily="34" charset="0"/>
              <a:buChar char="•"/>
            </a:pPr>
            <a:r>
              <a:rPr lang="en-CA" sz="2000" dirty="0"/>
              <a:t>starting up another water turbine, </a:t>
            </a:r>
          </a:p>
          <a:p>
            <a:pPr marL="742950" lvl="1" indent="-285750">
              <a:buFont typeface="Arial" panose="020B0604020202020204" pitchFamily="34" charset="0"/>
              <a:buChar char="•"/>
            </a:pPr>
            <a:r>
              <a:rPr lang="en-CA" sz="2000" dirty="0"/>
              <a:t>starting a gas turbine, </a:t>
            </a:r>
          </a:p>
          <a:p>
            <a:pPr marL="742950" lvl="1" indent="-285750">
              <a:buFont typeface="Arial" panose="020B0604020202020204" pitchFamily="34" charset="0"/>
              <a:buChar char="•"/>
            </a:pPr>
            <a:r>
              <a:rPr lang="en-CA" sz="2000" dirty="0"/>
              <a:t>turning off discretionary loads</a:t>
            </a:r>
          </a:p>
          <a:p>
            <a:pPr marL="742950" lvl="1"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Random grid failures due to severe weather, aging equipment or accident are common.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Manual inter jurisdictional energy trading (Quebec, Manitoba, New York, Michigan) is a temporary solution for slower trends.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BESS can respond almost instantly  </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52257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E050-DA63-D55F-3186-D2422B8F4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1C89A-C555-A40F-7C5A-02747C5754D4}"/>
              </a:ext>
            </a:extLst>
          </p:cNvPr>
          <p:cNvSpPr>
            <a:spLocks noGrp="1"/>
          </p:cNvSpPr>
          <p:nvPr>
            <p:ph type="title"/>
          </p:nvPr>
        </p:nvSpPr>
        <p:spPr>
          <a:xfrm>
            <a:off x="0" y="328863"/>
            <a:ext cx="10705308" cy="991937"/>
          </a:xfrm>
        </p:spPr>
        <p:txBody>
          <a:bodyPr>
            <a:normAutofit fontScale="90000"/>
          </a:bodyPr>
          <a:lstStyle/>
          <a:p>
            <a:pPr algn="ctr"/>
            <a:r>
              <a:rPr lang="en-CA" sz="4400" b="1" dirty="0">
                <a:solidFill>
                  <a:srgbClr val="C00000"/>
                </a:solidFill>
                <a:effectLst>
                  <a:outerShdw blurRad="38100" dist="38100" dir="2700000" algn="tl">
                    <a:srgbClr val="000000">
                      <a:alpha val="43137"/>
                    </a:srgbClr>
                  </a:outerShdw>
                </a:effectLst>
              </a:rPr>
              <a:t>Grid Services</a:t>
            </a:r>
            <a:br>
              <a:rPr lang="en-US" dirty="0"/>
            </a:br>
            <a:endParaRPr lang="en-CA" dirty="0"/>
          </a:p>
        </p:txBody>
      </p:sp>
      <p:sp>
        <p:nvSpPr>
          <p:cNvPr id="7" name="TextBox 6">
            <a:extLst>
              <a:ext uri="{FF2B5EF4-FFF2-40B4-BE49-F238E27FC236}">
                <a16:creationId xmlns:a16="http://schemas.microsoft.com/office/drawing/2014/main" id="{F80C0AB1-8AAB-D6C3-64FB-45C5CAB23CF9}"/>
              </a:ext>
            </a:extLst>
          </p:cNvPr>
          <p:cNvSpPr txBox="1"/>
          <p:nvPr/>
        </p:nvSpPr>
        <p:spPr>
          <a:xfrm>
            <a:off x="480060" y="1320800"/>
            <a:ext cx="10995660" cy="5570756"/>
          </a:xfrm>
          <a:prstGeom prst="rect">
            <a:avLst/>
          </a:prstGeom>
          <a:noFill/>
        </p:spPr>
        <p:txBody>
          <a:bodyPr wrap="square">
            <a:spAutoFit/>
          </a:bodyPr>
          <a:lstStyle/>
          <a:p>
            <a:pPr marL="285750" indent="-285750">
              <a:buFont typeface="Arial" panose="020B0604020202020204" pitchFamily="34" charset="0"/>
              <a:buChar char="•"/>
            </a:pPr>
            <a:r>
              <a:rPr lang="en-CA" sz="2000" dirty="0"/>
              <a:t>Local grid following DERs (solar and wind generators) deliver small variations of AC frequency, phase and voltage levels that need BESS cleaning</a:t>
            </a:r>
          </a:p>
          <a:p>
            <a:pPr marL="742950" lvl="1" indent="-285750">
              <a:buFont typeface="Arial" panose="020B0604020202020204" pitchFamily="34" charset="0"/>
              <a:buChar char="•"/>
            </a:pPr>
            <a:r>
              <a:rPr lang="en-CA" sz="2000" dirty="0"/>
              <a:t>Intentional AC frequency variation is a common temporary Demand Response action </a:t>
            </a:r>
          </a:p>
          <a:p>
            <a:pPr marL="742950" lvl="1" indent="-285750">
              <a:buFont typeface="Arial" panose="020B0604020202020204" pitchFamily="34" charset="0"/>
              <a:buChar char="•"/>
            </a:pPr>
            <a:r>
              <a:rPr lang="en-CA" sz="2000" dirty="0"/>
              <a:t>Significant quality control issue. </a:t>
            </a:r>
          </a:p>
          <a:p>
            <a:r>
              <a:rPr lang="en-CA" sz="2000" dirty="0"/>
              <a:t> </a:t>
            </a:r>
          </a:p>
          <a:p>
            <a:pPr marL="285750" indent="-285750">
              <a:buFont typeface="Arial" panose="020B0604020202020204" pitchFamily="34" charset="0"/>
              <a:buChar char="•"/>
            </a:pPr>
            <a:r>
              <a:rPr lang="en-CA" sz="2000" dirty="0"/>
              <a:t>Continual DER expansion based on population growth (more housing and industry demands) to deal with.   </a:t>
            </a:r>
          </a:p>
          <a:p>
            <a:pPr marL="742950" lvl="1" indent="-285750">
              <a:buFont typeface="Arial" panose="020B0604020202020204" pitchFamily="34" charset="0"/>
              <a:buChar char="•"/>
            </a:pPr>
            <a:r>
              <a:rPr lang="en-CA" sz="2000" dirty="0"/>
              <a:t>EV charging, </a:t>
            </a:r>
          </a:p>
          <a:p>
            <a:pPr marL="742950" lvl="1" indent="-285750">
              <a:buFont typeface="Arial" panose="020B0604020202020204" pitchFamily="34" charset="0"/>
              <a:buChar char="•"/>
            </a:pPr>
            <a:r>
              <a:rPr lang="en-CA" sz="2000" dirty="0"/>
              <a:t>Buildings decarbonizing heat pumps,</a:t>
            </a:r>
          </a:p>
          <a:p>
            <a:pPr marL="742950" lvl="1" indent="-285750">
              <a:buFont typeface="Arial" panose="020B0604020202020204" pitchFamily="34" charset="0"/>
              <a:buChar char="•"/>
            </a:pPr>
            <a:r>
              <a:rPr lang="en-CA" sz="2000" dirty="0"/>
              <a:t>AI Data centres rapid growth</a:t>
            </a:r>
          </a:p>
          <a:p>
            <a:pPr marL="742950" lvl="1"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Aggregation of home solar arrays paired with batteries into microgrids, and Virtual Power Plants need grid following BESS cleaning</a:t>
            </a:r>
          </a:p>
          <a:p>
            <a:endParaRPr lang="en-CA" sz="2000" dirty="0"/>
          </a:p>
          <a:p>
            <a:r>
              <a:rPr lang="en-CA" sz="2000" dirty="0"/>
              <a:t>.  BESS design can prevent the recent Spain/Portugal grid failure mode.</a:t>
            </a:r>
          </a:p>
          <a:p>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806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0CD19A28-06B2-9641-6F64-6F6E047540C6}"/>
              </a:ext>
            </a:extLst>
          </p:cNvPr>
          <p:cNvSpPr txBox="1">
            <a:spLocks noGrp="1"/>
          </p:cNvSpPr>
          <p:nvPr>
            <p:ph type="title"/>
          </p:nvPr>
        </p:nvSpPr>
        <p:spPr>
          <a:xfrm>
            <a:off x="729762" y="516960"/>
            <a:ext cx="10624278"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What is Happening on Ontario’s Electrical Grid?</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1ABF291E-1965-8AB9-0B8B-6763C307D052}"/>
              </a:ext>
            </a:extLst>
          </p:cNvPr>
          <p:cNvSpPr txBox="1">
            <a:spLocks noGrp="1"/>
          </p:cNvSpPr>
          <p:nvPr>
            <p:ph idx="1"/>
          </p:nvPr>
        </p:nvSpPr>
        <p:spPr>
          <a:xfrm>
            <a:off x="1376152" y="2002247"/>
            <a:ext cx="9398664" cy="4243993"/>
          </a:xfrm>
          <a:solidFill>
            <a:schemeClr val="bg1">
              <a:lumMod val="95000"/>
            </a:schemeClr>
          </a:solidFill>
        </p:spPr>
        <p:txBody>
          <a:bodyPr lIns="91440" tIns="45720" rIns="91440" bIns="45720"/>
          <a:lstStyle/>
          <a:p>
            <a:pPr marL="91440" lvl="0" indent="0" hangingPunct="1">
              <a:lnSpc>
                <a:spcPct val="100000"/>
              </a:lnSpc>
              <a:spcAft>
                <a:spcPts val="1800"/>
              </a:spcAft>
              <a:buNone/>
            </a:pPr>
            <a:r>
              <a:rPr lang="en-US" sz="2600" dirty="0">
                <a:latin typeface="Verdana" panose="020B0604030504040204" pitchFamily="34" charset="0"/>
                <a:ea typeface="Verdana" panose="020B0604030504040204" pitchFamily="34" charset="0"/>
                <a:cs typeface="Calibri" panose="020F0502020204030204" pitchFamily="34" charset="0"/>
              </a:rPr>
              <a:t>Growth of Ontario’s annual grid energy demands is estimated at 75% growth to 2050. </a:t>
            </a:r>
            <a:r>
              <a:rPr lang="en-US" sz="2600">
                <a:latin typeface="Verdana" panose="020B0604030504040204" pitchFamily="34" charset="0"/>
                <a:ea typeface="Verdana" panose="020B0604030504040204" pitchFamily="34" charset="0"/>
                <a:cs typeface="Calibri" panose="020F0502020204030204" pitchFamily="34" charset="0"/>
              </a:rPr>
              <a:t>(</a:t>
            </a:r>
            <a:r>
              <a:rPr lang="en-US" sz="2400">
                <a:latin typeface="Calibri" panose="020F0502020204030204" pitchFamily="34" charset="0"/>
                <a:cs typeface="Calibri" panose="020F0502020204030204" pitchFamily="34" charset="0"/>
              </a:rPr>
              <a:t>From </a:t>
            </a:r>
            <a:r>
              <a:rPr lang="en-US" sz="2400" dirty="0">
                <a:latin typeface="Calibri" panose="020F0502020204030204" pitchFamily="34" charset="0"/>
                <a:cs typeface="Calibri" panose="020F0502020204030204" pitchFamily="34" charset="0"/>
              </a:rPr>
              <a:t>2008 to 2016, residential electricity costs rose by </a:t>
            </a:r>
            <a:r>
              <a:rPr lang="en-US" sz="2400" b="1">
                <a:latin typeface="Calibri" panose="020F0502020204030204" pitchFamily="34" charset="0"/>
                <a:cs typeface="Calibri" panose="020F0502020204030204" pitchFamily="34" charset="0"/>
              </a:rPr>
              <a:t>71%)</a:t>
            </a:r>
            <a:endParaRPr lang="en-US" sz="2600" dirty="0">
              <a:latin typeface="Calibri" panose="020F0502020204030204" pitchFamily="34" charset="0"/>
              <a:ea typeface="Verdana" panose="020B0604030504040204" pitchFamily="34" charset="0"/>
              <a:cs typeface="Calibri" panose="020F0502020204030204" pitchFamily="34" charset="0"/>
            </a:endParaRPr>
          </a:p>
          <a:p>
            <a:pPr lvl="0" hangingPunct="1">
              <a:spcAft>
                <a:spcPts val="601"/>
              </a:spcAft>
              <a:buClr>
                <a:srgbClr val="000000"/>
              </a:buClr>
            </a:pPr>
            <a:r>
              <a:rPr lang="en-US" sz="2600" dirty="0">
                <a:latin typeface="Verdana" panose="020B0604030504040204" pitchFamily="34" charset="0"/>
                <a:ea typeface="Verdana" panose="020B0604030504040204" pitchFamily="34" charset="0"/>
                <a:cs typeface="Calibri" panose="020F0502020204030204" pitchFamily="34" charset="0"/>
              </a:rPr>
              <a:t>Disruption forces driven by</a:t>
            </a:r>
          </a:p>
          <a:p>
            <a:pPr lvl="1">
              <a:spcBef>
                <a:spcPts val="0"/>
              </a:spcBef>
              <a:spcAft>
                <a:spcPts val="601"/>
              </a:spcAft>
              <a:buClr>
                <a:srgbClr val="000000"/>
              </a:buClr>
              <a:buSzPct val="76000"/>
              <a:buFont typeface="Book Antiqua" pitchFamily="18"/>
              <a:buChar char="►"/>
            </a:pPr>
            <a:r>
              <a:rPr lang="en-US" sz="2000" dirty="0">
                <a:solidFill>
                  <a:schemeClr val="tx1"/>
                </a:solidFill>
                <a:latin typeface="Verdana" panose="020B0604030504040204" pitchFamily="34" charset="0"/>
                <a:ea typeface="Verdana" panose="020B0604030504040204" pitchFamily="34" charset="0"/>
                <a:cs typeface="Calibri" panose="020F0502020204030204" pitchFamily="34" charset="0"/>
              </a:rPr>
              <a:t>electrify everything (housing, industry, transportation)</a:t>
            </a:r>
          </a:p>
          <a:p>
            <a:pPr lvl="1">
              <a:spcBef>
                <a:spcPts val="0"/>
              </a:spcBef>
              <a:spcAft>
                <a:spcPts val="601"/>
              </a:spcAft>
              <a:buClr>
                <a:srgbClr val="000000"/>
              </a:buClr>
              <a:buSzPct val="76000"/>
              <a:buFont typeface="Book Antiqua" pitchFamily="18"/>
              <a:buChar char="►"/>
            </a:pPr>
            <a:r>
              <a:rPr lang="en-US" sz="2000" dirty="0">
                <a:solidFill>
                  <a:schemeClr val="tx1"/>
                </a:solidFill>
                <a:latin typeface="Verdana" panose="020B0604030504040204" pitchFamily="34" charset="0"/>
                <a:ea typeface="Verdana" panose="020B0604030504040204" pitchFamily="34" charset="0"/>
                <a:cs typeface="Calibri" panose="020F0502020204030204" pitchFamily="34" charset="0"/>
              </a:rPr>
              <a:t>consumer participation and cost savings</a:t>
            </a:r>
          </a:p>
          <a:p>
            <a:pPr lvl="1">
              <a:spcBef>
                <a:spcPts val="0"/>
              </a:spcBef>
              <a:spcAft>
                <a:spcPts val="601"/>
              </a:spcAft>
              <a:buClr>
                <a:srgbClr val="000000"/>
              </a:buClr>
              <a:buSzPct val="76000"/>
              <a:buFont typeface="Book Antiqua" pitchFamily="18"/>
              <a:buChar char="►"/>
            </a:pPr>
            <a:r>
              <a:rPr lang="en-US" sz="2000" dirty="0">
                <a:solidFill>
                  <a:schemeClr val="tx1"/>
                </a:solidFill>
                <a:latin typeface="Verdana" panose="020B0604030504040204" pitchFamily="34" charset="0"/>
                <a:ea typeface="Verdana" panose="020B0604030504040204" pitchFamily="34" charset="0"/>
                <a:cs typeface="Calibri" panose="020F0502020204030204" pitchFamily="34" charset="0"/>
              </a:rPr>
              <a:t>grid energy efficiency, sustainability and reliability</a:t>
            </a:r>
          </a:p>
          <a:p>
            <a:pPr lvl="1">
              <a:spcBef>
                <a:spcPts val="0"/>
              </a:spcBef>
              <a:spcAft>
                <a:spcPts val="601"/>
              </a:spcAft>
              <a:buClr>
                <a:srgbClr val="000000"/>
              </a:buClr>
              <a:buSzPct val="76000"/>
              <a:buFont typeface="Book Antiqua" pitchFamily="18"/>
              <a:buChar char="►"/>
            </a:pPr>
            <a:r>
              <a:rPr lang="en-US" sz="2000" dirty="0">
                <a:solidFill>
                  <a:schemeClr val="tx1"/>
                </a:solidFill>
                <a:latin typeface="Verdana" panose="020B0604030504040204" pitchFamily="34" charset="0"/>
                <a:ea typeface="Verdana" panose="020B0604030504040204" pitchFamily="34" charset="0"/>
                <a:cs typeface="Calibri" panose="020F0502020204030204" pitchFamily="34" charset="0"/>
              </a:rPr>
              <a:t>regulatory support and policy initiatives</a:t>
            </a:r>
          </a:p>
          <a:p>
            <a:pPr lvl="1">
              <a:spcBef>
                <a:spcPts val="0"/>
              </a:spcBef>
              <a:spcAft>
                <a:spcPts val="1800"/>
              </a:spcAft>
              <a:buClr>
                <a:srgbClr val="000000"/>
              </a:buClr>
              <a:buSzPct val="76000"/>
              <a:buFont typeface="Book Antiqua" pitchFamily="18"/>
              <a:buChar char="►"/>
            </a:pPr>
            <a:r>
              <a:rPr lang="en-US" sz="2000" dirty="0">
                <a:solidFill>
                  <a:schemeClr val="tx1"/>
                </a:solidFill>
                <a:latin typeface="Verdana" panose="020B0604030504040204" pitchFamily="34" charset="0"/>
                <a:ea typeface="Verdana" panose="020B0604030504040204" pitchFamily="34" charset="0"/>
                <a:cs typeface="Calibri" panose="020F0502020204030204" pitchFamily="34" charset="0"/>
              </a:rPr>
              <a:t>increased public awareness in </a:t>
            </a:r>
            <a:r>
              <a:rPr lang="en-CA" sz="2000" b="0" i="0" dirty="0">
                <a:solidFill>
                  <a:schemeClr val="tx1"/>
                </a:solidFill>
                <a:effectLst/>
                <a:latin typeface="Verdana" panose="020B0604030504040204" pitchFamily="34" charset="0"/>
                <a:ea typeface="Verdana" panose="020B0604030504040204" pitchFamily="34" charset="0"/>
              </a:rPr>
              <a:t>future proofing their homes</a:t>
            </a:r>
            <a:endParaRPr lang="en-US" sz="2000" dirty="0">
              <a:solidFill>
                <a:schemeClr val="tx1"/>
              </a:solidFill>
              <a:latin typeface="Verdana" panose="020B0604030504040204" pitchFamily="34" charset="0"/>
              <a:ea typeface="Verdana" panose="020B0604030504040204" pitchFamily="34" charset="0"/>
              <a:cs typeface="Calibri" panose="020F0502020204030204" pitchFamily="34" charset="0"/>
            </a:endParaRPr>
          </a:p>
          <a:p>
            <a:pPr lvl="0" hangingPunct="1">
              <a:spcAft>
                <a:spcPts val="1199"/>
              </a:spcAft>
              <a:buClr>
                <a:srgbClr val="000000"/>
              </a:buClr>
            </a:pPr>
            <a:r>
              <a:rPr lang="en-US" sz="2600" dirty="0">
                <a:latin typeface="Verdana" panose="020B0604030504040204" pitchFamily="34" charset="0"/>
                <a:ea typeface="Verdana" panose="020B0604030504040204" pitchFamily="34" charset="0"/>
                <a:cs typeface="Calibri" panose="020F0502020204030204" pitchFamily="34" charset="0"/>
              </a:rPr>
              <a:t>VPPs are systems that respond to this opportunity</a:t>
            </a: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1043FB7-CF1E-5786-64A5-9FC76503E86B}"/>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17</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83968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849EB-2A18-9235-1875-96B84D4B90B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875F16A-7822-1C36-72F4-25B8F5DFF4B7}"/>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211132D7-3C67-AE39-D05D-AEE3D872C510}"/>
              </a:ext>
            </a:extLst>
          </p:cNvPr>
          <p:cNvSpPr txBox="1">
            <a:spLocks noGrp="1"/>
          </p:cNvSpPr>
          <p:nvPr>
            <p:ph type="title"/>
          </p:nvPr>
        </p:nvSpPr>
        <p:spPr>
          <a:xfrm>
            <a:off x="729762" y="516960"/>
            <a:ext cx="10624278"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Ontario’s Electrical Non-linear Demand</a:t>
            </a:r>
            <a:endParaRPr lang="en-US" sz="4000" b="1" dirty="0">
              <a:solidFill>
                <a:srgbClr val="FF0000"/>
              </a:solidFill>
              <a:effectLst>
                <a:outerShdw blurRad="38100" dist="38100" dir="2700000" algn="tl">
                  <a:srgbClr val="000000">
                    <a:alpha val="43137"/>
                  </a:srgbClr>
                </a:outerShdw>
              </a:effectLst>
              <a:ea typeface="Verdana" pitchFamily="34"/>
            </a:endParaRPr>
          </a:p>
        </p:txBody>
      </p:sp>
      <p:pic>
        <p:nvPicPr>
          <p:cNvPr id="7" name="Content Placeholder 6">
            <a:extLst>
              <a:ext uri="{FF2B5EF4-FFF2-40B4-BE49-F238E27FC236}">
                <a16:creationId xmlns:a16="http://schemas.microsoft.com/office/drawing/2014/main" id="{B69A8CEA-A711-261E-3E37-5FE886D20AAE}"/>
              </a:ext>
            </a:extLst>
          </p:cNvPr>
          <p:cNvPicPr>
            <a:picLocks noGrp="1" noChangeAspect="1"/>
          </p:cNvPicPr>
          <p:nvPr>
            <p:ph idx="1"/>
          </p:nvPr>
        </p:nvPicPr>
        <p:blipFill>
          <a:blip r:embed="rId3"/>
          <a:stretch>
            <a:fillRect/>
          </a:stretch>
        </p:blipFill>
        <p:spPr>
          <a:xfrm>
            <a:off x="729762" y="1998244"/>
            <a:ext cx="10624278" cy="4465241"/>
          </a:xfrm>
          <a:solidFill>
            <a:schemeClr val="bg1">
              <a:lumMod val="95000"/>
            </a:schemeClr>
          </a:solidFill>
        </p:spPr>
      </p:pic>
      <p:sp>
        <p:nvSpPr>
          <p:cNvPr id="4" name="Slide Number Placeholder 3">
            <a:extLst>
              <a:ext uri="{FF2B5EF4-FFF2-40B4-BE49-F238E27FC236}">
                <a16:creationId xmlns:a16="http://schemas.microsoft.com/office/drawing/2014/main" id="{B0187284-F54F-57A8-CD4D-3B3A85FCAD29}"/>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18</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04255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0CD19A28-06B2-9641-6F64-6F6E047540C6}"/>
              </a:ext>
            </a:extLst>
          </p:cNvPr>
          <p:cNvSpPr txBox="1">
            <a:spLocks noGrp="1"/>
          </p:cNvSpPr>
          <p:nvPr>
            <p:ph type="title"/>
          </p:nvPr>
        </p:nvSpPr>
        <p:spPr>
          <a:xfrm>
            <a:off x="729762" y="516960"/>
            <a:ext cx="10624278" cy="101375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rPr>
              <a:t>The Constraints of Nuclear Energy</a:t>
            </a:r>
            <a:endParaRPr lang="en-US"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1ABF291E-1965-8AB9-0B8B-6763C307D052}"/>
              </a:ext>
            </a:extLst>
          </p:cNvPr>
          <p:cNvSpPr txBox="1">
            <a:spLocks noGrp="1"/>
          </p:cNvSpPr>
          <p:nvPr>
            <p:ph idx="1"/>
          </p:nvPr>
        </p:nvSpPr>
        <p:spPr>
          <a:xfrm>
            <a:off x="1376151" y="1808816"/>
            <a:ext cx="9447019" cy="4532224"/>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p>
          <a:p>
            <a:pPr lvl="0" hangingPunct="1">
              <a:spcAft>
                <a:spcPts val="1199"/>
              </a:spcAft>
              <a:buClr>
                <a:srgbClr val="000000"/>
              </a:buClr>
            </a:pPr>
            <a:r>
              <a:rPr lang="en-US" sz="2600" dirty="0">
                <a:solidFill>
                  <a:srgbClr val="110241"/>
                </a:solidFill>
                <a:latin typeface="Verdana" panose="020B0604030504040204" pitchFamily="34" charset="0"/>
                <a:ea typeface="Verdana" panose="020B0604030504040204" pitchFamily="34" charset="0"/>
              </a:rPr>
              <a:t>Mainly inflexible and “fixed reactor output is always on or off” with limited reactor control</a:t>
            </a:r>
          </a:p>
          <a:p>
            <a:pPr lvl="0" hangingPunct="1">
              <a:spcAft>
                <a:spcPts val="1199"/>
              </a:spcAft>
              <a:buClr>
                <a:srgbClr val="000000"/>
              </a:buClr>
            </a:pPr>
            <a:r>
              <a:rPr lang="en-US" sz="2600" dirty="0">
                <a:solidFill>
                  <a:srgbClr val="110241"/>
                </a:solidFill>
                <a:latin typeface="Verdana" panose="020B0604030504040204" pitchFamily="34" charset="0"/>
                <a:ea typeface="Verdana" panose="020B0604030504040204" pitchFamily="34" charset="0"/>
              </a:rPr>
              <a:t>Dumping some of the steam into turbines provides ramping down/up electricity generating flexibility</a:t>
            </a:r>
          </a:p>
          <a:p>
            <a:pPr lvl="0" hangingPunct="1">
              <a:spcAft>
                <a:spcPts val="1199"/>
              </a:spcAft>
              <a:buClr>
                <a:srgbClr val="000000"/>
              </a:buClr>
            </a:pPr>
            <a:r>
              <a:rPr lang="en-US" sz="2600" dirty="0">
                <a:solidFill>
                  <a:srgbClr val="110241"/>
                </a:solidFill>
                <a:latin typeface="Verdana" panose="020B0604030504040204" pitchFamily="34" charset="0"/>
                <a:ea typeface="Verdana" panose="020B0604030504040204" pitchFamily="34" charset="0"/>
              </a:rPr>
              <a:t>Utilities seek means to absorb excess power and heat providing more flexibility</a:t>
            </a:r>
          </a:p>
          <a:p>
            <a:pPr lvl="0" hangingPunct="1">
              <a:spcAft>
                <a:spcPts val="1199"/>
              </a:spcAft>
              <a:buClr>
                <a:srgbClr val="000000"/>
              </a:buClr>
            </a:pPr>
            <a:r>
              <a:rPr lang="en-US" sz="2600" dirty="0">
                <a:solidFill>
                  <a:srgbClr val="110241"/>
                </a:solidFill>
                <a:latin typeface="Verdana" panose="020B0604030504040204" pitchFamily="34" charset="0"/>
                <a:ea typeface="Verdana" panose="020B0604030504040204" pitchFamily="34" charset="0"/>
              </a:rPr>
              <a:t>Moving household demands to after peak hours will assist in use of this excess nuclear-electrical energy  </a:t>
            </a:r>
          </a:p>
          <a:p>
            <a:pPr lvl="0" hangingPunct="1">
              <a:spcAft>
                <a:spcPts val="1199"/>
              </a:spcAft>
              <a:buClr>
                <a:srgbClr val="000000"/>
              </a:buClr>
            </a:pPr>
            <a:r>
              <a:rPr lang="en-US" sz="2600" dirty="0">
                <a:solidFill>
                  <a:srgbClr val="110241"/>
                </a:solidFill>
                <a:latin typeface="Verdana" panose="020B0604030504040204" pitchFamily="34" charset="0"/>
                <a:ea typeface="Verdana" panose="020B0604030504040204" pitchFamily="34" charset="0"/>
              </a:rPr>
              <a:t>Home, EV and utility batteries help smooth energy demand to match the “fixed” supply</a:t>
            </a:r>
          </a:p>
          <a:p>
            <a:pPr marL="0" lvl="0" indent="0" hangingPunct="1">
              <a:lnSpc>
                <a:spcPct val="80000"/>
              </a:lnSpc>
              <a:spcAft>
                <a:spcPts val="2400"/>
              </a:spcAft>
              <a:buSzPct val="125000"/>
              <a:buNone/>
            </a:pP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1043FB7-CF1E-5786-64A5-9FC76503E86B}"/>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19</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76277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34">
    <p:spTree>
      <p:nvGrpSpPr>
        <p:cNvPr id="1" name=""/>
        <p:cNvGrpSpPr/>
        <p:nvPr/>
      </p:nvGrpSpPr>
      <p:grpSpPr>
        <a:xfrm>
          <a:off x="0" y="0"/>
          <a:ext cx="0" cy="0"/>
          <a:chOff x="0" y="0"/>
          <a:chExt cx="0" cy="0"/>
        </a:xfrm>
      </p:grpSpPr>
      <p:sp>
        <p:nvSpPr>
          <p:cNvPr id="6" name="TextBox 5"/>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0CD19A28-06B2-9641-6F64-6F6E047540C6}"/>
              </a:ext>
            </a:extLst>
          </p:cNvPr>
          <p:cNvSpPr txBox="1">
            <a:spLocks noGrp="1"/>
          </p:cNvSpPr>
          <p:nvPr>
            <p:ph type="title"/>
          </p:nvPr>
        </p:nvSpPr>
        <p:spPr>
          <a:xfrm>
            <a:off x="1297172" y="516255"/>
            <a:ext cx="9705507"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Importance of Electrical Energy</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1ABF291E-1965-8AB9-0B8B-6763C307D052}"/>
              </a:ext>
            </a:extLst>
          </p:cNvPr>
          <p:cNvSpPr txBox="1">
            <a:spLocks noGrp="1"/>
          </p:cNvSpPr>
          <p:nvPr>
            <p:ph idx="1"/>
          </p:nvPr>
        </p:nvSpPr>
        <p:spPr>
          <a:xfrm>
            <a:off x="471854" y="2015830"/>
            <a:ext cx="11289323" cy="4686733"/>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endParaRPr lang="en-US" sz="4000" dirty="0">
              <a:effectLst>
                <a:outerShdw dist="17961" dir="2700000">
                  <a:scrgbClr r="0" g="0" b="0"/>
                </a:outerShdw>
              </a:effectLst>
              <a:latin typeface="Calibri" panose="020F0502020204030204" pitchFamily="34" charset="0"/>
              <a:cs typeface="Calibri" panose="020F0502020204030204" pitchFamily="34" charset="0"/>
            </a:endParaRPr>
          </a:p>
          <a:p>
            <a:pPr lvl="0" hangingPunct="1">
              <a:spcAft>
                <a:spcPts val="1199"/>
              </a:spcAft>
              <a:buClr>
                <a:srgbClr val="000000"/>
              </a:buClr>
            </a:pPr>
            <a:r>
              <a:rPr lang="en-US" sz="2800" dirty="0"/>
              <a:t>Energy and technology are longtime drivers of humanity’s progress and prosperity by</a:t>
            </a:r>
          </a:p>
          <a:p>
            <a:pPr lvl="1">
              <a:spcAft>
                <a:spcPts val="1199"/>
              </a:spcAft>
              <a:buClr>
                <a:srgbClr val="000000"/>
              </a:buClr>
            </a:pPr>
            <a:r>
              <a:rPr lang="en-US" dirty="0"/>
              <a:t>Powering the world’s industrialization</a:t>
            </a:r>
          </a:p>
          <a:p>
            <a:pPr lvl="1">
              <a:spcAft>
                <a:spcPts val="1199"/>
              </a:spcAft>
              <a:buClr>
                <a:srgbClr val="000000"/>
              </a:buClr>
            </a:pPr>
            <a:r>
              <a:rPr lang="en-US" dirty="0"/>
              <a:t> Enabling dramatic improvements in living standards. </a:t>
            </a:r>
            <a:endParaRPr lang="en-US" sz="1800" dirty="0"/>
          </a:p>
          <a:p>
            <a:pPr>
              <a:spcAft>
                <a:spcPts val="1199"/>
              </a:spcAft>
              <a:buClr>
                <a:srgbClr val="000000"/>
              </a:buClr>
            </a:pPr>
            <a:r>
              <a:rPr lang="en-US" sz="2800" dirty="0"/>
              <a:t>In just the past 40 years, the global energy system has contributed to</a:t>
            </a:r>
          </a:p>
          <a:p>
            <a:pPr lvl="1">
              <a:spcAft>
                <a:spcPts val="1199"/>
              </a:spcAft>
              <a:buClr>
                <a:srgbClr val="000000"/>
              </a:buClr>
            </a:pPr>
            <a:r>
              <a:rPr lang="en-US" sz="1800" dirty="0"/>
              <a:t> </a:t>
            </a:r>
            <a:r>
              <a:rPr lang="en-US" dirty="0"/>
              <a:t>Lifting over 1 billion people out of poverty </a:t>
            </a:r>
          </a:p>
          <a:p>
            <a:pPr lvl="1">
              <a:spcAft>
                <a:spcPts val="1199"/>
              </a:spcAft>
              <a:buClr>
                <a:srgbClr val="000000"/>
              </a:buClr>
            </a:pPr>
            <a:r>
              <a:rPr lang="en-US" dirty="0"/>
              <a:t>Added 10-year increase in life expectancy</a:t>
            </a:r>
          </a:p>
          <a:p>
            <a:pPr lvl="1">
              <a:spcAft>
                <a:spcPts val="1199"/>
              </a:spcAft>
              <a:buClr>
                <a:srgbClr val="000000"/>
              </a:buClr>
            </a:pPr>
            <a:r>
              <a:rPr lang="en-US" dirty="0"/>
              <a:t>Increased literacy rates from 70% to 90%.</a:t>
            </a:r>
            <a:endParaRPr lang="en-US"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1043FB7-CF1E-5786-64A5-9FC76503E86B}"/>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2</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3790" y="277177"/>
            <a:ext cx="10237305"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0CD19A28-06B2-9641-6F64-6F6E047540C6}"/>
              </a:ext>
            </a:extLst>
          </p:cNvPr>
          <p:cNvSpPr txBox="1">
            <a:spLocks noGrp="1"/>
          </p:cNvSpPr>
          <p:nvPr>
            <p:ph type="title"/>
          </p:nvPr>
        </p:nvSpPr>
        <p:spPr>
          <a:xfrm>
            <a:off x="2504520" y="516960"/>
            <a:ext cx="7076520" cy="101375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ea typeface="Verdana" pitchFamily="34"/>
              </a:rPr>
              <a:t>A Pilot Project Proposal</a:t>
            </a:r>
          </a:p>
        </p:txBody>
      </p:sp>
      <p:sp>
        <p:nvSpPr>
          <p:cNvPr id="3" name="Content Placeholder 2">
            <a:extLst>
              <a:ext uri="{FF2B5EF4-FFF2-40B4-BE49-F238E27FC236}">
                <a16:creationId xmlns:a16="http://schemas.microsoft.com/office/drawing/2014/main" id="{1ABF291E-1965-8AB9-0B8B-6763C307D052}"/>
              </a:ext>
            </a:extLst>
          </p:cNvPr>
          <p:cNvSpPr txBox="1">
            <a:spLocks noGrp="1"/>
          </p:cNvSpPr>
          <p:nvPr>
            <p:ph idx="1"/>
          </p:nvPr>
        </p:nvSpPr>
        <p:spPr>
          <a:xfrm>
            <a:off x="1310367" y="1808816"/>
            <a:ext cx="9644150" cy="4532224"/>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p>
          <a:p>
            <a:pPr lvl="0" hangingPunct="1">
              <a:lnSpc>
                <a:spcPct val="80000"/>
              </a:lnSpc>
              <a:spcAft>
                <a:spcPts val="2400"/>
              </a:spcAft>
              <a:buSzPct val="125000"/>
            </a:pPr>
            <a:r>
              <a:rPr lang="en-US" sz="2600" dirty="0">
                <a:latin typeface="Verdana" panose="020B0604030504040204" pitchFamily="34" charset="0"/>
                <a:ea typeface="Verdana" panose="020B0604030504040204" pitchFamily="34" charset="0"/>
                <a:cs typeface="Calibri" panose="020F0502020204030204" pitchFamily="34" charset="0"/>
              </a:rPr>
              <a:t>Pilot Project could be in any community in the province or the entire province (Own and control is central)</a:t>
            </a:r>
          </a:p>
          <a:p>
            <a:pPr lvl="0" hangingPunct="1">
              <a:lnSpc>
                <a:spcPct val="80000"/>
              </a:lnSpc>
              <a:spcAft>
                <a:spcPts val="2400"/>
              </a:spcAft>
              <a:buSzPct val="125000"/>
            </a:pPr>
            <a:r>
              <a:rPr lang="en-CA" sz="2600" dirty="0">
                <a:solidFill>
                  <a:srgbClr val="292929"/>
                </a:solidFill>
                <a:latin typeface="Verdana" panose="020B0604030504040204" pitchFamily="34" charset="0"/>
                <a:ea typeface="Verdana" panose="020B0604030504040204" pitchFamily="34" charset="0"/>
                <a:cs typeface="Calibri" panose="020F0502020204030204" pitchFamily="34" charset="0"/>
              </a:rPr>
              <a:t>Main considerations are affordability, reliability, resilience, equity, and decarbonization (sustainable)   </a:t>
            </a:r>
          </a:p>
          <a:p>
            <a:pPr lvl="0" hangingPunct="1">
              <a:lnSpc>
                <a:spcPct val="80000"/>
              </a:lnSpc>
              <a:spcAft>
                <a:spcPts val="2400"/>
              </a:spcAft>
              <a:buSzPct val="125000"/>
            </a:pPr>
            <a:r>
              <a:rPr lang="en-CA" sz="2600" dirty="0">
                <a:solidFill>
                  <a:srgbClr val="292929"/>
                </a:solidFill>
                <a:latin typeface="Verdana" panose="020B0604030504040204" pitchFamily="34" charset="0"/>
                <a:ea typeface="Verdana" panose="020B0604030504040204" pitchFamily="34" charset="0"/>
                <a:cs typeface="Calibri" panose="020F0502020204030204" pitchFamily="34" charset="0"/>
              </a:rPr>
              <a:t>Emphasis in this presentation is affordability, but it is hard linked to the other considerations - all benefits come in a single package </a:t>
            </a:r>
          </a:p>
          <a:p>
            <a:pPr lvl="0" hangingPunct="1">
              <a:lnSpc>
                <a:spcPct val="80000"/>
              </a:lnSpc>
              <a:spcAft>
                <a:spcPts val="2400"/>
              </a:spcAft>
              <a:buSzPct val="125000"/>
            </a:pPr>
            <a:r>
              <a:rPr lang="en-CA" sz="2600" dirty="0">
                <a:solidFill>
                  <a:srgbClr val="292929"/>
                </a:solidFill>
                <a:latin typeface="Verdana" panose="020B0604030504040204" pitchFamily="34" charset="0"/>
                <a:ea typeface="Verdana" panose="020B0604030504040204" pitchFamily="34" charset="0"/>
                <a:cs typeface="Calibri" panose="020F0502020204030204" pitchFamily="34" charset="0"/>
              </a:rPr>
              <a:t>Aggregation of Solar PV generation paired with home batteries, but thermostat controls are also used</a:t>
            </a:r>
          </a:p>
          <a:p>
            <a:pPr marL="0" lvl="0" indent="0" hangingPunct="1">
              <a:lnSpc>
                <a:spcPct val="80000"/>
              </a:lnSpc>
              <a:spcAft>
                <a:spcPts val="2400"/>
              </a:spcAft>
              <a:buSzPct val="125000"/>
              <a:buNone/>
            </a:pP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1043FB7-CF1E-5786-64A5-9FC76503E86B}"/>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20</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64398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3790" y="277177"/>
            <a:ext cx="10237305"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0CD19A28-06B2-9641-6F64-6F6E047540C6}"/>
              </a:ext>
            </a:extLst>
          </p:cNvPr>
          <p:cNvSpPr txBox="1">
            <a:spLocks noGrp="1"/>
          </p:cNvSpPr>
          <p:nvPr>
            <p:ph type="title"/>
          </p:nvPr>
        </p:nvSpPr>
        <p:spPr>
          <a:xfrm>
            <a:off x="2168013" y="516960"/>
            <a:ext cx="7728155" cy="101375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Virtual Power Plant</a:t>
            </a:r>
            <a:br>
              <a:rPr lang="en-US" sz="40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“the energy system of the future”</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1ABF291E-1965-8AB9-0B8B-6763C307D052}"/>
              </a:ext>
            </a:extLst>
          </p:cNvPr>
          <p:cNvSpPr txBox="1">
            <a:spLocks noGrp="1"/>
          </p:cNvSpPr>
          <p:nvPr>
            <p:ph idx="1"/>
          </p:nvPr>
        </p:nvSpPr>
        <p:spPr>
          <a:xfrm>
            <a:off x="1310367" y="1808816"/>
            <a:ext cx="9644150" cy="4243993"/>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p>
          <a:p>
            <a:pPr lvl="0" hangingPunct="1">
              <a:spcAft>
                <a:spcPts val="601"/>
              </a:spcAft>
              <a:buClr>
                <a:srgbClr val="375BB0"/>
              </a:buClr>
              <a:buSzPct val="110000"/>
              <a:buFont typeface="Wingdings" pitchFamily="2"/>
              <a:buChar char="§"/>
            </a:pPr>
            <a:r>
              <a:rPr lang="en-US" sz="2200" dirty="0">
                <a:solidFill>
                  <a:srgbClr val="000000"/>
                </a:solidFill>
                <a:latin typeface="Verdana" panose="020B0604030504040204" pitchFamily="34" charset="0"/>
                <a:ea typeface="Verdana" panose="020B0604030504040204" pitchFamily="34" charset="0"/>
                <a:cs typeface="Calibri" panose="020F0502020204030204" pitchFamily="34" charset="0"/>
              </a:rPr>
              <a:t>VPP consolidates and streamlines customer clean 24/7 energy </a:t>
            </a:r>
          </a:p>
          <a:p>
            <a:pPr lvl="0" hangingPunct="1">
              <a:spcAft>
                <a:spcPts val="601"/>
              </a:spcAft>
              <a:buClr>
                <a:srgbClr val="375BB0"/>
              </a:buClr>
              <a:buSzPct val="110000"/>
              <a:buFont typeface="Wingdings" pitchFamily="2"/>
              <a:buChar char="§"/>
            </a:pPr>
            <a:r>
              <a:rPr lang="en-US" sz="2200" dirty="0">
                <a:solidFill>
                  <a:srgbClr val="000000"/>
                </a:solidFill>
                <a:latin typeface="Verdana" panose="020B0604030504040204" pitchFamily="34" charset="0"/>
                <a:ea typeface="Verdana" panose="020B0604030504040204" pitchFamily="34" charset="0"/>
                <a:cs typeface="Calibri" panose="020F0502020204030204" pitchFamily="34" charset="0"/>
              </a:rPr>
              <a:t>Reduces grid strain (transmission and distribution) and growth</a:t>
            </a:r>
          </a:p>
          <a:p>
            <a:pPr lvl="0" hangingPunct="1">
              <a:spcAft>
                <a:spcPts val="601"/>
              </a:spcAft>
              <a:buClr>
                <a:srgbClr val="375BB0"/>
              </a:buClr>
              <a:buSzPct val="110000"/>
              <a:buFont typeface="Wingdings" pitchFamily="2"/>
              <a:buChar char="§"/>
            </a:pPr>
            <a:r>
              <a:rPr lang="en-US" sz="2200" dirty="0">
                <a:solidFill>
                  <a:srgbClr val="000000"/>
                </a:solidFill>
                <a:latin typeface="Verdana" panose="020B0604030504040204" pitchFamily="34" charset="0"/>
                <a:ea typeface="Verdana" panose="020B0604030504040204" pitchFamily="34" charset="0"/>
                <a:cs typeface="Calibri" panose="020F0502020204030204" pitchFamily="34" charset="0"/>
              </a:rPr>
              <a:t>Controlled by the utility for peak load shaping and cost savings</a:t>
            </a:r>
          </a:p>
          <a:p>
            <a:pPr lvl="0" hangingPunct="1">
              <a:spcAft>
                <a:spcPts val="601"/>
              </a:spcAft>
              <a:buClr>
                <a:srgbClr val="375BB0"/>
              </a:buClr>
              <a:buSzPct val="110000"/>
              <a:buFont typeface="Wingdings" pitchFamily="2"/>
              <a:buChar char="§"/>
            </a:pPr>
            <a:r>
              <a:rPr lang="en-US" sz="2200" dirty="0">
                <a:solidFill>
                  <a:srgbClr val="000000"/>
                </a:solidFill>
                <a:latin typeface="Verdana" panose="020B0604030504040204" pitchFamily="34" charset="0"/>
                <a:ea typeface="Verdana" panose="020B0604030504040204" pitchFamily="34" charset="0"/>
                <a:cs typeface="Calibri" panose="020F0502020204030204" pitchFamily="34" charset="0"/>
              </a:rPr>
              <a:t>Financial Benefits</a:t>
            </a:r>
          </a:p>
          <a:p>
            <a:pPr lvl="1">
              <a:spcBef>
                <a:spcPts val="0"/>
              </a:spcBef>
              <a:spcAft>
                <a:spcPts val="1200"/>
              </a:spcAft>
              <a:buClr>
                <a:srgbClr val="375BB0"/>
              </a:buClr>
              <a:buSzPct val="125000"/>
              <a:buFont typeface="Arial" pitchFamily="34"/>
              <a:buChar char="•"/>
            </a:pP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Local Microgrid and DER </a:t>
            </a:r>
            <a:r>
              <a:rPr lang="en-US" sz="1900" b="1" u="sng" dirty="0">
                <a:solidFill>
                  <a:srgbClr val="000000"/>
                </a:solidFill>
                <a:latin typeface="Verdana" panose="020B0604030504040204" pitchFamily="34" charset="0"/>
                <a:ea typeface="Verdana" panose="020B0604030504040204" pitchFamily="34" charset="0"/>
                <a:cs typeface="Calibri" panose="020F0502020204030204" pitchFamily="34" charset="0"/>
              </a:rPr>
              <a:t>owners</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 are paid for each kWh delivered. </a:t>
            </a:r>
          </a:p>
          <a:p>
            <a:pPr lvl="1">
              <a:spcBef>
                <a:spcPts val="0"/>
              </a:spcBef>
              <a:spcAft>
                <a:spcPts val="1200"/>
              </a:spcAft>
              <a:buClr>
                <a:srgbClr val="375BB0"/>
              </a:buClr>
              <a:buSzPct val="125000"/>
              <a:buFont typeface="Arial" pitchFamily="34"/>
              <a:buChar char="•"/>
            </a:pPr>
            <a:r>
              <a:rPr lang="en-US" sz="1900" b="1" u="sng" dirty="0">
                <a:solidFill>
                  <a:srgbClr val="000000"/>
                </a:solidFill>
                <a:latin typeface="Verdana" panose="020B0604030504040204" pitchFamily="34" charset="0"/>
                <a:ea typeface="Verdana" panose="020B0604030504040204" pitchFamily="34" charset="0"/>
                <a:cs typeface="Calibri" panose="020F0502020204030204" pitchFamily="34" charset="0"/>
              </a:rPr>
              <a:t>Utility </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can delay upgrading distribution infrastructure (towers , poles, transformers, wire gauge) as demand growth is reduced</a:t>
            </a:r>
          </a:p>
          <a:p>
            <a:pPr lvl="1">
              <a:spcBef>
                <a:spcPts val="0"/>
              </a:spcBef>
              <a:spcAft>
                <a:spcPts val="1200"/>
              </a:spcAft>
              <a:buClr>
                <a:srgbClr val="375BB0"/>
              </a:buClr>
              <a:buSzPct val="125000"/>
              <a:buFont typeface="Arial" pitchFamily="34"/>
              <a:buChar char="•"/>
            </a:pPr>
            <a:r>
              <a:rPr lang="en-US" sz="1900" b="1" u="sng" dirty="0">
                <a:solidFill>
                  <a:srgbClr val="000000"/>
                </a:solidFill>
                <a:latin typeface="Verdana" panose="020B0604030504040204" pitchFamily="34" charset="0"/>
                <a:ea typeface="Verdana" panose="020B0604030504040204" pitchFamily="34" charset="0"/>
                <a:cs typeface="Calibri" panose="020F0502020204030204" pitchFamily="34" charset="0"/>
              </a:rPr>
              <a:t>All customers </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get reduction in electricity cost escalations due to less costs for building grid infrastructure and no need for rushing construction of new centralized generation plants (nuclear, gas turbines, hydro)</a:t>
            </a:r>
          </a:p>
          <a:p>
            <a:pPr marL="0" lvl="0" indent="0" hangingPunct="1">
              <a:lnSpc>
                <a:spcPct val="80000"/>
              </a:lnSpc>
              <a:spcAft>
                <a:spcPts val="2400"/>
              </a:spcAft>
              <a:buSzPct val="125000"/>
              <a:buNone/>
            </a:pP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1043FB7-CF1E-5786-64A5-9FC76503E86B}"/>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21</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30650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1BAD-5BFC-0331-CD1C-E6322C68205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40231B9-D3C7-E82E-CFC7-E21C7F2D7F61}"/>
              </a:ext>
            </a:extLst>
          </p:cNvPr>
          <p:cNvSpPr txBox="1"/>
          <p:nvPr/>
        </p:nvSpPr>
        <p:spPr>
          <a:xfrm>
            <a:off x="1013790" y="277177"/>
            <a:ext cx="10237305"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55CF26E3-3B16-9572-A56A-AE7FBCEE491F}"/>
              </a:ext>
            </a:extLst>
          </p:cNvPr>
          <p:cNvSpPr txBox="1">
            <a:spLocks noGrp="1"/>
          </p:cNvSpPr>
          <p:nvPr>
            <p:ph type="title"/>
          </p:nvPr>
        </p:nvSpPr>
        <p:spPr>
          <a:xfrm>
            <a:off x="2168013" y="516960"/>
            <a:ext cx="7728155" cy="101375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Virtual Power Plant</a:t>
            </a:r>
            <a:br>
              <a:rPr lang="en-US" sz="40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Types</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29218B87-E0B5-8FAB-2C8D-FC0FC0009409}"/>
              </a:ext>
            </a:extLst>
          </p:cNvPr>
          <p:cNvSpPr txBox="1">
            <a:spLocks noGrp="1"/>
          </p:cNvSpPr>
          <p:nvPr>
            <p:ph idx="1"/>
          </p:nvPr>
        </p:nvSpPr>
        <p:spPr>
          <a:xfrm>
            <a:off x="1310367" y="1808816"/>
            <a:ext cx="9644150" cy="4243993"/>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p>
          <a:p>
            <a:pPr lvl="0" hangingPunct="1">
              <a:spcAft>
                <a:spcPts val="601"/>
              </a:spcAft>
              <a:buClr>
                <a:srgbClr val="375BB0"/>
              </a:buClr>
              <a:buSzPct val="110000"/>
              <a:buFont typeface="Wingdings" pitchFamily="2"/>
              <a:buChar char="§"/>
            </a:pPr>
            <a:r>
              <a:rPr lang="en-US" sz="2800" b="1" i="0" dirty="0">
                <a:solidFill>
                  <a:srgbClr val="212529"/>
                </a:solidFill>
                <a:effectLst/>
                <a:latin typeface="Calibri" panose="020F0502020204030204" pitchFamily="34" charset="0"/>
                <a:cs typeface="Calibri" panose="020F0502020204030204" pitchFamily="34" charset="0"/>
              </a:rPr>
              <a:t>Two types</a:t>
            </a:r>
          </a:p>
          <a:p>
            <a:pPr lvl="1">
              <a:spcAft>
                <a:spcPts val="601"/>
              </a:spcAft>
              <a:buClr>
                <a:srgbClr val="375BB0"/>
              </a:buClr>
              <a:buSzPct val="110000"/>
              <a:buFont typeface="Wingdings" pitchFamily="2"/>
              <a:buChar char="§"/>
            </a:pPr>
            <a:r>
              <a:rPr lang="en-US" b="0" i="0" dirty="0">
                <a:solidFill>
                  <a:srgbClr val="212529"/>
                </a:solidFill>
                <a:effectLst/>
                <a:latin typeface="Calibri" panose="020F0502020204030204" pitchFamily="34" charset="0"/>
                <a:cs typeface="Calibri" panose="020F0502020204030204" pitchFamily="34" charset="0"/>
              </a:rPr>
              <a:t>Demand Response (DR) VPPs: These focus on adjusting consumer demand for energy through various methods, such as price signals or incentives, to alleviate pressure on the grid during peak times.</a:t>
            </a:r>
          </a:p>
          <a:p>
            <a:pPr lvl="1">
              <a:spcAft>
                <a:spcPts val="601"/>
              </a:spcAft>
              <a:buClr>
                <a:srgbClr val="375BB0"/>
              </a:buClr>
              <a:buSzPct val="110000"/>
              <a:buFont typeface="Wingdings" pitchFamily="2"/>
              <a:buChar char="§"/>
            </a:pPr>
            <a:r>
              <a:rPr lang="en-US" b="0" i="0" dirty="0">
                <a:solidFill>
                  <a:srgbClr val="212529"/>
                </a:solidFill>
                <a:effectLst/>
                <a:latin typeface="Calibri" panose="020F0502020204030204" pitchFamily="34" charset="0"/>
                <a:cs typeface="Calibri" panose="020F0502020204030204" pitchFamily="34" charset="0"/>
              </a:rPr>
              <a:t>Supply Side VPPs: These are oriented towards managing the supply of energy from various distributed resources, ensuring a balanced and reliable energy supply.</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endParaRPr lang="en-US" sz="1800"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E2F466-DD4E-8508-B2A1-B7BCB0D793C4}"/>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22</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26602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65E5-97E2-4A0F-4A52-79E2E556E4D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E82D546-66B8-CCA3-5722-994928AEF261}"/>
              </a:ext>
            </a:extLst>
          </p:cNvPr>
          <p:cNvSpPr txBox="1"/>
          <p:nvPr/>
        </p:nvSpPr>
        <p:spPr>
          <a:xfrm>
            <a:off x="1013790" y="277177"/>
            <a:ext cx="10237305"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0205E1E2-8111-E638-03C5-8B5C8F6ACB88}"/>
              </a:ext>
            </a:extLst>
          </p:cNvPr>
          <p:cNvSpPr txBox="1">
            <a:spLocks noGrp="1"/>
          </p:cNvSpPr>
          <p:nvPr>
            <p:ph type="title"/>
          </p:nvPr>
        </p:nvSpPr>
        <p:spPr>
          <a:xfrm>
            <a:off x="2168013" y="516960"/>
            <a:ext cx="7728155" cy="101375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Virtual Power Plant</a:t>
            </a:r>
            <a:br>
              <a:rPr lang="en-US" sz="40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Five Applications</a:t>
            </a:r>
            <a:endParaRPr lang="en-US" sz="32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52F5B4AD-06A3-2FCF-6C28-AB41FA1D87C6}"/>
              </a:ext>
            </a:extLst>
          </p:cNvPr>
          <p:cNvSpPr txBox="1">
            <a:spLocks noGrp="1"/>
          </p:cNvSpPr>
          <p:nvPr>
            <p:ph idx="1"/>
          </p:nvPr>
        </p:nvSpPr>
        <p:spPr>
          <a:xfrm>
            <a:off x="977347" y="1652534"/>
            <a:ext cx="10237305" cy="4939989"/>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p>
          <a:p>
            <a:pPr lvl="0" hangingPunct="1">
              <a:spcAft>
                <a:spcPts val="601"/>
              </a:spcAft>
              <a:buClr>
                <a:srgbClr val="375BB0"/>
              </a:buClr>
              <a:buSzPct val="110000"/>
              <a:buFont typeface="Wingdings" pitchFamily="2"/>
              <a:buChar char="§"/>
            </a:pPr>
            <a:r>
              <a:rPr lang="en-US" sz="2800" b="0" i="0" dirty="0">
                <a:solidFill>
                  <a:srgbClr val="212529"/>
                </a:solidFill>
                <a:effectLst/>
                <a:latin typeface="Calibri" panose="020F0502020204030204" pitchFamily="34" charset="0"/>
                <a:cs typeface="Calibri" panose="020F0502020204030204" pitchFamily="34" charset="0"/>
              </a:rPr>
              <a:t>Grid Support Services: Providing essential services to maintain the stability and reliability of the grid, including voltage control and frequency regulation.</a:t>
            </a:r>
          </a:p>
          <a:p>
            <a:pPr lvl="0" hangingPunct="1">
              <a:spcAft>
                <a:spcPts val="601"/>
              </a:spcAft>
              <a:buClr>
                <a:srgbClr val="375BB0"/>
              </a:buClr>
              <a:buSzPct val="110000"/>
              <a:buFont typeface="Wingdings" pitchFamily="2"/>
              <a:buChar char="§"/>
            </a:pPr>
            <a:r>
              <a:rPr lang="en-US" sz="2800" b="0" i="0" dirty="0">
                <a:solidFill>
                  <a:srgbClr val="212529"/>
                </a:solidFill>
                <a:effectLst/>
                <a:latin typeface="Calibri" panose="020F0502020204030204" pitchFamily="34" charset="0"/>
                <a:cs typeface="Calibri" panose="020F0502020204030204" pitchFamily="34" charset="0"/>
              </a:rPr>
              <a:t>Renewable Energy Integration: Aggregating renewable energy sources, promoting a cleaner energy mix.</a:t>
            </a:r>
          </a:p>
          <a:p>
            <a:pPr lvl="0" hangingPunct="1">
              <a:spcAft>
                <a:spcPts val="601"/>
              </a:spcAft>
              <a:buClr>
                <a:srgbClr val="375BB0"/>
              </a:buClr>
              <a:buSzPct val="110000"/>
              <a:buFont typeface="Wingdings" pitchFamily="2"/>
              <a:buChar char="§"/>
            </a:pPr>
            <a:r>
              <a:rPr lang="en-US" sz="2800" b="0" i="0" dirty="0">
                <a:solidFill>
                  <a:srgbClr val="212529"/>
                </a:solidFill>
                <a:effectLst/>
                <a:latin typeface="Calibri" panose="020F0502020204030204" pitchFamily="34" charset="0"/>
                <a:cs typeface="Calibri" panose="020F0502020204030204" pitchFamily="34" charset="0"/>
              </a:rPr>
              <a:t>Peak Load Management: Manage peak load periods, reducing the need for additional generation capacity and improving overall grid efficiency.</a:t>
            </a:r>
          </a:p>
          <a:p>
            <a:pPr lvl="0" hangingPunct="1">
              <a:spcAft>
                <a:spcPts val="601"/>
              </a:spcAft>
              <a:buClr>
                <a:srgbClr val="375BB0"/>
              </a:buClr>
              <a:buSzPct val="110000"/>
              <a:buFont typeface="Wingdings" pitchFamily="2"/>
              <a:buChar char="§"/>
            </a:pPr>
            <a:r>
              <a:rPr lang="en-US" sz="2800" b="0" i="0" dirty="0">
                <a:solidFill>
                  <a:srgbClr val="212529"/>
                </a:solidFill>
                <a:effectLst/>
                <a:latin typeface="Calibri" panose="020F0502020204030204" pitchFamily="34" charset="0"/>
                <a:cs typeface="Calibri" panose="020F0502020204030204" pitchFamily="34" charset="0"/>
              </a:rPr>
              <a:t>Grid Resilience: Serve as backup power sources during outages.</a:t>
            </a:r>
          </a:p>
          <a:p>
            <a:pPr lvl="0" hangingPunct="1">
              <a:spcAft>
                <a:spcPts val="601"/>
              </a:spcAft>
              <a:buClr>
                <a:srgbClr val="375BB0"/>
              </a:buClr>
              <a:buSzPct val="110000"/>
              <a:buFont typeface="Wingdings" pitchFamily="2"/>
              <a:buChar char="§"/>
            </a:pPr>
            <a:r>
              <a:rPr lang="en-US" sz="2800" b="0" i="0" dirty="0">
                <a:solidFill>
                  <a:srgbClr val="212529"/>
                </a:solidFill>
                <a:effectLst/>
                <a:latin typeface="Calibri" panose="020F0502020204030204" pitchFamily="34" charset="0"/>
                <a:cs typeface="Calibri" panose="020F0502020204030204" pitchFamily="34" charset="0"/>
              </a:rPr>
              <a:t>Load Following: Adapt to changes in demand, ensuring that energy supply meets real-time consumption.</a:t>
            </a:r>
          </a:p>
        </p:txBody>
      </p:sp>
      <p:sp>
        <p:nvSpPr>
          <p:cNvPr id="4" name="Slide Number Placeholder 3">
            <a:extLst>
              <a:ext uri="{FF2B5EF4-FFF2-40B4-BE49-F238E27FC236}">
                <a16:creationId xmlns:a16="http://schemas.microsoft.com/office/drawing/2014/main" id="{4E2D23BA-EC48-2FBE-C57B-87FAF38E56FB}"/>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23</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35362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013FBC3-4C9C-0BC6-9B89-3EFC7C81DEE1}"/>
              </a:ext>
            </a:extLst>
          </p:cNvPr>
          <p:cNvSpPr txBox="1"/>
          <p:nvPr/>
        </p:nvSpPr>
        <p:spPr>
          <a:xfrm>
            <a:off x="11131200" y="6476760"/>
            <a:ext cx="609480" cy="365040"/>
          </a:xfrm>
          <a:prstGeom prst="rect">
            <a:avLst/>
          </a:prstGeom>
          <a:noFill/>
          <a:ln cap="flat">
            <a:noFill/>
          </a:ln>
        </p:spPr>
        <p:txBody>
          <a:bodyPr vert="horz" wrap="square" lIns="91440" tIns="45720" rIns="91440" bIns="45720" anchor="b" anchorCtr="0" compatLnSpc="0">
            <a:noAutofit/>
          </a:bodyPr>
          <a:lstStyle/>
          <a:p>
            <a:pPr marL="0" marR="0" lvl="0" indent="0" algn="r" rtl="0" hangingPunct="1">
              <a:lnSpc>
                <a:spcPct val="100000"/>
              </a:lnSpc>
              <a:spcBef>
                <a:spcPts val="0"/>
              </a:spcBef>
              <a:spcAft>
                <a:spcPts val="601"/>
              </a:spcAft>
              <a:buNone/>
              <a:tabLst/>
            </a:pPr>
            <a:fld id="{7E253D18-E506-4E6B-B7D7-EDD295524DFA}" type="slidenum">
              <a:rPr/>
              <a:t>24</a:t>
            </a:fld>
            <a:endParaRPr lang="en-CA" sz="1200" b="0" i="0" u="none" strike="noStrike" kern="1200" spc="0" baseline="0" dirty="0">
              <a:ln>
                <a:noFill/>
              </a:ln>
              <a:solidFill>
                <a:srgbClr val="FFFFFF"/>
              </a:solidFill>
              <a:latin typeface="Calibri" pitchFamily="18"/>
              <a:ea typeface="Microsoft YaHei" pitchFamily="2"/>
              <a:cs typeface="Lucida Sans" pitchFamily="2"/>
            </a:endParaRPr>
          </a:p>
        </p:txBody>
      </p:sp>
      <p:pic>
        <p:nvPicPr>
          <p:cNvPr id="3" name="Picture 7">
            <a:extLst>
              <a:ext uri="{FF2B5EF4-FFF2-40B4-BE49-F238E27FC236}">
                <a16:creationId xmlns:a16="http://schemas.microsoft.com/office/drawing/2014/main" id="{8207E3CF-C9ED-E951-341B-85AC97B19DFB}"/>
              </a:ext>
            </a:extLst>
          </p:cNvPr>
          <p:cNvPicPr>
            <a:picLocks noChangeAspect="1"/>
          </p:cNvPicPr>
          <p:nvPr/>
        </p:nvPicPr>
        <p:blipFill>
          <a:blip r:embed="rId3"/>
          <a:stretch>
            <a:fillRect/>
          </a:stretch>
        </p:blipFill>
        <p:spPr>
          <a:xfrm>
            <a:off x="712176" y="380881"/>
            <a:ext cx="10723763" cy="5790538"/>
          </a:xfrm>
          <a:prstGeom prst="rect">
            <a:avLst/>
          </a:prstGeom>
          <a:noFill/>
          <a:ln cap="flat">
            <a:noFill/>
          </a:ln>
        </p:spPr>
      </p:pic>
      <p:sp>
        <p:nvSpPr>
          <p:cNvPr id="4" name="TextBox 4">
            <a:extLst>
              <a:ext uri="{FF2B5EF4-FFF2-40B4-BE49-F238E27FC236}">
                <a16:creationId xmlns:a16="http://schemas.microsoft.com/office/drawing/2014/main" id="{D3D910DC-400E-7D9C-28AF-10A63112988A}"/>
              </a:ext>
            </a:extLst>
          </p:cNvPr>
          <p:cNvSpPr txBox="1"/>
          <p:nvPr/>
        </p:nvSpPr>
        <p:spPr>
          <a:xfrm>
            <a:off x="4878360" y="1058760"/>
            <a:ext cx="2885400" cy="923400"/>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n-US" sz="1800" b="0" i="0" u="none" strike="noStrike" kern="1200" spc="0" baseline="0">
                <a:ln>
                  <a:noFill/>
                </a:ln>
                <a:solidFill>
                  <a:srgbClr val="000000"/>
                </a:solidFill>
                <a:latin typeface="Verdana" pitchFamily="18"/>
                <a:ea typeface="Microsoft YaHei" pitchFamily="2"/>
                <a:cs typeface="Lucida Sans" pitchFamily="2"/>
              </a:rPr>
              <a:t>Typically, all these parts are in one geographic location.</a:t>
            </a:r>
          </a:p>
        </p:txBody>
      </p:sp>
      <p:sp>
        <p:nvSpPr>
          <p:cNvPr id="5" name="TextBox 4">
            <a:extLst>
              <a:ext uri="{FF2B5EF4-FFF2-40B4-BE49-F238E27FC236}">
                <a16:creationId xmlns:a16="http://schemas.microsoft.com/office/drawing/2014/main" id="{9D273993-6EC8-6870-5425-5A71CF7C0FD1}"/>
              </a:ext>
            </a:extLst>
          </p:cNvPr>
          <p:cNvSpPr txBox="1"/>
          <p:nvPr/>
        </p:nvSpPr>
        <p:spPr>
          <a:xfrm>
            <a:off x="7049193" y="2198374"/>
            <a:ext cx="482138" cy="461665"/>
          </a:xfrm>
          <a:prstGeom prst="rect">
            <a:avLst/>
          </a:prstGeom>
          <a:noFill/>
        </p:spPr>
        <p:txBody>
          <a:bodyPr wrap="square" rtlCol="0">
            <a:spAutoFit/>
          </a:bodyPr>
          <a:lstStyle/>
          <a:p>
            <a:r>
              <a:rPr lang="en-US" sz="2400" b="1" dirty="0"/>
              <a:t>X</a:t>
            </a:r>
            <a:endParaRPr lang="en-CA" sz="2400" b="1" dirty="0"/>
          </a:p>
        </p:txBody>
      </p:sp>
      <p:sp>
        <p:nvSpPr>
          <p:cNvPr id="6" name="TextBox 5">
            <a:extLst>
              <a:ext uri="{FF2B5EF4-FFF2-40B4-BE49-F238E27FC236}">
                <a16:creationId xmlns:a16="http://schemas.microsoft.com/office/drawing/2014/main" id="{375DC9E3-F6AB-32AB-1051-3277A1289842}"/>
              </a:ext>
            </a:extLst>
          </p:cNvPr>
          <p:cNvSpPr txBox="1"/>
          <p:nvPr/>
        </p:nvSpPr>
        <p:spPr>
          <a:xfrm>
            <a:off x="8019409" y="2477193"/>
            <a:ext cx="2870264"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Switch – DER to Microgrid</a:t>
            </a:r>
            <a:endParaRPr lang="en-CA" dirty="0">
              <a:latin typeface="Verdana" panose="020B0604030504040204" pitchFamily="34" charset="0"/>
              <a:ea typeface="Verdana" panose="020B0604030504040204" pitchFamily="34" charset="0"/>
            </a:endParaRPr>
          </a:p>
        </p:txBody>
      </p:sp>
      <p:cxnSp>
        <p:nvCxnSpPr>
          <p:cNvPr id="8" name="Straight Arrow Connector 7">
            <a:extLst>
              <a:ext uri="{FF2B5EF4-FFF2-40B4-BE49-F238E27FC236}">
                <a16:creationId xmlns:a16="http://schemas.microsoft.com/office/drawing/2014/main" id="{AD859095-DD68-93FA-5D06-94BCF4A6722F}"/>
              </a:ext>
            </a:extLst>
          </p:cNvPr>
          <p:cNvCxnSpPr>
            <a:cxnSpLocks/>
          </p:cNvCxnSpPr>
          <p:nvPr/>
        </p:nvCxnSpPr>
        <p:spPr>
          <a:xfrm flipH="1" flipV="1">
            <a:off x="7381702" y="2477193"/>
            <a:ext cx="637707" cy="18284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40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566C-44BA-FBB7-1BCB-B85D87136722}"/>
            </a:ext>
          </a:extLst>
        </p:cNvPr>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F2C0AE4-F270-D1C1-15DA-E8C6C0AB3EE1}"/>
              </a:ext>
            </a:extLst>
          </p:cNvPr>
          <p:cNvSpPr txBox="1"/>
          <p:nvPr/>
        </p:nvSpPr>
        <p:spPr>
          <a:xfrm>
            <a:off x="11131200" y="6476760"/>
            <a:ext cx="609480" cy="365040"/>
          </a:xfrm>
          <a:prstGeom prst="rect">
            <a:avLst/>
          </a:prstGeom>
          <a:noFill/>
          <a:ln cap="flat">
            <a:noFill/>
          </a:ln>
        </p:spPr>
        <p:txBody>
          <a:bodyPr vert="horz" wrap="square" lIns="91440" tIns="45720" rIns="91440" bIns="45720" anchor="b" anchorCtr="0" compatLnSpc="0">
            <a:noAutofit/>
          </a:bodyPr>
          <a:lstStyle/>
          <a:p>
            <a:pPr marL="0" marR="0" lvl="0" indent="0" algn="r" rtl="0" hangingPunct="1">
              <a:lnSpc>
                <a:spcPct val="100000"/>
              </a:lnSpc>
              <a:spcBef>
                <a:spcPts val="0"/>
              </a:spcBef>
              <a:spcAft>
                <a:spcPts val="601"/>
              </a:spcAft>
              <a:buNone/>
              <a:tabLst/>
            </a:pPr>
            <a:fld id="{7E253D18-E506-4E6B-B7D7-EDD295524DFA}" type="slidenum">
              <a:rPr/>
              <a:t>25</a:t>
            </a:fld>
            <a:endParaRPr lang="en-CA" sz="1200" b="0" i="0" u="none" strike="noStrike" kern="1200" spc="0" baseline="0" dirty="0">
              <a:ln>
                <a:noFill/>
              </a:ln>
              <a:solidFill>
                <a:srgbClr val="FFFFFF"/>
              </a:solidFill>
              <a:latin typeface="Calibri" pitchFamily="18"/>
              <a:ea typeface="Microsoft YaHei" pitchFamily="2"/>
              <a:cs typeface="Lucida Sans" pitchFamily="2"/>
            </a:endParaRPr>
          </a:p>
        </p:txBody>
      </p:sp>
      <p:pic>
        <p:nvPicPr>
          <p:cNvPr id="9" name="Picture 8">
            <a:extLst>
              <a:ext uri="{FF2B5EF4-FFF2-40B4-BE49-F238E27FC236}">
                <a16:creationId xmlns:a16="http://schemas.microsoft.com/office/drawing/2014/main" id="{5BB94B84-0716-5EEF-3B16-6138DD8D72B3}"/>
              </a:ext>
            </a:extLst>
          </p:cNvPr>
          <p:cNvPicPr>
            <a:picLocks noChangeAspect="1"/>
          </p:cNvPicPr>
          <p:nvPr/>
        </p:nvPicPr>
        <p:blipFill>
          <a:blip r:embed="rId3"/>
          <a:stretch>
            <a:fillRect/>
          </a:stretch>
        </p:blipFill>
        <p:spPr>
          <a:xfrm>
            <a:off x="1662545" y="430656"/>
            <a:ext cx="8861367" cy="6000441"/>
          </a:xfrm>
          <a:prstGeom prst="rect">
            <a:avLst/>
          </a:prstGeom>
        </p:spPr>
      </p:pic>
      <p:sp>
        <p:nvSpPr>
          <p:cNvPr id="10" name="TextBox 9">
            <a:extLst>
              <a:ext uri="{FF2B5EF4-FFF2-40B4-BE49-F238E27FC236}">
                <a16:creationId xmlns:a16="http://schemas.microsoft.com/office/drawing/2014/main" id="{437D792D-DCF4-C561-754E-3E7C1C0BE2CF}"/>
              </a:ext>
            </a:extLst>
          </p:cNvPr>
          <p:cNvSpPr txBox="1"/>
          <p:nvPr/>
        </p:nvSpPr>
        <p:spPr>
          <a:xfrm>
            <a:off x="3200398" y="426903"/>
            <a:ext cx="5785659"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What is a Distributed Energy Resource?</a:t>
            </a:r>
            <a:endParaRPr lang="en-C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10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6725" y="219808"/>
            <a:ext cx="1126221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305360" y="622770"/>
            <a:ext cx="9736920" cy="115474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rPr>
              <a:t>The Decentralized Grid</a:t>
            </a: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382255" y="1977546"/>
            <a:ext cx="9427490" cy="4150768"/>
          </a:xfrm>
          <a:solidFill>
            <a:schemeClr val="bg1">
              <a:lumMod val="95000"/>
            </a:schemeClr>
          </a:solidFill>
        </p:spPr>
        <p:txBody>
          <a:bodyPr lIns="91440" tIns="45720" rIns="91440" bIns="45720"/>
          <a:lstStyle/>
          <a:p>
            <a:pPr marL="0" lvl="0" indent="0" hangingPunct="1">
              <a:spcBef>
                <a:spcPts val="249"/>
              </a:spcBef>
              <a:spcAft>
                <a:spcPts val="0"/>
              </a:spcAft>
              <a:buNone/>
            </a:pPr>
            <a:r>
              <a:rPr lang="en-US" sz="800" dirty="0">
                <a:effectLst>
                  <a:outerShdw dist="17961" dir="2700000">
                    <a:scrgbClr r="0" g="0" b="0"/>
                  </a:outerShdw>
                </a:effectLst>
                <a:latin typeface="Verdana" panose="020B0604030504040204" pitchFamily="34" charset="0"/>
                <a:ea typeface="Verdana" panose="020B0604030504040204" pitchFamily="34" charset="0"/>
                <a:cs typeface="Arial" pitchFamily="34"/>
              </a:rPr>
              <a:t>  </a:t>
            </a:r>
          </a:p>
          <a:p>
            <a:pPr hangingPunct="1">
              <a:spcBef>
                <a:spcPts val="249"/>
              </a:spcBef>
              <a:spcAft>
                <a:spcPts val="0"/>
              </a:spcAft>
            </a:pPr>
            <a:r>
              <a:rPr lang="en-US" b="0" i="0" dirty="0">
                <a:solidFill>
                  <a:srgbClr val="000000"/>
                </a:solidFill>
                <a:effectLst/>
                <a:latin typeface="Poppins" panose="00000500000000000000" pitchFamily="2" charset="0"/>
              </a:rPr>
              <a:t>The decentralized grid is:</a:t>
            </a:r>
          </a:p>
          <a:p>
            <a:pPr lvl="1">
              <a:spcBef>
                <a:spcPts val="249"/>
              </a:spcBef>
            </a:pPr>
            <a:r>
              <a:rPr lang="en-US" sz="1800" b="0" i="0" dirty="0">
                <a:solidFill>
                  <a:srgbClr val="000000"/>
                </a:solidFill>
                <a:effectLst/>
                <a:latin typeface="Poppins" panose="00000500000000000000" pitchFamily="2" charset="0"/>
              </a:rPr>
              <a:t>an electric network of distributed energy resources and </a:t>
            </a:r>
            <a:r>
              <a:rPr lang="en-US" sz="1800" b="0" i="0">
                <a:solidFill>
                  <a:srgbClr val="000000"/>
                </a:solidFill>
                <a:effectLst/>
                <a:latin typeface="Poppins" panose="00000500000000000000" pitchFamily="2" charset="0"/>
              </a:rPr>
              <a:t>end-use customers (loads)</a:t>
            </a:r>
            <a:endParaRPr lang="en-US" sz="1800" b="0" i="0" dirty="0">
              <a:solidFill>
                <a:srgbClr val="000000"/>
              </a:solidFill>
              <a:effectLst/>
              <a:latin typeface="Poppins" panose="00000500000000000000" pitchFamily="2" charset="0"/>
            </a:endParaRPr>
          </a:p>
          <a:p>
            <a:pPr lvl="1">
              <a:spcBef>
                <a:spcPts val="249"/>
              </a:spcBef>
            </a:pPr>
            <a:endParaRPr lang="en-US" sz="1800" b="0" i="0" dirty="0">
              <a:solidFill>
                <a:srgbClr val="000000"/>
              </a:solidFill>
              <a:effectLst/>
              <a:latin typeface="Poppins" panose="00000500000000000000" pitchFamily="2" charset="0"/>
            </a:endParaRPr>
          </a:p>
          <a:p>
            <a:pPr lvl="1">
              <a:spcBef>
                <a:spcPts val="249"/>
              </a:spcBef>
            </a:pPr>
            <a:r>
              <a:rPr lang="en-US" sz="1800" b="0" i="0" dirty="0">
                <a:solidFill>
                  <a:srgbClr val="000000"/>
                </a:solidFill>
                <a:effectLst/>
                <a:latin typeface="Poppins" panose="00000500000000000000" pitchFamily="2" charset="0"/>
              </a:rPr>
              <a:t> interact with each other and/or with the central grid </a:t>
            </a:r>
          </a:p>
          <a:p>
            <a:pPr lvl="1">
              <a:spcBef>
                <a:spcPts val="249"/>
              </a:spcBef>
            </a:pPr>
            <a:endParaRPr lang="en-US" sz="1800" b="0" i="0" dirty="0">
              <a:solidFill>
                <a:srgbClr val="000000"/>
              </a:solidFill>
              <a:effectLst/>
              <a:latin typeface="Poppins" panose="00000500000000000000" pitchFamily="2" charset="0"/>
            </a:endParaRPr>
          </a:p>
          <a:p>
            <a:pPr lvl="1">
              <a:spcBef>
                <a:spcPts val="249"/>
              </a:spcBef>
            </a:pPr>
            <a:r>
              <a:rPr lang="en-US" sz="1800" b="0" i="0" dirty="0">
                <a:solidFill>
                  <a:srgbClr val="000000"/>
                </a:solidFill>
                <a:effectLst/>
                <a:latin typeface="Poppins" panose="00000500000000000000" pitchFamily="2" charset="0"/>
              </a:rPr>
              <a:t>to improve </a:t>
            </a:r>
            <a:r>
              <a:rPr lang="en-US" sz="1800" b="0" i="0" dirty="0">
                <a:solidFill>
                  <a:srgbClr val="000000"/>
                </a:solidFill>
                <a:effectLst/>
                <a:latin typeface="Poppins" panose="00000500000000000000" pitchFamily="2" charset="0"/>
                <a:cs typeface="Poppins" panose="00000500000000000000" pitchFamily="2" charset="0"/>
              </a:rPr>
              <a:t>efficiency</a:t>
            </a:r>
            <a:r>
              <a:rPr lang="en-US" sz="1800" b="0" i="0" dirty="0">
                <a:solidFill>
                  <a:srgbClr val="000000"/>
                </a:solidFill>
                <a:effectLst/>
                <a:latin typeface="Poppins" panose="00000500000000000000" pitchFamily="2" charset="0"/>
              </a:rPr>
              <a:t>, lower costs, reduce </a:t>
            </a:r>
            <a:r>
              <a:rPr lang="en-US" sz="1800" b="0" i="0" dirty="0">
                <a:solidFill>
                  <a:srgbClr val="000000"/>
                </a:solidFill>
                <a:effectLst/>
                <a:latin typeface="Poppins" panose="00000500000000000000" pitchFamily="2" charset="0"/>
                <a:cs typeface="Poppins" panose="00000500000000000000" pitchFamily="2" charset="0"/>
              </a:rPr>
              <a:t>emissions, enhance both local and system resilience,</a:t>
            </a:r>
          </a:p>
          <a:p>
            <a:pPr marL="457199" lvl="1" indent="0">
              <a:spcBef>
                <a:spcPts val="249"/>
              </a:spcBef>
              <a:buNone/>
            </a:pPr>
            <a:endParaRPr lang="en-US" sz="1800" b="0" i="0" dirty="0">
              <a:solidFill>
                <a:srgbClr val="000000"/>
              </a:solidFill>
              <a:effectLst/>
              <a:latin typeface="Poppins" panose="00000500000000000000" pitchFamily="2" charset="0"/>
              <a:cs typeface="Poppins" panose="00000500000000000000" pitchFamily="2" charset="0"/>
            </a:endParaRPr>
          </a:p>
          <a:p>
            <a:pPr lvl="1">
              <a:spcBef>
                <a:spcPts val="249"/>
              </a:spcBef>
            </a:pPr>
            <a:r>
              <a:rPr lang="en-US" sz="1800" b="0" i="0" dirty="0">
                <a:solidFill>
                  <a:srgbClr val="000000"/>
                </a:solidFill>
                <a:effectLst/>
                <a:latin typeface="Poppins" panose="00000500000000000000" pitchFamily="2" charset="0"/>
                <a:cs typeface="Poppins" panose="00000500000000000000" pitchFamily="2" charset="0"/>
              </a:rPr>
              <a:t>provides greater local </a:t>
            </a:r>
            <a:r>
              <a:rPr lang="en-US" sz="1800" i="0" dirty="0">
                <a:solidFill>
                  <a:srgbClr val="000000"/>
                </a:solidFill>
                <a:effectLst/>
                <a:latin typeface="Poppins" panose="00000500000000000000" pitchFamily="2" charset="0"/>
                <a:cs typeface="Poppins" panose="00000500000000000000" pitchFamily="2" charset="0"/>
              </a:rPr>
              <a:t>control and </a:t>
            </a:r>
            <a:r>
              <a:rPr lang="en-CA" sz="1800" i="0" dirty="0">
                <a:solidFill>
                  <a:srgbClr val="000000"/>
                </a:solidFill>
                <a:effectLst/>
                <a:latin typeface="Poppins" panose="00000500000000000000" pitchFamily="2" charset="0"/>
                <a:cs typeface="Poppins" panose="00000500000000000000" pitchFamily="2" charset="0"/>
              </a:rPr>
              <a:t>energy independence</a:t>
            </a:r>
          </a:p>
          <a:p>
            <a:pPr lvl="1">
              <a:spcBef>
                <a:spcPts val="249"/>
              </a:spcBef>
            </a:pPr>
            <a:endParaRPr lang="en-US" sz="1800" i="0" dirty="0">
              <a:solidFill>
                <a:srgbClr val="000000"/>
              </a:solidFill>
              <a:effectLst/>
              <a:latin typeface="Poppins" panose="00000500000000000000" pitchFamily="2" charset="0"/>
              <a:cs typeface="Poppins" panose="00000500000000000000" pitchFamily="2" charset="0"/>
            </a:endParaRPr>
          </a:p>
          <a:p>
            <a:pPr lvl="1">
              <a:spcBef>
                <a:spcPts val="249"/>
              </a:spcBef>
            </a:pPr>
            <a:r>
              <a:rPr lang="en-US" sz="1800" i="0" dirty="0">
                <a:solidFill>
                  <a:srgbClr val="000000"/>
                </a:solidFill>
                <a:effectLst/>
                <a:latin typeface="Poppins" panose="00000500000000000000" pitchFamily="2" charset="0"/>
                <a:cs typeface="Poppins" panose="00000500000000000000" pitchFamily="2" charset="0"/>
              </a:rPr>
              <a:t>capture more of the economic benefits locally</a:t>
            </a:r>
          </a:p>
          <a:p>
            <a:pPr lvl="1">
              <a:spcBef>
                <a:spcPts val="249"/>
              </a:spcBef>
            </a:pPr>
            <a:endParaRPr lang="en-US" sz="1800" i="0" dirty="0">
              <a:solidFill>
                <a:srgbClr val="000000"/>
              </a:solidFill>
              <a:effectLst/>
              <a:latin typeface="Poppins" panose="00000500000000000000" pitchFamily="2" charset="0"/>
              <a:cs typeface="Poppins" panose="00000500000000000000" pitchFamily="2" charset="0"/>
            </a:endParaRPr>
          </a:p>
          <a:p>
            <a:pPr lvl="1">
              <a:spcBef>
                <a:spcPts val="249"/>
              </a:spcBef>
            </a:pPr>
            <a:r>
              <a:rPr lang="en-US" sz="1800" b="0" i="0" dirty="0">
                <a:solidFill>
                  <a:srgbClr val="000000"/>
                </a:solidFill>
                <a:effectLst/>
                <a:latin typeface="Poppins" panose="00000500000000000000" pitchFamily="2" charset="0"/>
                <a:cs typeface="Poppins" panose="00000500000000000000" pitchFamily="2" charset="0"/>
              </a:rPr>
              <a:t>capture local health benefits from these energy assets.</a:t>
            </a:r>
            <a:endParaRPr lang="en-US" sz="1800" dirty="0">
              <a:latin typeface="Poppins" panose="00000500000000000000" pitchFamily="2" charset="0"/>
              <a:ea typeface="Verdana" panose="020B0604030504040204" pitchFamily="34" charset="0"/>
              <a:cs typeface="Poppins" panose="00000500000000000000" pitchFamily="2" charset="0"/>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1042280" y="6356520"/>
            <a:ext cx="311400"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26</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00121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2238-DF47-472C-9A4E-449B12E59E5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F63AEC-D43E-4AFB-53BE-CC9CBF9F80DF}"/>
              </a:ext>
            </a:extLst>
          </p:cNvPr>
          <p:cNvSpPr txBox="1"/>
          <p:nvPr/>
        </p:nvSpPr>
        <p:spPr>
          <a:xfrm>
            <a:off x="466725" y="219808"/>
            <a:ext cx="1126221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E5B253B2-D1CA-AD91-3EE9-76081D2F270D}"/>
              </a:ext>
            </a:extLst>
          </p:cNvPr>
          <p:cNvSpPr txBox="1">
            <a:spLocks noGrp="1"/>
          </p:cNvSpPr>
          <p:nvPr>
            <p:ph type="title"/>
          </p:nvPr>
        </p:nvSpPr>
        <p:spPr>
          <a:xfrm>
            <a:off x="1305360" y="622770"/>
            <a:ext cx="9736920" cy="115474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rPr>
              <a:t>The Manotick Microgrid</a:t>
            </a:r>
            <a:br>
              <a:rPr lang="en-US"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Home of Art Hunter</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9A98326-C2E8-DE09-3803-E1F9B2BF0D06}"/>
              </a:ext>
            </a:extLst>
          </p:cNvPr>
          <p:cNvSpPr txBox="1">
            <a:spLocks noGrp="1"/>
          </p:cNvSpPr>
          <p:nvPr>
            <p:ph idx="1"/>
          </p:nvPr>
        </p:nvSpPr>
        <p:spPr>
          <a:xfrm>
            <a:off x="1382255" y="1977546"/>
            <a:ext cx="9427490" cy="4150768"/>
          </a:xfrm>
          <a:solidFill>
            <a:schemeClr val="bg1">
              <a:lumMod val="95000"/>
            </a:schemeClr>
          </a:solidFill>
        </p:spPr>
        <p:txBody>
          <a:bodyPr lIns="91440" tIns="45720" rIns="91440" bIns="45720"/>
          <a:lstStyle/>
          <a:p>
            <a:pPr marL="0" lvl="0" indent="0" hangingPunct="1">
              <a:spcBef>
                <a:spcPts val="249"/>
              </a:spcBef>
              <a:spcAft>
                <a:spcPts val="0"/>
              </a:spcAft>
              <a:buNone/>
            </a:pPr>
            <a:r>
              <a:rPr lang="en-US" sz="800" dirty="0">
                <a:effectLst>
                  <a:outerShdw dist="17961" dir="2700000">
                    <a:scrgbClr r="0" g="0" b="0"/>
                  </a:outerShdw>
                </a:effectLst>
                <a:latin typeface="Verdana" panose="020B0604030504040204" pitchFamily="34" charset="0"/>
                <a:ea typeface="Verdana" panose="020B0604030504040204" pitchFamily="34" charset="0"/>
                <a:cs typeface="Arial" pitchFamily="34"/>
              </a:rPr>
              <a:t>  </a:t>
            </a:r>
          </a:p>
          <a:p>
            <a:pPr marL="0" lvl="0" indent="0" hangingPunct="1">
              <a:spcBef>
                <a:spcPts val="249"/>
              </a:spcBef>
              <a:spcAft>
                <a:spcPts val="0"/>
              </a:spcAft>
              <a:buNone/>
            </a:pPr>
            <a:r>
              <a:rPr lang="en-US" sz="2400" dirty="0">
                <a:effectLst>
                  <a:outerShdw dist="17961" dir="2700000">
                    <a:scrgbClr r="0" g="0" b="0"/>
                  </a:outerShdw>
                </a:effectLst>
                <a:latin typeface="Verdana" panose="020B0604030504040204" pitchFamily="34" charset="0"/>
                <a:ea typeface="Verdana" panose="020B0604030504040204" pitchFamily="34" charset="0"/>
                <a:cs typeface="Arial" pitchFamily="34"/>
              </a:rPr>
              <a:t>Consists of:</a:t>
            </a:r>
          </a:p>
          <a:p>
            <a:pPr marL="0" lvl="0" indent="0" hangingPunct="1">
              <a:spcBef>
                <a:spcPts val="249"/>
              </a:spcBef>
              <a:spcAft>
                <a:spcPts val="0"/>
              </a:spcAft>
              <a:buNone/>
            </a:pPr>
            <a:endParaRPr lang="en-US" sz="800" b="1" dirty="0">
              <a:effectLst>
                <a:outerShdw dist="17961" dir="2700000">
                  <a:scrgbClr r="0" g="0" b="0"/>
                </a:outerShdw>
              </a:effectLst>
              <a:latin typeface="Arial" pitchFamily="34"/>
              <a:cs typeface="Arial" pitchFamily="34"/>
            </a:endParaRPr>
          </a:p>
          <a:p>
            <a:pPr marL="687959" lvl="0" indent="-514439" hangingPunct="1">
              <a:spcAft>
                <a:spcPts val="601"/>
              </a:spcAft>
              <a:buClr>
                <a:srgbClr val="656565"/>
              </a:buClr>
              <a:buFont typeface="Wingdings" pitchFamily="2"/>
              <a:buChar char="§"/>
            </a:pPr>
            <a:r>
              <a:rPr lang="en-US" sz="2200" dirty="0">
                <a:latin typeface="Verdana" panose="020B0604030504040204" pitchFamily="34" charset="0"/>
                <a:ea typeface="Verdana" panose="020B0604030504040204" pitchFamily="34" charset="0"/>
                <a:cs typeface="Calibri" panose="020F0502020204030204" pitchFamily="34" charset="0"/>
              </a:rPr>
              <a:t>rooftop solar array – 5.5 kW maximum production</a:t>
            </a:r>
          </a:p>
          <a:p>
            <a:pPr marL="687959" lvl="0" indent="-514439" hangingPunct="1">
              <a:spcAft>
                <a:spcPts val="601"/>
              </a:spcAft>
              <a:buClr>
                <a:srgbClr val="656565"/>
              </a:buClr>
              <a:buFont typeface="Wingdings" pitchFamily="2"/>
              <a:buChar char="§"/>
            </a:pPr>
            <a:r>
              <a:rPr lang="en-US" sz="2200" dirty="0">
                <a:latin typeface="Verdana" panose="020B0604030504040204" pitchFamily="34" charset="0"/>
                <a:ea typeface="Verdana" panose="020B0604030504040204" pitchFamily="34" charset="0"/>
                <a:cs typeface="Calibri" panose="020F0502020204030204" pitchFamily="34" charset="0"/>
              </a:rPr>
              <a:t>three Tesla “Powerwall 2” NMC (nickel, manganese, cobalt) batteries – 40 kWh storage</a:t>
            </a:r>
          </a:p>
          <a:p>
            <a:pPr marL="687959" lvl="0" indent="-514439" hangingPunct="1">
              <a:spcAft>
                <a:spcPts val="601"/>
              </a:spcAft>
              <a:buClr>
                <a:srgbClr val="656565"/>
              </a:buClr>
              <a:buFont typeface="Wingdings" pitchFamily="2"/>
              <a:buChar char="§"/>
            </a:pPr>
            <a:r>
              <a:rPr lang="en-US" sz="2200" dirty="0">
                <a:latin typeface="Verdana" panose="020B0604030504040204" pitchFamily="34" charset="0"/>
                <a:ea typeface="Verdana" panose="020B0604030504040204" pitchFamily="34" charset="0"/>
                <a:cs typeface="Calibri" panose="020F0502020204030204" pitchFamily="34" charset="0"/>
              </a:rPr>
              <a:t>two electric Vehicles – Tesla model 3 (80 kWh NMC battery) and Mitsubishi </a:t>
            </a:r>
            <a:r>
              <a:rPr lang="en-US" sz="2200" dirty="0" err="1">
                <a:latin typeface="Verdana" panose="020B0604030504040204" pitchFamily="34" charset="0"/>
                <a:ea typeface="Verdana" panose="020B0604030504040204" pitchFamily="34" charset="0"/>
                <a:cs typeface="Calibri" panose="020F0502020204030204" pitchFamily="34" charset="0"/>
              </a:rPr>
              <a:t>i-MiEV</a:t>
            </a:r>
            <a:r>
              <a:rPr lang="en-US" sz="2200" dirty="0">
                <a:latin typeface="Verdana" panose="020B0604030504040204" pitchFamily="34" charset="0"/>
                <a:ea typeface="Verdana" panose="020B0604030504040204" pitchFamily="34" charset="0"/>
                <a:cs typeface="Calibri" panose="020F0502020204030204" pitchFamily="34" charset="0"/>
              </a:rPr>
              <a:t> (14 kWh NMC battery)</a:t>
            </a:r>
          </a:p>
          <a:p>
            <a:pPr marL="687959" lvl="0" indent="-514439" hangingPunct="1">
              <a:spcAft>
                <a:spcPts val="601"/>
              </a:spcAft>
              <a:buClr>
                <a:srgbClr val="656565"/>
              </a:buClr>
              <a:buFont typeface="Wingdings" pitchFamily="2"/>
              <a:buChar char="§"/>
            </a:pPr>
            <a:r>
              <a:rPr lang="en-US" sz="2200" dirty="0">
                <a:latin typeface="Verdana" panose="020B0604030504040204" pitchFamily="34" charset="0"/>
                <a:ea typeface="Verdana" panose="020B0604030504040204" pitchFamily="34" charset="0"/>
                <a:cs typeface="Calibri" panose="020F0502020204030204" pitchFamily="34" charset="0"/>
              </a:rPr>
              <a:t>Ground Source Heat Pump –  shelter heating and cooling  plus hot water</a:t>
            </a:r>
          </a:p>
          <a:p>
            <a:pPr marL="687959" lvl="0" indent="-514439" hangingPunct="1">
              <a:spcAft>
                <a:spcPts val="601"/>
              </a:spcAft>
              <a:buClr>
                <a:srgbClr val="656565"/>
              </a:buClr>
              <a:buFont typeface="Wingdings" pitchFamily="2"/>
              <a:buChar char="§"/>
            </a:pPr>
            <a:r>
              <a:rPr lang="en-US" sz="2200" dirty="0">
                <a:latin typeface="Verdana" panose="020B0604030504040204" pitchFamily="34" charset="0"/>
                <a:ea typeface="Verdana" panose="020B0604030504040204" pitchFamily="34" charset="0"/>
                <a:cs typeface="Calibri" panose="020F0502020204030204" pitchFamily="34" charset="0"/>
              </a:rPr>
              <a:t>Tesla Powerwall control system with Smartphone App</a:t>
            </a:r>
          </a:p>
          <a:p>
            <a:pPr marL="457200" lvl="1" indent="0">
              <a:buNone/>
            </a:pPr>
            <a:r>
              <a:rPr lang="en-US" sz="1000" dirty="0">
                <a:latin typeface="Verdana" panose="020B0604030504040204" pitchFamily="34" charset="0"/>
                <a:ea typeface="Verdana" panose="020B0604030504040204" pitchFamily="34" charset="0"/>
                <a:cs typeface="Calibri" panose="020F0502020204030204" pitchFamily="34" charset="0"/>
              </a:rPr>
              <a:t>  </a:t>
            </a:r>
          </a:p>
          <a:p>
            <a:pPr marL="0" lvl="0" indent="0" algn="ctr" hangingPunct="1">
              <a:spcBef>
                <a:spcPts val="249"/>
              </a:spcBef>
              <a:spcAft>
                <a:spcPts val="0"/>
              </a:spcAft>
              <a:buNone/>
            </a:pPr>
            <a:r>
              <a:rPr lang="en-US" sz="2200" dirty="0">
                <a:latin typeface="Verdana" panose="020B0604030504040204" pitchFamily="34" charset="0"/>
                <a:ea typeface="Verdana" panose="020B0604030504040204" pitchFamily="34" charset="0"/>
                <a:cs typeface="Calibri" panose="020F0502020204030204" pitchFamily="34" charset="0"/>
              </a:rPr>
              <a:t>Most homes are not this well equipped but could be</a:t>
            </a:r>
          </a:p>
        </p:txBody>
      </p:sp>
      <p:sp>
        <p:nvSpPr>
          <p:cNvPr id="4" name="Slide Number Placeholder 3">
            <a:extLst>
              <a:ext uri="{FF2B5EF4-FFF2-40B4-BE49-F238E27FC236}">
                <a16:creationId xmlns:a16="http://schemas.microsoft.com/office/drawing/2014/main" id="{5CDAED0B-BA7E-DE80-1C49-81C2FD84611D}"/>
              </a:ext>
            </a:extLst>
          </p:cNvPr>
          <p:cNvSpPr txBox="1"/>
          <p:nvPr/>
        </p:nvSpPr>
        <p:spPr>
          <a:xfrm>
            <a:off x="11042280" y="6356520"/>
            <a:ext cx="311400"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27</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2362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1025" y="352731"/>
            <a:ext cx="1114791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286521" y="709228"/>
            <a:ext cx="9736920" cy="1325520"/>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Virtual Power Plants</a:t>
            </a:r>
            <a:endParaRPr lang="en-US"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286521" y="2088059"/>
            <a:ext cx="9736919" cy="4450981"/>
          </a:xfrm>
          <a:solidFill>
            <a:schemeClr val="bg1">
              <a:lumMod val="95000"/>
            </a:schemeClr>
          </a:solidFill>
        </p:spPr>
        <p:txBody>
          <a:bodyPr lIns="91440" tIns="45720" rIns="91440" bIns="45720"/>
          <a:lstStyle/>
          <a:p>
            <a:pPr marL="0" lvl="0" indent="0" hangingPunct="1">
              <a:lnSpc>
                <a:spcPct val="80000"/>
              </a:lnSpc>
              <a:spcBef>
                <a:spcPts val="499"/>
              </a:spcBef>
              <a:spcAft>
                <a:spcPts val="0"/>
              </a:spcAft>
              <a:buSzPct val="125000"/>
              <a:buNone/>
            </a:pPr>
            <a:r>
              <a:rPr lang="en-US" sz="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lvl="0" indent="0" hangingPunct="1">
              <a:lnSpc>
                <a:spcPct val="80000"/>
              </a:lnSpc>
              <a:spcBef>
                <a:spcPts val="499"/>
              </a:spcBef>
              <a:spcAft>
                <a:spcPts val="0"/>
              </a:spcAft>
              <a:buSzPct val="125000"/>
              <a:buNone/>
            </a:pPr>
            <a:r>
              <a:rPr lang="en-US" b="0" i="0" dirty="0">
                <a:solidFill>
                  <a:srgbClr val="404040"/>
                </a:solidFill>
                <a:effectLst/>
                <a:latin typeface="Calibri" panose="020F0502020204030204" pitchFamily="34" charset="0"/>
                <a:cs typeface="Calibri" panose="020F0502020204030204" pitchFamily="34" charset="0"/>
              </a:rPr>
              <a:t>Virtual power plants (VPPs) are  an aggregation of small-scale distributed energy resources including:</a:t>
            </a:r>
          </a:p>
          <a:p>
            <a:pPr marL="0" lvl="0" indent="0" hangingPunct="1">
              <a:lnSpc>
                <a:spcPct val="80000"/>
              </a:lnSpc>
              <a:spcBef>
                <a:spcPts val="499"/>
              </a:spcBef>
              <a:spcAft>
                <a:spcPts val="0"/>
              </a:spcAft>
              <a:buSzPct val="125000"/>
              <a:buNone/>
            </a:pPr>
            <a:endParaRPr lang="en-US" dirty="0">
              <a:solidFill>
                <a:srgbClr val="404040"/>
              </a:solidFill>
              <a:latin typeface="Calibri" panose="020F0502020204030204" pitchFamily="34" charset="0"/>
              <a:cs typeface="Calibri" panose="020F0502020204030204" pitchFamily="34" charset="0"/>
            </a:endParaRPr>
          </a:p>
          <a:p>
            <a:pPr marL="971549" lvl="1" indent="-514350">
              <a:lnSpc>
                <a:spcPct val="80000"/>
              </a:lnSpc>
              <a:buSzPct val="125000"/>
              <a:buFont typeface="+mj-lt"/>
              <a:buAutoNum type="arabicPeriod"/>
            </a:pPr>
            <a:r>
              <a:rPr lang="en-US" b="0" i="0" dirty="0">
                <a:solidFill>
                  <a:srgbClr val="404040"/>
                </a:solidFill>
                <a:effectLst/>
                <a:latin typeface="Calibri" panose="020F0502020204030204" pitchFamily="34" charset="0"/>
                <a:cs typeface="Calibri" panose="020F0502020204030204" pitchFamily="34" charset="0"/>
              </a:rPr>
              <a:t>Microgrids</a:t>
            </a:r>
          </a:p>
          <a:p>
            <a:pPr marL="971549" lvl="1" indent="-514350">
              <a:lnSpc>
                <a:spcPct val="80000"/>
              </a:lnSpc>
              <a:buSzPct val="125000"/>
              <a:buFont typeface="+mj-lt"/>
              <a:buAutoNum type="arabicPeriod"/>
            </a:pPr>
            <a:r>
              <a:rPr lang="en-US" b="0" i="0" dirty="0">
                <a:solidFill>
                  <a:srgbClr val="404040"/>
                </a:solidFill>
                <a:effectLst/>
                <a:latin typeface="Calibri" panose="020F0502020204030204" pitchFamily="34" charset="0"/>
                <a:cs typeface="Calibri" panose="020F0502020204030204" pitchFamily="34" charset="0"/>
              </a:rPr>
              <a:t>solar energy systems, </a:t>
            </a:r>
          </a:p>
          <a:p>
            <a:pPr marL="971549" lvl="1" indent="-514350">
              <a:lnSpc>
                <a:spcPct val="80000"/>
              </a:lnSpc>
              <a:buSzPct val="125000"/>
              <a:buFont typeface="+mj-lt"/>
              <a:buAutoNum type="arabicPeriod"/>
            </a:pPr>
            <a:r>
              <a:rPr lang="en-US" b="0" i="0" dirty="0">
                <a:solidFill>
                  <a:srgbClr val="404040"/>
                </a:solidFill>
                <a:effectLst/>
                <a:latin typeface="Calibri" panose="020F0502020204030204" pitchFamily="34" charset="0"/>
                <a:cs typeface="Calibri" panose="020F0502020204030204" pitchFamily="34" charset="0"/>
              </a:rPr>
              <a:t>electric vehicle batteries (EVs), EV bi-directional chargers</a:t>
            </a:r>
          </a:p>
          <a:p>
            <a:pPr marL="971549" lvl="1" indent="-514350">
              <a:lnSpc>
                <a:spcPct val="80000"/>
              </a:lnSpc>
              <a:buSzPct val="125000"/>
              <a:buFont typeface="+mj-lt"/>
              <a:buAutoNum type="arabicPeriod"/>
            </a:pPr>
            <a:r>
              <a:rPr lang="en-US" b="0" i="0" dirty="0">
                <a:solidFill>
                  <a:srgbClr val="404040"/>
                </a:solidFill>
                <a:effectLst/>
                <a:latin typeface="Calibri" panose="020F0502020204030204" pitchFamily="34" charset="0"/>
                <a:cs typeface="Calibri" panose="020F0502020204030204" pitchFamily="34" charset="0"/>
              </a:rPr>
              <a:t>demand response devices such as water heaters, thermostats, appliances</a:t>
            </a:r>
          </a:p>
          <a:p>
            <a:pPr marL="971549" lvl="1" indent="-514350">
              <a:lnSpc>
                <a:spcPct val="80000"/>
              </a:lnSpc>
              <a:buSzPct val="125000"/>
              <a:buFont typeface="+mj-lt"/>
              <a:buAutoNum type="arabicPeriod"/>
            </a:pPr>
            <a:endParaRPr lang="en-US" sz="2800" b="0" i="0" dirty="0">
              <a:solidFill>
                <a:srgbClr val="404040"/>
              </a:solidFill>
              <a:effectLst/>
              <a:latin typeface="Calibri" panose="020F0502020204030204" pitchFamily="34" charset="0"/>
              <a:cs typeface="Calibri" panose="020F0502020204030204" pitchFamily="34" charset="0"/>
            </a:endParaRPr>
          </a:p>
          <a:p>
            <a:pPr marL="0" indent="0">
              <a:lnSpc>
                <a:spcPct val="80000"/>
              </a:lnSpc>
              <a:buSzPct val="125000"/>
              <a:buNone/>
            </a:pPr>
            <a:r>
              <a:rPr lang="en-US" sz="2400" b="0" i="0" dirty="0">
                <a:solidFill>
                  <a:srgbClr val="404040"/>
                </a:solidFill>
                <a:effectLst/>
                <a:latin typeface="Oxygen" panose="02000503000000000000" pitchFamily="2" charset="0"/>
              </a:rPr>
              <a:t>VPP’s and their collaborating DER technologies can grow and adapt with dynamic grid needs</a:t>
            </a:r>
            <a:endParaRPr lang="en-US" sz="4000"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85729"/>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28</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562897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3BE8-32DF-8FBD-CF91-C4CE9B94A73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051F250-76DA-F337-D04F-88EE295E7BAD}"/>
              </a:ext>
            </a:extLst>
          </p:cNvPr>
          <p:cNvSpPr txBox="1"/>
          <p:nvPr/>
        </p:nvSpPr>
        <p:spPr>
          <a:xfrm>
            <a:off x="581025" y="352731"/>
            <a:ext cx="1114791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BA22328E-02CD-2CCC-D98A-78B4F277BDE8}"/>
              </a:ext>
            </a:extLst>
          </p:cNvPr>
          <p:cNvSpPr txBox="1">
            <a:spLocks noGrp="1"/>
          </p:cNvSpPr>
          <p:nvPr>
            <p:ph type="title"/>
          </p:nvPr>
        </p:nvSpPr>
        <p:spPr>
          <a:xfrm>
            <a:off x="1286521" y="709228"/>
            <a:ext cx="9736920" cy="1325520"/>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Virtual Power Plants</a:t>
            </a:r>
            <a:br>
              <a:rPr lang="en-US" b="1" dirty="0">
                <a:solidFill>
                  <a:srgbClr val="FF0000"/>
                </a:solidFill>
                <a:effectLst>
                  <a:outerShdw blurRad="38100" dist="38100" dir="2700000" algn="tl">
                    <a:srgbClr val="000000">
                      <a:alpha val="43137"/>
                    </a:srgbClr>
                  </a:outerShdw>
                </a:effectLst>
                <a:latin typeface="Lucida Sans" pitchFamily="34"/>
              </a:rPr>
            </a:br>
            <a:r>
              <a:rPr lang="en-US" sz="2400" b="1" dirty="0">
                <a:solidFill>
                  <a:srgbClr val="FF0000"/>
                </a:solidFill>
                <a:effectLst>
                  <a:outerShdw blurRad="38100" dist="38100" dir="2700000" algn="tl">
                    <a:srgbClr val="000000">
                      <a:alpha val="43137"/>
                    </a:srgbClr>
                  </a:outerShdw>
                </a:effectLst>
                <a:latin typeface="Lucida Sans" pitchFamily="34"/>
              </a:rPr>
              <a:t>(defined in prose)</a:t>
            </a:r>
            <a:endParaRPr lang="en-US"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C5FAE180-DDB7-4393-2BBB-51261D8DD8AC}"/>
              </a:ext>
            </a:extLst>
          </p:cNvPr>
          <p:cNvSpPr txBox="1">
            <a:spLocks noGrp="1"/>
          </p:cNvSpPr>
          <p:nvPr>
            <p:ph idx="1"/>
          </p:nvPr>
        </p:nvSpPr>
        <p:spPr>
          <a:xfrm>
            <a:off x="838321" y="2088059"/>
            <a:ext cx="10431390" cy="4450981"/>
          </a:xfrm>
          <a:solidFill>
            <a:schemeClr val="bg1">
              <a:lumMod val="95000"/>
            </a:schemeClr>
          </a:solidFill>
        </p:spPr>
        <p:txBody>
          <a:bodyPr lIns="91440" tIns="45720" rIns="91440" bIns="45720"/>
          <a:lstStyle/>
          <a:p>
            <a:pPr marL="0" lvl="0" indent="0" hangingPunct="1">
              <a:lnSpc>
                <a:spcPct val="80000"/>
              </a:lnSpc>
              <a:spcBef>
                <a:spcPts val="499"/>
              </a:spcBef>
              <a:spcAft>
                <a:spcPts val="0"/>
              </a:spcAft>
              <a:buSzPct val="125000"/>
              <a:buNone/>
            </a:pPr>
            <a:r>
              <a:rPr lang="en-US" sz="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a:lnSpc>
                <a:spcPct val="115000"/>
              </a:lnSpc>
            </a:pPr>
            <a:r>
              <a:rPr lang="en-CA" sz="1800" dirty="0">
                <a:effectLst/>
                <a:latin typeface="Verdana" panose="020B0604030504040204" pitchFamily="34" charset="0"/>
                <a:ea typeface="Calibri" panose="020F0502020204030204" pitchFamily="34" charset="0"/>
                <a:cs typeface="Times New Roman" panose="02020603050405020304" pitchFamily="18" charset="0"/>
              </a:rPr>
              <a:t>A Virtual Power Plant (VPP) is used to sustainably decarbonize part of an electrical grid.   It decentralizes energy management to many locally controlled regions with cost reductions.   This permits aggregation and growth of any source or load.   </a:t>
            </a:r>
          </a:p>
          <a:p>
            <a:pPr>
              <a:lnSpc>
                <a:spcPct val="115000"/>
              </a:lnSpc>
            </a:pPr>
            <a:r>
              <a:rPr lang="en-CA" sz="1800" dirty="0">
                <a:effectLst/>
                <a:latin typeface="Verdana" panose="020B0604030504040204" pitchFamily="34" charset="0"/>
                <a:ea typeface="Verdana" panose="020B0604030504040204" pitchFamily="34" charset="0"/>
                <a:cs typeface="Times New Roman" panose="02020603050405020304" pitchFamily="18" charset="0"/>
              </a:rPr>
              <a:t>Reliability is delivered </a:t>
            </a:r>
            <a:r>
              <a:rPr lang="en-CA" sz="1800" dirty="0">
                <a:effectLst/>
                <a:latin typeface="Verdana" panose="020B0604030504040204" pitchFamily="34" charset="0"/>
                <a:ea typeface="Calibri" panose="020F0502020204030204" pitchFamily="34" charset="0"/>
                <a:cs typeface="Times New Roman" panose="02020603050405020304" pitchFamily="18" charset="0"/>
              </a:rPr>
              <a:t>by the ability to isolate local outages.  With great flexibility, they can collect millions of dispersed generation devices and billions of consumption loads. Managing both supply and demand at the nano scale greatly advances efficiency </a:t>
            </a:r>
            <a:r>
              <a:rPr lang="en-CA" sz="1800" dirty="0">
                <a:effectLst/>
                <a:latin typeface="Verdana" panose="020B0604030504040204" pitchFamily="34" charset="0"/>
                <a:ea typeface="Verdana" panose="020B0604030504040204" pitchFamily="34" charset="0"/>
                <a:cs typeface="Times New Roman" panose="02020603050405020304" pitchFamily="18" charset="0"/>
              </a:rPr>
              <a:t>and </a:t>
            </a:r>
            <a:r>
              <a:rPr lang="en-CA" sz="1800" b="0" i="0" dirty="0">
                <a:solidFill>
                  <a:srgbClr val="000000"/>
                </a:solidFill>
                <a:effectLst/>
                <a:latin typeface="Verdana" panose="020B0604030504040204" pitchFamily="34" charset="0"/>
                <a:ea typeface="Verdana" panose="020B0604030504040204" pitchFamily="34" charset="0"/>
              </a:rPr>
              <a:t>resiliency</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15000"/>
              </a:lnSpc>
            </a:pPr>
            <a:r>
              <a:rPr lang="en-US" sz="1800" dirty="0">
                <a:effectLst/>
                <a:latin typeface="Verdana" panose="020B0604030504040204" pitchFamily="34" charset="0"/>
                <a:ea typeface="Calibri" panose="020F0502020204030204" pitchFamily="34" charset="0"/>
                <a:cs typeface="Times New Roman" panose="02020603050405020304" pitchFamily="18" charset="0"/>
              </a:rPr>
              <a:t>A VPP then conducts energy and load shifting with the grid and delivers stable energy and services. </a:t>
            </a:r>
            <a:r>
              <a:rPr lang="en-CA" sz="1800" dirty="0">
                <a:effectLst/>
                <a:latin typeface="Verdana" panose="020B0604030504040204" pitchFamily="34" charset="0"/>
                <a:ea typeface="Calibri" panose="020F0502020204030204" pitchFamily="34" charset="0"/>
                <a:cs typeface="Times New Roman" panose="02020603050405020304" pitchFamily="18" charset="0"/>
              </a:rPr>
              <a:t>Customizable algorithms streamline operations, affordability, and infrastructure maintenance. </a:t>
            </a:r>
          </a:p>
          <a:p>
            <a:pPr>
              <a:lnSpc>
                <a:spcPct val="115000"/>
              </a:lnSpc>
            </a:pPr>
            <a:r>
              <a:rPr lang="en-CA" sz="1800" dirty="0">
                <a:effectLst/>
                <a:latin typeface="Verdana" panose="020B0604030504040204" pitchFamily="34" charset="0"/>
                <a:ea typeface="Calibri" panose="020F0502020204030204" pitchFamily="34" charset="0"/>
                <a:cs typeface="Times New Roman" panose="02020603050405020304" pitchFamily="18" charset="0"/>
              </a:rPr>
              <a:t>Multiple VPPs are ideal for future demands of Electrifying Everything.  This includes deployment of bi-directional electric vehicle chargers, heat pumps, and data centers.  </a:t>
            </a:r>
          </a:p>
          <a:p>
            <a:pPr>
              <a:lnSpc>
                <a:spcPct val="115000"/>
              </a:lnSpc>
            </a:pP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399848-B67D-71E0-19F0-8DA79DB0B5CA}"/>
              </a:ext>
            </a:extLst>
          </p:cNvPr>
          <p:cNvSpPr txBox="1"/>
          <p:nvPr/>
        </p:nvSpPr>
        <p:spPr>
          <a:xfrm>
            <a:off x="10867292" y="6485729"/>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29</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33471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89F8C-08C4-C718-8F16-5AE847AC4F5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6FFF0D7-8F7E-0840-539B-6FE37B80ECF2}"/>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4F5780C8-6063-A2AA-E50B-D2373F72A19B}"/>
              </a:ext>
            </a:extLst>
          </p:cNvPr>
          <p:cNvSpPr txBox="1">
            <a:spLocks noGrp="1"/>
          </p:cNvSpPr>
          <p:nvPr>
            <p:ph type="title"/>
          </p:nvPr>
        </p:nvSpPr>
        <p:spPr>
          <a:xfrm>
            <a:off x="2205283" y="516255"/>
            <a:ext cx="7740402"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Make Money While Sleeping</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538A4AC8-8F48-F9B2-F00A-7491A14234CC}"/>
              </a:ext>
            </a:extLst>
          </p:cNvPr>
          <p:cNvSpPr txBox="1">
            <a:spLocks noGrp="1"/>
          </p:cNvSpPr>
          <p:nvPr>
            <p:ph idx="1"/>
          </p:nvPr>
        </p:nvSpPr>
        <p:spPr>
          <a:xfrm>
            <a:off x="471854" y="1996835"/>
            <a:ext cx="11289323" cy="4466651"/>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endParaRPr lang="en-US" sz="4000" dirty="0">
              <a:effectLst>
                <a:outerShdw dist="17961" dir="2700000">
                  <a:scrgbClr r="0" g="0" b="0"/>
                </a:outerShdw>
              </a:effectLst>
              <a:latin typeface="Calibri" panose="020F0502020204030204" pitchFamily="34" charset="0"/>
              <a:cs typeface="Calibri" panose="020F0502020204030204" pitchFamily="34" charset="0"/>
            </a:endParaRPr>
          </a:p>
          <a:p>
            <a:pPr lvl="0" hangingPunct="1">
              <a:spcAft>
                <a:spcPts val="1199"/>
              </a:spcAft>
              <a:buClr>
                <a:srgbClr val="000000"/>
              </a:buClr>
            </a:pPr>
            <a:r>
              <a:rPr lang="en-US" sz="3600" i="0" dirty="0">
                <a:solidFill>
                  <a:srgbClr val="232A31"/>
                </a:solidFill>
                <a:effectLst/>
                <a:latin typeface="Calibri" panose="020F0502020204030204" pitchFamily="34" charset="0"/>
                <a:cs typeface="Calibri" panose="020F0502020204030204" pitchFamily="34" charset="0"/>
              </a:rPr>
              <a:t>Warren Buffett once said, "If you don't find a way to make money while you sleep, you will work until you die.“</a:t>
            </a:r>
          </a:p>
          <a:p>
            <a:pPr lvl="0" hangingPunct="1">
              <a:spcAft>
                <a:spcPts val="1199"/>
              </a:spcAft>
              <a:buClr>
                <a:srgbClr val="000000"/>
              </a:buClr>
            </a:pPr>
            <a:r>
              <a:rPr lang="en-US" sz="3600" dirty="0">
                <a:solidFill>
                  <a:srgbClr val="232A31"/>
                </a:solidFill>
                <a:latin typeface="Calibri" panose="020F0502020204030204" pitchFamily="34" charset="0"/>
                <a:ea typeface="Verdana" panose="020B0604030504040204" pitchFamily="34" charset="0"/>
                <a:cs typeface="Calibri" panose="020F0502020204030204" pitchFamily="34" charset="0"/>
              </a:rPr>
              <a:t>Here is one way to sleep and thrive while actively participating in GHG mitigation and adaptation to some threats of climate change.</a:t>
            </a:r>
          </a:p>
          <a:p>
            <a:pPr lvl="0" hangingPunct="1">
              <a:spcAft>
                <a:spcPts val="1199"/>
              </a:spcAft>
              <a:buClr>
                <a:srgbClr val="000000"/>
              </a:buClr>
            </a:pPr>
            <a:r>
              <a:rPr lang="en-US" sz="3600" dirty="0">
                <a:solidFill>
                  <a:srgbClr val="232A31"/>
                </a:solidFill>
                <a:latin typeface="Calibri" panose="020F0502020204030204" pitchFamily="34" charset="0"/>
                <a:ea typeface="Verdana" panose="020B0604030504040204" pitchFamily="34" charset="0"/>
                <a:cs typeface="Calibri" panose="020F0502020204030204" pitchFamily="34" charset="0"/>
              </a:rPr>
              <a:t>Increase renewable energy generation and improve energy efficiency.   </a:t>
            </a:r>
            <a:endParaRPr lang="en-US" sz="3600"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9446E6B-FCA0-B1B3-1941-C75C6F0C9C7F}"/>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3</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990026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A2AE-90E1-14A2-7B71-95132AC182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849697A-4224-0B2C-761D-2860E208ACA2}"/>
              </a:ext>
            </a:extLst>
          </p:cNvPr>
          <p:cNvSpPr txBox="1"/>
          <p:nvPr/>
        </p:nvSpPr>
        <p:spPr>
          <a:xfrm>
            <a:off x="581025" y="352731"/>
            <a:ext cx="1114791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73B753B4-06F8-8248-A888-0D11A83E4148}"/>
              </a:ext>
            </a:extLst>
          </p:cNvPr>
          <p:cNvSpPr txBox="1">
            <a:spLocks noGrp="1"/>
          </p:cNvSpPr>
          <p:nvPr>
            <p:ph type="title"/>
          </p:nvPr>
        </p:nvSpPr>
        <p:spPr>
          <a:xfrm>
            <a:off x="1286521" y="709228"/>
            <a:ext cx="9736920" cy="1325520"/>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How Basic Financial Benefits </a:t>
            </a:r>
            <a:br>
              <a:rPr lang="en-US" b="1" dirty="0">
                <a:solidFill>
                  <a:srgbClr val="FF0000"/>
                </a:solidFill>
                <a:effectLst>
                  <a:outerShdw blurRad="38100" dist="38100" dir="2700000" algn="tl">
                    <a:srgbClr val="000000">
                      <a:alpha val="43137"/>
                    </a:srgbClr>
                  </a:outerShdw>
                </a:effectLst>
                <a:latin typeface="Lucida Sans" pitchFamily="34"/>
              </a:rPr>
            </a:br>
            <a:r>
              <a:rPr lang="en-US" b="1" dirty="0">
                <a:solidFill>
                  <a:srgbClr val="FF0000"/>
                </a:solidFill>
                <a:effectLst>
                  <a:outerShdw blurRad="38100" dist="38100" dir="2700000" algn="tl">
                    <a:srgbClr val="000000">
                      <a:alpha val="43137"/>
                    </a:srgbClr>
                  </a:outerShdw>
                </a:effectLst>
                <a:latin typeface="Lucida Sans" pitchFamily="34"/>
              </a:rPr>
              <a:t>are Determined</a:t>
            </a:r>
            <a:endParaRPr lang="en-US"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3EEC5817-B89F-DD63-E8AA-B46F00D56A0C}"/>
              </a:ext>
            </a:extLst>
          </p:cNvPr>
          <p:cNvSpPr txBox="1">
            <a:spLocks noGrp="1"/>
          </p:cNvSpPr>
          <p:nvPr>
            <p:ph idx="1"/>
          </p:nvPr>
        </p:nvSpPr>
        <p:spPr>
          <a:xfrm>
            <a:off x="1591773" y="2402272"/>
            <a:ext cx="9126416" cy="3789711"/>
          </a:xfrm>
          <a:solidFill>
            <a:schemeClr val="bg1">
              <a:lumMod val="95000"/>
            </a:schemeClr>
          </a:solidFill>
        </p:spPr>
        <p:txBody>
          <a:bodyPr lIns="91440" tIns="45720" rIns="91440" bIns="45720"/>
          <a:lstStyle/>
          <a:p>
            <a:pPr marL="0" lvl="0" indent="0" hangingPunct="1">
              <a:lnSpc>
                <a:spcPct val="80000"/>
              </a:lnSpc>
              <a:spcBef>
                <a:spcPts val="499"/>
              </a:spcBef>
              <a:spcAft>
                <a:spcPts val="0"/>
              </a:spcAft>
              <a:buSzPct val="125000"/>
              <a:buNone/>
            </a:pPr>
            <a:r>
              <a:rPr lang="en-US" sz="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lvl="0" indent="0" hangingPunct="1">
              <a:lnSpc>
                <a:spcPct val="80000"/>
              </a:lnSpc>
              <a:spcBef>
                <a:spcPts val="499"/>
              </a:spcBef>
              <a:spcAft>
                <a:spcPts val="0"/>
              </a:spcAft>
              <a:buSzPct val="125000"/>
              <a:buNone/>
            </a:pPr>
            <a:r>
              <a:rPr lang="en-US" sz="2400" dirty="0">
                <a:latin typeface="Verdana" panose="020B0604030504040204" pitchFamily="34" charset="0"/>
                <a:ea typeface="Verdana" panose="020B0604030504040204" pitchFamily="34" charset="0"/>
              </a:rPr>
              <a:t>Comparison of two homes which provides:</a:t>
            </a:r>
          </a:p>
          <a:p>
            <a:pPr lvl="1">
              <a:lnSpc>
                <a:spcPct val="80000"/>
              </a:lnSpc>
              <a:buSzPct val="125000"/>
            </a:pPr>
            <a:r>
              <a:rPr lang="en-US" sz="2000" dirty="0">
                <a:latin typeface="Verdana" panose="020B0604030504040204" pitchFamily="34" charset="0"/>
                <a:ea typeface="Verdana" panose="020B0604030504040204" pitchFamily="34" charset="0"/>
              </a:rPr>
              <a:t>operational costs before and after adding solar panels</a:t>
            </a:r>
          </a:p>
          <a:p>
            <a:pPr lvl="1">
              <a:lnSpc>
                <a:spcPct val="80000"/>
              </a:lnSpc>
              <a:buSzPct val="125000"/>
            </a:pPr>
            <a:r>
              <a:rPr lang="en-US" sz="2000" dirty="0">
                <a:latin typeface="Verdana" panose="020B0604030504040204" pitchFamily="34" charset="0"/>
                <a:ea typeface="Verdana" panose="020B0604030504040204" pitchFamily="34" charset="0"/>
              </a:rPr>
              <a:t>both before and after expenditures are changing in real time</a:t>
            </a:r>
          </a:p>
          <a:p>
            <a:pPr marL="0" lvl="0" indent="0" hangingPunct="1">
              <a:lnSpc>
                <a:spcPct val="80000"/>
              </a:lnSpc>
              <a:spcBef>
                <a:spcPts val="499"/>
              </a:spcBef>
              <a:spcAft>
                <a:spcPts val="0"/>
              </a:spcAft>
              <a:buSzPct val="125000"/>
              <a:buNone/>
            </a:pPr>
            <a:r>
              <a:rPr lang="en-US" sz="800" b="1" dirty="0">
                <a:latin typeface="Verdana" panose="020B0604030504040204" pitchFamily="34" charset="0"/>
                <a:ea typeface="Verdana" panose="020B0604030504040204" pitchFamily="34" charset="0"/>
              </a:rPr>
              <a:t>  </a:t>
            </a:r>
          </a:p>
          <a:p>
            <a:pPr marL="0" lvl="0" indent="0" hangingPunct="1">
              <a:lnSpc>
                <a:spcPct val="80000"/>
              </a:lnSpc>
              <a:spcBef>
                <a:spcPts val="499"/>
              </a:spcBef>
              <a:spcAft>
                <a:spcPts val="0"/>
              </a:spcAft>
              <a:buSzPct val="125000"/>
              <a:buNone/>
            </a:pPr>
            <a:r>
              <a:rPr lang="en-US" sz="2200" dirty="0">
                <a:latin typeface="Verdana" panose="020B0604030504040204" pitchFamily="34" charset="0"/>
                <a:ea typeface="Verdana" panose="020B0604030504040204" pitchFamily="34" charset="0"/>
              </a:rPr>
              <a:t>“</a:t>
            </a:r>
            <a:r>
              <a:rPr lang="en-US" sz="2400" b="1" dirty="0">
                <a:solidFill>
                  <a:srgbClr val="FF0000"/>
                </a:solidFill>
                <a:latin typeface="Verdana" panose="020B0604030504040204" pitchFamily="34" charset="0"/>
                <a:ea typeface="Verdana" panose="020B0604030504040204" pitchFamily="34" charset="0"/>
              </a:rPr>
              <a:t>Microgrid</a:t>
            </a:r>
            <a:r>
              <a:rPr lang="en-US" sz="2400" dirty="0">
                <a:latin typeface="Verdana" panose="020B0604030504040204" pitchFamily="34" charset="0"/>
                <a:ea typeface="Verdana" panose="020B0604030504040204" pitchFamily="34" charset="0"/>
              </a:rPr>
              <a:t>” home same design as the traditional home</a:t>
            </a:r>
          </a:p>
          <a:p>
            <a:pPr lvl="1">
              <a:lnSpc>
                <a:spcPct val="80000"/>
              </a:lnSpc>
              <a:buSzPct val="125000"/>
            </a:pPr>
            <a:r>
              <a:rPr lang="en-US" sz="2000" dirty="0">
                <a:latin typeface="Verdana" panose="020B0604030504040204" pitchFamily="34" charset="0"/>
                <a:ea typeface="Verdana" panose="020B0604030504040204" pitchFamily="34" charset="0"/>
              </a:rPr>
              <a:t>only electric energy financing as no fossil fuels are burned</a:t>
            </a:r>
          </a:p>
          <a:p>
            <a:pPr lvl="1">
              <a:lnSpc>
                <a:spcPct val="80000"/>
              </a:lnSpc>
              <a:buSzPct val="125000"/>
            </a:pPr>
            <a:r>
              <a:rPr lang="en-US" sz="2000" dirty="0">
                <a:latin typeface="Verdana" panose="020B0604030504040204" pitchFamily="34" charset="0"/>
                <a:ea typeface="Verdana" panose="020B0604030504040204" pitchFamily="34" charset="0"/>
              </a:rPr>
              <a:t>Dr. Art Hunter resident</a:t>
            </a:r>
          </a:p>
          <a:p>
            <a:pPr marL="0" lvl="0" indent="0" hangingPunct="1">
              <a:lnSpc>
                <a:spcPct val="80000"/>
              </a:lnSpc>
              <a:spcBef>
                <a:spcPts val="499"/>
              </a:spcBef>
              <a:spcAft>
                <a:spcPts val="0"/>
              </a:spcAft>
              <a:buSzPct val="125000"/>
              <a:buNone/>
            </a:pPr>
            <a:r>
              <a:rPr lang="en-CA" sz="800" dirty="0">
                <a:latin typeface="Verdana" panose="020B0604030504040204" pitchFamily="34" charset="0"/>
                <a:ea typeface="Verdana" panose="020B0604030504040204" pitchFamily="34" charset="0"/>
                <a:cs typeface="Calibri" panose="020F0502020204030204" pitchFamily="34" charset="0"/>
              </a:rPr>
              <a:t> </a:t>
            </a:r>
          </a:p>
          <a:p>
            <a:pPr marL="0" lvl="0" indent="0" hangingPunct="1">
              <a:lnSpc>
                <a:spcPct val="80000"/>
              </a:lnSpc>
              <a:spcBef>
                <a:spcPts val="499"/>
              </a:spcBef>
              <a:spcAft>
                <a:spcPts val="0"/>
              </a:spcAft>
              <a:buSzPct val="125000"/>
              <a:buNone/>
            </a:pPr>
            <a:r>
              <a:rPr lang="en-US" sz="2200" dirty="0">
                <a:latin typeface="Verdana" panose="020B0604030504040204" pitchFamily="34" charset="0"/>
                <a:ea typeface="Verdana" panose="020B0604030504040204" pitchFamily="34" charset="0"/>
              </a:rPr>
              <a:t>“</a:t>
            </a:r>
            <a:r>
              <a:rPr lang="en-US" sz="2200" b="1" dirty="0">
                <a:solidFill>
                  <a:srgbClr val="FF0000"/>
                </a:solidFill>
                <a:latin typeface="Verdana" panose="020B0604030504040204" pitchFamily="34" charset="0"/>
                <a:ea typeface="Verdana" panose="020B0604030504040204" pitchFamily="34" charset="0"/>
              </a:rPr>
              <a:t>Traditional</a:t>
            </a:r>
            <a:r>
              <a:rPr lang="en-US" sz="2200" dirty="0">
                <a:latin typeface="Verdana" panose="020B0604030504040204" pitchFamily="34" charset="0"/>
                <a:ea typeface="Verdana" panose="020B0604030504040204" pitchFamily="34" charset="0"/>
              </a:rPr>
              <a:t>” same original home design in same location as the Microgrid home</a:t>
            </a:r>
          </a:p>
          <a:p>
            <a:pPr lvl="1">
              <a:lnSpc>
                <a:spcPct val="80000"/>
              </a:lnSpc>
              <a:buSzPct val="125000"/>
            </a:pPr>
            <a:r>
              <a:rPr lang="en-US" sz="2000" dirty="0">
                <a:latin typeface="Verdana" panose="020B0604030504040204" pitchFamily="34" charset="0"/>
                <a:ea typeface="Verdana" panose="020B0604030504040204" pitchFamily="34" charset="0"/>
              </a:rPr>
              <a:t>with electricity, natural gas &amp; gasoline costs </a:t>
            </a:r>
          </a:p>
          <a:p>
            <a:pPr lvl="1">
              <a:lnSpc>
                <a:spcPct val="80000"/>
              </a:lnSpc>
              <a:buSzPct val="125000"/>
            </a:pPr>
            <a:r>
              <a:rPr lang="en-US" sz="2000" dirty="0">
                <a:latin typeface="Verdana" panose="020B0604030504040204" pitchFamily="34" charset="0"/>
                <a:ea typeface="Verdana" panose="020B0604030504040204" pitchFamily="34" charset="0"/>
              </a:rPr>
              <a:t>Dr. David Head resident</a:t>
            </a:r>
          </a:p>
          <a:p>
            <a:pPr marL="457199" lvl="1" indent="0">
              <a:lnSpc>
                <a:spcPct val="80000"/>
              </a:lnSpc>
              <a:buSzPct val="125000"/>
              <a:buNone/>
            </a:pPr>
            <a:endParaRPr lang="en-US" sz="19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4A413429-F023-9EB1-F5E0-598AA6FB84D6}"/>
              </a:ext>
            </a:extLst>
          </p:cNvPr>
          <p:cNvSpPr txBox="1"/>
          <p:nvPr/>
        </p:nvSpPr>
        <p:spPr>
          <a:xfrm>
            <a:off x="10867292" y="6485729"/>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30</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69084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1" y="219808"/>
            <a:ext cx="1123363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243660" y="603720"/>
            <a:ext cx="9736920" cy="1325520"/>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Payback Demonstration Project</a:t>
            </a: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305635" y="2391519"/>
            <a:ext cx="9674945" cy="3552318"/>
          </a:xfrm>
          <a:solidFill>
            <a:schemeClr val="bg1">
              <a:lumMod val="95000"/>
            </a:schemeClr>
          </a:solidFill>
        </p:spPr>
        <p:txBody>
          <a:bodyPr lIns="91440" tIns="45720" rIns="91440" bIns="45720"/>
          <a:lstStyle/>
          <a:p>
            <a:pPr marL="0" lvl="0" indent="0" hangingPunct="1">
              <a:spcAft>
                <a:spcPts val="1199"/>
              </a:spcAft>
              <a:buNone/>
            </a:pPr>
            <a:r>
              <a:rPr lang="en-CA" sz="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  </a:t>
            </a:r>
          </a:p>
          <a:p>
            <a:pPr lvl="0" hangingPunct="1">
              <a:spcAft>
                <a:spcPts val="1199"/>
              </a:spcAft>
            </a:pPr>
            <a:r>
              <a:rPr lang="en-CA" sz="2400" dirty="0">
                <a:latin typeface="Verdana" panose="020B0604030504040204" pitchFamily="34" charset="0"/>
                <a:ea typeface="Verdana" panose="020B0604030504040204" pitchFamily="34" charset="0"/>
                <a:cs typeface="Calibri" panose="020F0502020204030204" pitchFamily="34" charset="0"/>
              </a:rPr>
              <a:t>Demonstration project initiated in December 2023</a:t>
            </a:r>
          </a:p>
          <a:p>
            <a:pPr lvl="0" hangingPunct="1">
              <a:spcAft>
                <a:spcPts val="1199"/>
              </a:spcAft>
            </a:pPr>
            <a:r>
              <a:rPr lang="en-CA" sz="2400" dirty="0">
                <a:latin typeface="Verdana" panose="020B0604030504040204" pitchFamily="34" charset="0"/>
                <a:ea typeface="Verdana" panose="020B0604030504040204" pitchFamily="34" charset="0"/>
                <a:cs typeface="Calibri" panose="020F0502020204030204" pitchFamily="34" charset="0"/>
              </a:rPr>
              <a:t>Use the Manotick Microgrid to mimic a Virtual Power Plant</a:t>
            </a:r>
          </a:p>
          <a:p>
            <a:pPr lvl="0" hangingPunct="1">
              <a:spcAft>
                <a:spcPts val="1199"/>
              </a:spcAft>
            </a:pPr>
            <a:r>
              <a:rPr lang="en-CA" sz="2400" dirty="0">
                <a:latin typeface="Verdana" panose="020B0604030504040204" pitchFamily="34" charset="0"/>
                <a:ea typeface="Verdana" panose="020B0604030504040204" pitchFamily="34" charset="0"/>
                <a:cs typeface="Calibri" panose="020F0502020204030204" pitchFamily="34" charset="0"/>
              </a:rPr>
              <a:t>Objectives:</a:t>
            </a:r>
          </a:p>
          <a:p>
            <a:pPr marL="914400" lvl="1" indent="-457200">
              <a:spcBef>
                <a:spcPts val="0"/>
              </a:spcBef>
              <a:spcAft>
                <a:spcPts val="1200"/>
              </a:spcAft>
              <a:buFont typeface="+mj-lt"/>
              <a:buAutoNum type="arabicPeriod"/>
            </a:pPr>
            <a:r>
              <a:rPr lang="en-CA" sz="2000" dirty="0">
                <a:latin typeface="Verdana" panose="020B0604030504040204" pitchFamily="34" charset="0"/>
                <a:ea typeface="Verdana" panose="020B0604030504040204" pitchFamily="34" charset="0"/>
                <a:cs typeface="Calibri" panose="020F0502020204030204" pitchFamily="34" charset="0"/>
              </a:rPr>
              <a:t>Save money using optimized energy trading with the grid and load shifting to reduce electricity energy costs</a:t>
            </a:r>
          </a:p>
          <a:p>
            <a:pPr marL="914400" lvl="1" indent="-457200">
              <a:spcBef>
                <a:spcPts val="0"/>
              </a:spcBef>
              <a:spcAft>
                <a:spcPts val="1200"/>
              </a:spcAft>
              <a:buFont typeface="+mj-lt"/>
              <a:buAutoNum type="arabicPeriod"/>
            </a:pPr>
            <a:r>
              <a:rPr lang="en-CA" sz="2000" dirty="0">
                <a:latin typeface="Verdana" panose="020B0604030504040204" pitchFamily="34" charset="0"/>
                <a:ea typeface="Verdana" panose="020B0604030504040204" pitchFamily="34" charset="0"/>
                <a:cs typeface="Calibri" panose="020F0502020204030204" pitchFamily="34" charset="0"/>
              </a:rPr>
              <a:t>Save “energy credits” produced in summer for winter use</a:t>
            </a:r>
          </a:p>
          <a:p>
            <a:pPr lvl="1"/>
            <a:endParaRPr lang="en-CA" sz="1900" dirty="0">
              <a:latin typeface="Times New Roman" pitchFamily="18"/>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31</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120631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1837" y="219807"/>
            <a:ext cx="10937631"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134469" y="559758"/>
            <a:ext cx="9952366" cy="100527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dirty="0">
                <a:solidFill>
                  <a:srgbClr val="FF0000"/>
                </a:solidFill>
                <a:effectLst>
                  <a:outerShdw blurRad="38100" dist="38100" dir="2700000" algn="tl">
                    <a:srgbClr val="000000">
                      <a:alpha val="43137"/>
                    </a:srgbClr>
                  </a:outerShdw>
                </a:effectLst>
                <a:latin typeface="Lucida Sans" pitchFamily="34"/>
              </a:rPr>
              <a:t>Microgrid vs Traditional Seasonal Costs</a:t>
            </a:r>
            <a:endParaRPr lang="en-US" sz="4000"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779369" y="6356520"/>
            <a:ext cx="574311"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32</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graphicFrame>
        <p:nvGraphicFramePr>
          <p:cNvPr id="10" name="Content Placeholder 3">
            <a:extLst>
              <a:ext uri="{FF2B5EF4-FFF2-40B4-BE49-F238E27FC236}">
                <a16:creationId xmlns:a16="http://schemas.microsoft.com/office/drawing/2014/main" id="{6B0C257A-1C9E-6976-B4EC-DEB4D28A24EF}"/>
              </a:ext>
            </a:extLst>
          </p:cNvPr>
          <p:cNvGraphicFramePr>
            <a:graphicFrameLocks noGrp="1"/>
          </p:cNvGraphicFramePr>
          <p:nvPr>
            <p:ph idx="1"/>
            <p:extLst>
              <p:ext uri="{D42A27DB-BD31-4B8C-83A1-F6EECF244321}">
                <p14:modId xmlns:p14="http://schemas.microsoft.com/office/powerpoint/2010/main" val="147122155"/>
              </p:ext>
            </p:extLst>
          </p:nvPr>
        </p:nvGraphicFramePr>
        <p:xfrm>
          <a:off x="1219080" y="1921486"/>
          <a:ext cx="10134600" cy="4153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354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8151" y="219808"/>
            <a:ext cx="112907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3046533" y="471836"/>
            <a:ext cx="6427177" cy="80304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Payback over 7 Years</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33</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pic>
        <p:nvPicPr>
          <p:cNvPr id="8" name="Content Placeholder 7">
            <a:extLst>
              <a:ext uri="{FF2B5EF4-FFF2-40B4-BE49-F238E27FC236}">
                <a16:creationId xmlns:a16="http://schemas.microsoft.com/office/drawing/2014/main" id="{06E3546E-C94E-4537-4383-D29AEB50693E}"/>
              </a:ext>
            </a:extLst>
          </p:cNvPr>
          <p:cNvPicPr>
            <a:picLocks noGrp="1" noChangeAspect="1"/>
          </p:cNvPicPr>
          <p:nvPr>
            <p:ph idx="1"/>
          </p:nvPr>
        </p:nvPicPr>
        <p:blipFill>
          <a:blip r:embed="rId3"/>
          <a:stretch>
            <a:fillRect/>
          </a:stretch>
        </p:blipFill>
        <p:spPr>
          <a:xfrm>
            <a:off x="899806" y="1526259"/>
            <a:ext cx="10184303" cy="4726537"/>
          </a:xfrm>
          <a:prstGeom prst="rect">
            <a:avLst/>
          </a:prstGeom>
          <a:noFill/>
          <a:ln cap="flat">
            <a:noFill/>
          </a:ln>
        </p:spPr>
      </p:pic>
    </p:spTree>
    <p:extLst>
      <p:ext uri="{BB962C8B-B14F-4D97-AF65-F5344CB8AC3E}">
        <p14:creationId xmlns:p14="http://schemas.microsoft.com/office/powerpoint/2010/main" val="326181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219808"/>
            <a:ext cx="1128126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3156438" y="876282"/>
            <a:ext cx="6427177" cy="108440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Observations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840658" y="2308303"/>
            <a:ext cx="10382865" cy="3732774"/>
          </a:xfrm>
          <a:solidFill>
            <a:schemeClr val="bg1">
              <a:lumMod val="95000"/>
            </a:schemeClr>
          </a:solidFill>
        </p:spPr>
        <p:txBody>
          <a:bodyPr lIns="91440" tIns="45720" rIns="91440" bIns="45720"/>
          <a:lstStyle/>
          <a:p>
            <a:pPr marL="0" lvl="0" indent="0" hangingPunct="1">
              <a:spcAft>
                <a:spcPts val="1199"/>
              </a:spcAft>
              <a:buNone/>
            </a:pPr>
            <a:r>
              <a:rPr lang="en-CA" sz="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  </a:t>
            </a:r>
            <a:endParaRPr lang="en-CA" sz="800" dirty="0">
              <a:latin typeface="Verdana" panose="020B0604030504040204" pitchFamily="34" charset="0"/>
              <a:ea typeface="Verdana" panose="020B0604030504040204" pitchFamily="34" charset="0"/>
              <a:cs typeface="Calibri" panose="020F0502020204030204" pitchFamily="34" charset="0"/>
            </a:endParaRPr>
          </a:p>
          <a:p>
            <a:pPr marL="0" lvl="0" indent="0" hangingPunct="1">
              <a:spcAft>
                <a:spcPts val="2400"/>
              </a:spcAft>
              <a:buClr>
                <a:srgbClr val="533EA9"/>
              </a:buClr>
              <a:buNone/>
            </a:pPr>
            <a:r>
              <a:rPr lang="en-US" sz="2500" dirty="0">
                <a:latin typeface="Verdana" panose="020B0604030504040204" pitchFamily="34" charset="0"/>
                <a:ea typeface="Verdana" panose="020B0604030504040204" pitchFamily="34" charset="0"/>
              </a:rPr>
              <a:t>$22,000 was Installation cost of 5 kW Net Metering solar array</a:t>
            </a:r>
          </a:p>
          <a:p>
            <a:pPr marL="0" lvl="0" indent="0" hangingPunct="1">
              <a:spcAft>
                <a:spcPts val="2400"/>
              </a:spcAft>
              <a:buClr>
                <a:srgbClr val="533EA9"/>
              </a:buClr>
              <a:buNone/>
            </a:pPr>
            <a:r>
              <a:rPr lang="en-US" sz="2500" dirty="0">
                <a:latin typeface="Verdana" panose="020B0604030504040204" pitchFamily="34" charset="0"/>
                <a:ea typeface="Verdana" panose="020B0604030504040204" pitchFamily="34" charset="0"/>
              </a:rPr>
              <a:t>Significant Microgrid </a:t>
            </a:r>
            <a:r>
              <a:rPr lang="en-US" sz="2500" dirty="0">
                <a:solidFill>
                  <a:srgbClr val="00B0F0"/>
                </a:solidFill>
                <a:latin typeface="Verdana" panose="020B0604030504040204" pitchFamily="34" charset="0"/>
                <a:ea typeface="Verdana" panose="020B0604030504040204" pitchFamily="34" charset="0"/>
              </a:rPr>
              <a:t>earnings</a:t>
            </a:r>
            <a:r>
              <a:rPr lang="en-US" sz="2500" dirty="0">
                <a:latin typeface="Verdana" panose="020B0604030504040204" pitchFamily="34" charset="0"/>
                <a:ea typeface="Verdana" panose="020B0604030504040204" pitchFamily="34" charset="0"/>
              </a:rPr>
              <a:t> in the summer and some </a:t>
            </a:r>
            <a:r>
              <a:rPr lang="en-US" sz="2500" dirty="0">
                <a:solidFill>
                  <a:srgbClr val="00B0F0"/>
                </a:solidFill>
                <a:latin typeface="Verdana" panose="020B0604030504040204" pitchFamily="34" charset="0"/>
                <a:ea typeface="Verdana" panose="020B0604030504040204" pitchFamily="34" charset="0"/>
              </a:rPr>
              <a:t>costs</a:t>
            </a:r>
            <a:r>
              <a:rPr lang="en-US" sz="2500" dirty="0">
                <a:latin typeface="Verdana" panose="020B0604030504040204" pitchFamily="34" charset="0"/>
                <a:ea typeface="Verdana" panose="020B0604030504040204" pitchFamily="34" charset="0"/>
              </a:rPr>
              <a:t> in the winter</a:t>
            </a:r>
          </a:p>
          <a:p>
            <a:pPr marL="0" lvl="0" indent="0" hangingPunct="1">
              <a:spcAft>
                <a:spcPts val="2400"/>
              </a:spcAft>
              <a:buClr>
                <a:srgbClr val="533EA9"/>
              </a:buClr>
              <a:buNone/>
            </a:pPr>
            <a:r>
              <a:rPr lang="en-US" sz="2500" dirty="0">
                <a:latin typeface="Verdana" panose="020B0604030504040204" pitchFamily="34" charset="0"/>
                <a:ea typeface="Verdana" panose="020B0604030504040204" pitchFamily="34" charset="0"/>
              </a:rPr>
              <a:t>Over time energy earnings (</a:t>
            </a:r>
            <a:r>
              <a:rPr lang="en-US" sz="2500" dirty="0">
                <a:solidFill>
                  <a:srgbClr val="00B0F0"/>
                </a:solidFill>
                <a:latin typeface="Verdana" panose="020B0604030504040204" pitchFamily="34" charset="0"/>
                <a:ea typeface="Verdana" panose="020B0604030504040204" pitchFamily="34" charset="0"/>
              </a:rPr>
              <a:t>sell</a:t>
            </a:r>
            <a:r>
              <a:rPr lang="en-US" sz="2500" dirty="0">
                <a:latin typeface="Verdana" panose="020B0604030504040204" pitchFamily="34" charset="0"/>
                <a:ea typeface="Verdana" panose="020B0604030504040204" pitchFamily="34" charset="0"/>
              </a:rPr>
              <a:t>) far exceeds the costs (</a:t>
            </a:r>
            <a:r>
              <a:rPr lang="en-US" sz="2500" dirty="0">
                <a:solidFill>
                  <a:srgbClr val="00B0F0"/>
                </a:solidFill>
                <a:latin typeface="Verdana" panose="020B0604030504040204" pitchFamily="34" charset="0"/>
                <a:ea typeface="Verdana" panose="020B0604030504040204" pitchFamily="34" charset="0"/>
              </a:rPr>
              <a:t>buy</a:t>
            </a:r>
            <a:r>
              <a:rPr lang="en-US" sz="2500" dirty="0">
                <a:latin typeface="Verdana" panose="020B0604030504040204" pitchFamily="34" charset="0"/>
                <a:ea typeface="Verdana" panose="020B0604030504040204" pitchFamily="34" charset="0"/>
              </a:rPr>
              <a:t>)</a:t>
            </a:r>
          </a:p>
          <a:p>
            <a:pPr marL="0" lvl="0" indent="0" hangingPunct="1">
              <a:spcAft>
                <a:spcPts val="2400"/>
              </a:spcAft>
              <a:buClr>
                <a:srgbClr val="533EA9"/>
              </a:buClr>
              <a:buNone/>
            </a:pPr>
            <a:r>
              <a:rPr lang="en-US" sz="2500" dirty="0">
                <a:latin typeface="Verdana" panose="020B0604030504040204" pitchFamily="34" charset="0"/>
                <a:ea typeface="Verdana" panose="020B0604030504040204" pitchFamily="34" charset="0"/>
              </a:rPr>
              <a:t>Traditional home has far less seasonal variation but always has a cost without any earnings</a:t>
            </a:r>
          </a:p>
          <a:p>
            <a:pPr lvl="0" hangingPunct="1">
              <a:spcBef>
                <a:spcPts val="601"/>
              </a:spcBef>
              <a:spcAft>
                <a:spcPts val="0"/>
              </a:spcAft>
              <a:buClr>
                <a:srgbClr val="533EA9"/>
              </a:buClr>
              <a:buFont typeface="Wingdings" pitchFamily="2"/>
              <a:buChar char="v"/>
            </a:pPr>
            <a:endParaRPr lang="en-US" sz="2600" dirty="0">
              <a:latin typeface="Arial Rounded MT Bold" pitchFamily="34"/>
            </a:endParaRPr>
          </a:p>
          <a:p>
            <a:pPr lvl="1"/>
            <a:endParaRPr lang="en-CA" sz="1900" dirty="0">
              <a:latin typeface="Times New Roman" pitchFamily="18"/>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34</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607112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219808"/>
            <a:ext cx="1128126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831795" y="371032"/>
            <a:ext cx="10513022" cy="108440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EV Smart Charge Management</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840658" y="2448231"/>
            <a:ext cx="10382865" cy="3592845"/>
          </a:xfrm>
          <a:solidFill>
            <a:schemeClr val="bg1">
              <a:lumMod val="95000"/>
            </a:schemeClr>
          </a:solidFill>
        </p:spPr>
        <p:txBody>
          <a:bodyPr lIns="91440" tIns="45720" rIns="91440" bIns="45720"/>
          <a:lstStyle/>
          <a:p>
            <a:pPr marL="0" lvl="0" indent="0" hangingPunct="1">
              <a:spcAft>
                <a:spcPts val="1199"/>
              </a:spcAft>
              <a:buNone/>
            </a:pPr>
            <a:r>
              <a:rPr lang="en-CA" sz="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  </a:t>
            </a:r>
            <a:endParaRPr lang="en-CA" sz="800" dirty="0">
              <a:latin typeface="Verdana" panose="020B0604030504040204" pitchFamily="34" charset="0"/>
              <a:ea typeface="Verdana" panose="020B0604030504040204" pitchFamily="34" charset="0"/>
              <a:cs typeface="Calibri" panose="020F0502020204030204" pitchFamily="34" charset="0"/>
            </a:endParaRPr>
          </a:p>
          <a:p>
            <a:pPr marL="0" lvl="0" indent="0" hangingPunct="1">
              <a:spcAft>
                <a:spcPts val="1800"/>
              </a:spcAft>
              <a:buClr>
                <a:srgbClr val="533EA9"/>
              </a:buClr>
              <a:buNone/>
            </a:pPr>
            <a:endParaRPr lang="en-US" sz="2600" dirty="0">
              <a:latin typeface="Arial Rounded MT Bold" pitchFamily="34"/>
            </a:endParaRPr>
          </a:p>
          <a:p>
            <a:pPr lvl="1"/>
            <a:endParaRPr lang="en-CA" sz="1900" dirty="0">
              <a:latin typeface="Times New Roman" pitchFamily="18"/>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35</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pic>
        <p:nvPicPr>
          <p:cNvPr id="6" name="Picture 5">
            <a:extLst>
              <a:ext uri="{FF2B5EF4-FFF2-40B4-BE49-F238E27FC236}">
                <a16:creationId xmlns:a16="http://schemas.microsoft.com/office/drawing/2014/main" id="{DCBF69D1-E66B-670C-28CF-7C7BBF8D8DD9}"/>
              </a:ext>
            </a:extLst>
          </p:cNvPr>
          <p:cNvPicPr>
            <a:picLocks noChangeAspect="1"/>
          </p:cNvPicPr>
          <p:nvPr/>
        </p:nvPicPr>
        <p:blipFill>
          <a:blip r:embed="rId3"/>
          <a:stretch>
            <a:fillRect/>
          </a:stretch>
        </p:blipFill>
        <p:spPr>
          <a:xfrm>
            <a:off x="840658" y="1543776"/>
            <a:ext cx="10504159" cy="4812743"/>
          </a:xfrm>
          <a:prstGeom prst="rect">
            <a:avLst/>
          </a:prstGeom>
        </p:spPr>
      </p:pic>
      <p:sp>
        <p:nvSpPr>
          <p:cNvPr id="5" name="TextBox 4">
            <a:extLst>
              <a:ext uri="{FF2B5EF4-FFF2-40B4-BE49-F238E27FC236}">
                <a16:creationId xmlns:a16="http://schemas.microsoft.com/office/drawing/2014/main" id="{ED627CE4-9F20-8474-2FF8-B4C249FFAC7F}"/>
              </a:ext>
            </a:extLst>
          </p:cNvPr>
          <p:cNvSpPr txBox="1"/>
          <p:nvPr/>
        </p:nvSpPr>
        <p:spPr>
          <a:xfrm>
            <a:off x="1030778" y="1752302"/>
            <a:ext cx="1968900" cy="646331"/>
          </a:xfrm>
          <a:prstGeom prst="rect">
            <a:avLst/>
          </a:prstGeom>
          <a:noFill/>
        </p:spPr>
        <p:txBody>
          <a:bodyPr wrap="square" rtlCol="0">
            <a:spAutoFit/>
          </a:bodyPr>
          <a:lstStyle/>
          <a:p>
            <a:r>
              <a:rPr lang="en-US" b="1" dirty="0"/>
              <a:t>Six systems interfacing</a:t>
            </a:r>
            <a:endParaRPr lang="en-CA" b="1" dirty="0"/>
          </a:p>
        </p:txBody>
      </p:sp>
    </p:spTree>
    <p:extLst>
      <p:ext uri="{BB962C8B-B14F-4D97-AF65-F5344CB8AC3E}">
        <p14:creationId xmlns:p14="http://schemas.microsoft.com/office/powerpoint/2010/main" val="267591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219808"/>
            <a:ext cx="11281263"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831795" y="371032"/>
            <a:ext cx="10513022" cy="108440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itchFamily="34"/>
              </a:rPr>
              <a:t>EV Smart Charge Management</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36</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
        <p:nvSpPr>
          <p:cNvPr id="8" name="Content Placeholder 7">
            <a:extLst>
              <a:ext uri="{FF2B5EF4-FFF2-40B4-BE49-F238E27FC236}">
                <a16:creationId xmlns:a16="http://schemas.microsoft.com/office/drawing/2014/main" id="{2D6DF0B1-37D6-91D5-A0B7-D638F727C925}"/>
              </a:ext>
            </a:extLst>
          </p:cNvPr>
          <p:cNvSpPr>
            <a:spLocks noGrp="1"/>
          </p:cNvSpPr>
          <p:nvPr>
            <p:ph idx="1"/>
          </p:nvPr>
        </p:nvSpPr>
        <p:spPr>
          <a:xfrm>
            <a:off x="602086" y="1716032"/>
            <a:ext cx="10972440" cy="4525920"/>
          </a:xfrm>
        </p:spPr>
        <p:txBody>
          <a:bodyPr/>
          <a:lstStyle/>
          <a:p>
            <a:r>
              <a:rPr lang="en-US" sz="2400" b="0" i="0" dirty="0">
                <a:solidFill>
                  <a:srgbClr val="171717"/>
                </a:solidFill>
                <a:effectLst/>
                <a:latin typeface="Verdana" panose="020B0604030504040204" pitchFamily="34" charset="0"/>
                <a:ea typeface="Verdana" panose="020B0604030504040204" pitchFamily="34" charset="0"/>
              </a:rPr>
              <a:t>There are no uniformly adopted standards for EV bidirectional power flow protocols with: </a:t>
            </a:r>
          </a:p>
          <a:p>
            <a:pPr marL="914399" lvl="1" indent="-457200">
              <a:buFont typeface="+mj-lt"/>
              <a:buAutoNum type="arabicPeriod"/>
            </a:pPr>
            <a:r>
              <a:rPr lang="en-US" sz="2000" b="0" i="0" dirty="0">
                <a:solidFill>
                  <a:srgbClr val="171717"/>
                </a:solidFill>
                <a:effectLst/>
                <a:latin typeface="Verdana" panose="020B0604030504040204" pitchFamily="34" charset="0"/>
                <a:ea typeface="Verdana" panose="020B0604030504040204" pitchFamily="34" charset="0"/>
              </a:rPr>
              <a:t>home and public charging infrastructure, </a:t>
            </a:r>
          </a:p>
          <a:p>
            <a:pPr marL="914399" lvl="1" indent="-457200">
              <a:buFont typeface="+mj-lt"/>
              <a:buAutoNum type="arabicPeriod"/>
            </a:pPr>
            <a:r>
              <a:rPr lang="en-US" sz="2000" b="0" i="0" dirty="0">
                <a:solidFill>
                  <a:srgbClr val="171717"/>
                </a:solidFill>
                <a:effectLst/>
                <a:latin typeface="Verdana" panose="020B0604030504040204" pitchFamily="34" charset="0"/>
                <a:ea typeface="Verdana" panose="020B0604030504040204" pitchFamily="34" charset="0"/>
              </a:rPr>
              <a:t>utilities, </a:t>
            </a:r>
          </a:p>
          <a:p>
            <a:pPr marL="914399" lvl="1" indent="-457200">
              <a:buFont typeface="+mj-lt"/>
              <a:buAutoNum type="arabicPeriod"/>
            </a:pPr>
            <a:r>
              <a:rPr lang="en-US" sz="2000" b="0" i="0" dirty="0">
                <a:solidFill>
                  <a:srgbClr val="171717"/>
                </a:solidFill>
                <a:effectLst/>
                <a:latin typeface="Verdana" panose="020B0604030504040204" pitchFamily="34" charset="0"/>
                <a:ea typeface="Verdana" panose="020B0604030504040204" pitchFamily="34" charset="0"/>
              </a:rPr>
              <a:t>the grid</a:t>
            </a:r>
          </a:p>
          <a:p>
            <a:pPr marL="914399" lvl="1" indent="-457200">
              <a:buFont typeface="+mj-lt"/>
              <a:buAutoNum type="arabicPeriod"/>
            </a:pPr>
            <a:endParaRPr lang="en-US" sz="2000" b="0" i="0" dirty="0">
              <a:solidFill>
                <a:srgbClr val="171717"/>
              </a:solidFill>
              <a:effectLst/>
              <a:latin typeface="Verdana" panose="020B0604030504040204" pitchFamily="34" charset="0"/>
              <a:ea typeface="Verdana" panose="020B0604030504040204" pitchFamily="34" charset="0"/>
            </a:endParaRPr>
          </a:p>
          <a:p>
            <a:r>
              <a:rPr lang="en-US" sz="2400" b="0" i="0" dirty="0">
                <a:solidFill>
                  <a:srgbClr val="171717"/>
                </a:solidFill>
                <a:effectLst/>
                <a:latin typeface="Verdana" panose="020B0604030504040204" pitchFamily="34" charset="0"/>
                <a:ea typeface="Verdana" panose="020B0604030504040204" pitchFamily="34" charset="0"/>
              </a:rPr>
              <a:t>no requirement to comply with any standard but EV batteries must be considered identical to home batteries or as mobile microgrids. </a:t>
            </a:r>
          </a:p>
          <a:p>
            <a:r>
              <a:rPr lang="en-US" sz="2400" b="0" i="0" dirty="0">
                <a:solidFill>
                  <a:srgbClr val="171717"/>
                </a:solidFill>
                <a:effectLst/>
                <a:latin typeface="Verdana" panose="020B0604030504040204" pitchFamily="34" charset="0"/>
                <a:ea typeface="Verdana" panose="020B0604030504040204" pitchFamily="34" charset="0"/>
              </a:rPr>
              <a:t>“difficult” for vehicle manufacturers to determine how to build smart charge management into their vehicles.   Standard policies and interfacing protocols are needed.</a:t>
            </a:r>
            <a:endParaRPr lang="en-CA"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7542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0072" y="412774"/>
            <a:ext cx="10937631"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390651" y="704832"/>
            <a:ext cx="9896474" cy="108440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rPr>
              <a:t> Encouraging Demand Shifting</a:t>
            </a:r>
            <a:br>
              <a:rPr lang="en-US" b="1" dirty="0">
                <a:solidFill>
                  <a:srgbClr val="FF0000"/>
                </a:solidFill>
                <a:effectLst>
                  <a:outerShdw blurRad="38100" dist="38100" dir="2700000" algn="tl">
                    <a:srgbClr val="000000">
                      <a:alpha val="43137"/>
                    </a:srgbClr>
                  </a:outerShdw>
                </a:effectLst>
              </a:rPr>
            </a:br>
            <a:r>
              <a:rPr lang="en-US" sz="2400" b="1" dirty="0">
                <a:solidFill>
                  <a:srgbClr val="FF0000"/>
                </a:solidFill>
                <a:effectLst>
                  <a:outerShdw blurRad="38100" dist="38100" dir="2700000" algn="tl">
                    <a:srgbClr val="000000">
                      <a:alpha val="43137"/>
                    </a:srgbClr>
                  </a:outerShdw>
                </a:effectLst>
              </a:rPr>
              <a:t>(do it yourself energy management)</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485729"/>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37</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pic>
        <p:nvPicPr>
          <p:cNvPr id="6" name="Picture 4">
            <a:extLst>
              <a:ext uri="{FF2B5EF4-FFF2-40B4-BE49-F238E27FC236}">
                <a16:creationId xmlns:a16="http://schemas.microsoft.com/office/drawing/2014/main" id="{2A7B5EA2-865E-B3D4-F1E0-F807193C86B4}"/>
              </a:ext>
            </a:extLst>
          </p:cNvPr>
          <p:cNvPicPr>
            <a:picLocks noChangeAspect="1"/>
          </p:cNvPicPr>
          <p:nvPr/>
        </p:nvPicPr>
        <p:blipFill>
          <a:blip r:embed="rId3"/>
          <a:stretch>
            <a:fillRect/>
          </a:stretch>
        </p:blipFill>
        <p:spPr>
          <a:xfrm>
            <a:off x="2322789" y="4179209"/>
            <a:ext cx="8761320" cy="2306520"/>
          </a:xfrm>
          <a:prstGeom prst="rect">
            <a:avLst/>
          </a:prstGeom>
          <a:noFill/>
          <a:ln w="9360" cap="flat">
            <a:solidFill>
              <a:srgbClr val="14425D"/>
            </a:solidFill>
            <a:prstDash val="solid"/>
          </a:ln>
        </p:spPr>
      </p:pic>
      <p:sp>
        <p:nvSpPr>
          <p:cNvPr id="5" name="TextBox 4"/>
          <p:cNvSpPr txBox="1"/>
          <p:nvPr/>
        </p:nvSpPr>
        <p:spPr>
          <a:xfrm>
            <a:off x="1433865" y="1991852"/>
            <a:ext cx="9896474" cy="2246769"/>
          </a:xfrm>
          <a:prstGeom prst="rect">
            <a:avLst/>
          </a:prstGeom>
          <a:noFill/>
        </p:spPr>
        <p:txBody>
          <a:bodyPr wrap="square" rtlCol="0">
            <a:spAutoFit/>
          </a:bodyPr>
          <a:lstStyle/>
          <a:p>
            <a:pPr algn="ctr"/>
            <a:r>
              <a:rPr lang="en-CA" sz="2000" dirty="0">
                <a:latin typeface="Verdana" panose="020B0604030504040204" pitchFamily="34" charset="0"/>
                <a:ea typeface="Verdana" panose="020B0604030504040204" pitchFamily="34" charset="0"/>
              </a:rPr>
              <a:t>Regulated Ultra Low Overnight (ULO) Rate Structure in Ontario</a:t>
            </a:r>
          </a:p>
          <a:p>
            <a:pPr marL="1257300" lvl="2" indent="-342900">
              <a:buFont typeface="Arial" panose="020B0604020202020204" pitchFamily="34" charset="0"/>
              <a:buChar char="•"/>
            </a:pPr>
            <a:r>
              <a:rPr lang="en-CA" sz="2000" dirty="0">
                <a:latin typeface="Verdana" panose="020B0604030504040204" pitchFamily="34" charset="0"/>
                <a:ea typeface="Verdana" panose="020B0604030504040204" pitchFamily="34" charset="0"/>
              </a:rPr>
              <a:t>buying and selling dynamic pricing based on time of day</a:t>
            </a:r>
          </a:p>
          <a:p>
            <a:pPr marL="1257300" lvl="2" indent="-342900">
              <a:buFont typeface="Arial" panose="020B0604020202020204" pitchFamily="34" charset="0"/>
              <a:buChar char="•"/>
            </a:pPr>
            <a:r>
              <a:rPr lang="en-US" sz="2000" b="0" i="0" dirty="0">
                <a:solidFill>
                  <a:srgbClr val="292929"/>
                </a:solidFill>
                <a:effectLst/>
                <a:latin typeface="Verdana" panose="020B0604030504040204" pitchFamily="34" charset="0"/>
                <a:ea typeface="Verdana" panose="020B0604030504040204" pitchFamily="34" charset="0"/>
              </a:rPr>
              <a:t>rates must target efficiency, effectivity, and equity</a:t>
            </a:r>
          </a:p>
          <a:p>
            <a:pPr marL="1257300" lvl="2" indent="-342900">
              <a:buFont typeface="Arial" panose="020B0604020202020204" pitchFamily="34" charset="0"/>
              <a:buChar char="•"/>
            </a:pPr>
            <a:r>
              <a:rPr lang="en-US" sz="2000" b="0" i="0" dirty="0">
                <a:solidFill>
                  <a:srgbClr val="000000"/>
                </a:solidFill>
                <a:effectLst/>
                <a:latin typeface="Verdana" panose="020B0604030504040204" pitchFamily="34" charset="0"/>
                <a:ea typeface="Verdana" panose="020B0604030504040204" pitchFamily="34" charset="0"/>
              </a:rPr>
              <a:t>rate structure to encourage solar producers to remain on the grid to prevent utility death spirals by defection</a:t>
            </a:r>
          </a:p>
          <a:p>
            <a:pPr marL="1257300" lvl="2" indent="-342900">
              <a:buFont typeface="Arial" panose="020B0604020202020204" pitchFamily="34" charset="0"/>
              <a:buChar char="•"/>
            </a:pPr>
            <a:r>
              <a:rPr lang="en-US" sz="2000" dirty="0">
                <a:solidFill>
                  <a:srgbClr val="292929"/>
                </a:solidFill>
                <a:latin typeface="Verdana" panose="020B0604030504040204" pitchFamily="34" charset="0"/>
                <a:ea typeface="Verdana" panose="020B0604030504040204" pitchFamily="34" charset="0"/>
              </a:rPr>
              <a:t>rates are reviewed annually on 1 November</a:t>
            </a:r>
          </a:p>
          <a:p>
            <a:pPr marL="1257300" lvl="2" indent="-342900">
              <a:buFont typeface="Arial" panose="020B0604020202020204" pitchFamily="34" charset="0"/>
              <a:buChar char="•"/>
            </a:pPr>
            <a:endParaRPr lang="en-CA"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41916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0D9E-A312-FFB3-6B8A-E2932CC11CF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E3ADE63-9D6B-CF77-E487-17958C7222E3}"/>
              </a:ext>
            </a:extLst>
          </p:cNvPr>
          <p:cNvSpPr txBox="1"/>
          <p:nvPr/>
        </p:nvSpPr>
        <p:spPr>
          <a:xfrm>
            <a:off x="870072" y="412774"/>
            <a:ext cx="10937631"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7943007-A337-425D-7BE4-B7CCF520C6EC}"/>
              </a:ext>
            </a:extLst>
          </p:cNvPr>
          <p:cNvSpPr txBox="1">
            <a:spLocks noGrp="1"/>
          </p:cNvSpPr>
          <p:nvPr>
            <p:ph type="title"/>
          </p:nvPr>
        </p:nvSpPr>
        <p:spPr>
          <a:xfrm>
            <a:off x="901824" y="621724"/>
            <a:ext cx="10937631" cy="1321367"/>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b" anchorCtr="1"/>
          <a:lstStyle/>
          <a:p>
            <a:pPr lvl="0" algn="ctr"/>
            <a:br>
              <a:rPr lang="en-US" sz="4400" b="1" dirty="0">
                <a:solidFill>
                  <a:srgbClr val="FF0000"/>
                </a:solidFill>
                <a:effectLst/>
                <a:latin typeface="Lucida Sans" panose="020B0602030504020204" pitchFamily="34" charset="0"/>
              </a:rPr>
            </a:br>
            <a:br>
              <a:rPr lang="en-US" sz="4400" b="1" dirty="0">
                <a:solidFill>
                  <a:srgbClr val="FF0000"/>
                </a:solidFill>
                <a:effectLst/>
                <a:latin typeface="Lucida Sans" panose="020B0602030504020204" pitchFamily="34" charset="0"/>
              </a:rPr>
            </a:br>
            <a:br>
              <a:rPr lang="en-US" sz="4400" b="1" dirty="0">
                <a:solidFill>
                  <a:srgbClr val="FF0000"/>
                </a:solidFill>
                <a:effectLst/>
                <a:latin typeface="Lucida Sans" panose="020B0602030504020204" pitchFamily="34" charset="0"/>
              </a:rPr>
            </a:br>
            <a:r>
              <a:rPr lang="en-US" sz="4400" b="1" dirty="0">
                <a:solidFill>
                  <a:srgbClr val="FF0000"/>
                </a:solidFill>
                <a:effectLst>
                  <a:outerShdw blurRad="38100" dist="38100" dir="2700000" algn="tl">
                    <a:srgbClr val="000000">
                      <a:alpha val="43137"/>
                    </a:srgbClr>
                  </a:outerShdw>
                </a:effectLst>
                <a:latin typeface="Lucida Sans" panose="020B0602030504020204" pitchFamily="34" charset="0"/>
              </a:rPr>
              <a:t>Periods of Extremely Low Overnight Pricing</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122D2726-B6AE-C32F-20D4-8F12B57FFE86}"/>
              </a:ext>
            </a:extLst>
          </p:cNvPr>
          <p:cNvSpPr txBox="1"/>
          <p:nvPr/>
        </p:nvSpPr>
        <p:spPr>
          <a:xfrm>
            <a:off x="10814538" y="6485729"/>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38</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pic>
        <p:nvPicPr>
          <p:cNvPr id="8" name="Picture 7">
            <a:extLst>
              <a:ext uri="{FF2B5EF4-FFF2-40B4-BE49-F238E27FC236}">
                <a16:creationId xmlns:a16="http://schemas.microsoft.com/office/drawing/2014/main" id="{F696ED82-E73E-C4B7-3765-741D7E0FE7AF}"/>
              </a:ext>
            </a:extLst>
          </p:cNvPr>
          <p:cNvPicPr>
            <a:picLocks noChangeAspect="1"/>
          </p:cNvPicPr>
          <p:nvPr/>
        </p:nvPicPr>
        <p:blipFill>
          <a:blip r:embed="rId3"/>
          <a:stretch>
            <a:fillRect/>
          </a:stretch>
        </p:blipFill>
        <p:spPr>
          <a:xfrm>
            <a:off x="838320" y="2068935"/>
            <a:ext cx="10969383" cy="4655991"/>
          </a:xfrm>
          <a:prstGeom prst="rect">
            <a:avLst/>
          </a:prstGeom>
        </p:spPr>
      </p:pic>
    </p:spTree>
    <p:extLst>
      <p:ext uri="{BB962C8B-B14F-4D97-AF65-F5344CB8AC3E}">
        <p14:creationId xmlns:p14="http://schemas.microsoft.com/office/powerpoint/2010/main" val="2193080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1" y="219808"/>
            <a:ext cx="1123363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2057400" y="723900"/>
            <a:ext cx="8248649" cy="123678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algn="ctr"/>
            <a:r>
              <a:rPr lang="en-US" b="1" dirty="0">
                <a:solidFill>
                  <a:srgbClr val="FF0000"/>
                </a:solidFill>
                <a:effectLst>
                  <a:outerShdw blurRad="38100" dist="38100" dir="2700000" algn="tl">
                    <a:srgbClr val="000000">
                      <a:alpha val="43137"/>
                    </a:srgbClr>
                  </a:outerShdw>
                </a:effectLst>
              </a:rPr>
              <a:t>Energy Trading</a:t>
            </a:r>
            <a:br>
              <a:rPr lang="en-US"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daily and seasonally shifting</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274647" y="3714750"/>
            <a:ext cx="9674945" cy="2495550"/>
          </a:xfrm>
          <a:solidFill>
            <a:schemeClr val="bg1">
              <a:lumMod val="95000"/>
            </a:schemeClr>
          </a:solidFill>
        </p:spPr>
        <p:txBody>
          <a:bodyPr lIns="91440" tIns="45720" rIns="91440" bIns="45720"/>
          <a:lstStyle/>
          <a:p>
            <a:pPr lvl="0" hangingPunct="1">
              <a:lnSpc>
                <a:spcPct val="100000"/>
              </a:lnSpc>
              <a:spcAft>
                <a:spcPts val="1200"/>
              </a:spcAft>
              <a:buClr>
                <a:srgbClr val="000000"/>
              </a:buClr>
            </a:pPr>
            <a:r>
              <a:rPr lang="en-US" sz="2200" dirty="0">
                <a:latin typeface="Verdana" panose="020B0604030504040204" pitchFamily="34" charset="0"/>
                <a:ea typeface="Verdana" panose="020B0604030504040204" pitchFamily="34" charset="0"/>
                <a:cs typeface="Calibri" pitchFamily="34"/>
              </a:rPr>
              <a:t>Daily time shifting = moving daily household loads, out of the Peak high-rate times using batteries</a:t>
            </a:r>
          </a:p>
          <a:p>
            <a:pPr lvl="0" hangingPunct="1">
              <a:lnSpc>
                <a:spcPct val="100000"/>
              </a:lnSpc>
              <a:spcAft>
                <a:spcPts val="1200"/>
              </a:spcAft>
              <a:buClr>
                <a:srgbClr val="000000"/>
              </a:buClr>
            </a:pPr>
            <a:r>
              <a:rPr lang="en-US" sz="2200" dirty="0">
                <a:latin typeface="Verdana" panose="020B0604030504040204" pitchFamily="34" charset="0"/>
                <a:ea typeface="Verdana" panose="020B0604030504040204" pitchFamily="34" charset="0"/>
                <a:cs typeface="Calibri" pitchFamily="34"/>
              </a:rPr>
              <a:t>Rate Shifting is permanently moving EV charging to the lowest energy rate using timers</a:t>
            </a:r>
          </a:p>
          <a:p>
            <a:pPr lvl="0" hangingPunct="1">
              <a:lnSpc>
                <a:spcPct val="100000"/>
              </a:lnSpc>
              <a:spcAft>
                <a:spcPts val="1200"/>
              </a:spcAft>
              <a:buClr>
                <a:srgbClr val="000000"/>
              </a:buClr>
            </a:pPr>
            <a:r>
              <a:rPr lang="en-US" sz="2200" dirty="0">
                <a:latin typeface="Verdana" panose="020B0604030504040204" pitchFamily="34" charset="0"/>
                <a:ea typeface="Verdana" panose="020B0604030504040204" pitchFamily="34" charset="0"/>
                <a:cs typeface="Calibri" pitchFamily="34"/>
              </a:rPr>
              <a:t>Seasonal Shifting is the process of accumulating energy credits from your local utility for use the following winter</a:t>
            </a:r>
          </a:p>
          <a:p>
            <a:pPr lvl="0" hangingPunct="1">
              <a:lnSpc>
                <a:spcPct val="100000"/>
              </a:lnSpc>
              <a:spcAft>
                <a:spcPts val="1200"/>
              </a:spcAft>
              <a:buClr>
                <a:srgbClr val="533EA9"/>
              </a:buClr>
              <a:buFont typeface="Wingdings" pitchFamily="2"/>
              <a:buChar char="v"/>
            </a:pPr>
            <a:endParaRPr lang="en-US" sz="2600" dirty="0">
              <a:latin typeface="Arial Rounded MT Bold" pitchFamily="34"/>
            </a:endParaRPr>
          </a:p>
          <a:p>
            <a:pPr lvl="1"/>
            <a:endParaRPr lang="en-CA" sz="1900" dirty="0">
              <a:latin typeface="Times New Roman" pitchFamily="18"/>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39</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
        <p:nvSpPr>
          <p:cNvPr id="6" name="TextBox 5"/>
          <p:cNvSpPr txBox="1"/>
          <p:nvPr/>
        </p:nvSpPr>
        <p:spPr>
          <a:xfrm>
            <a:off x="1274647" y="2453390"/>
            <a:ext cx="9674945" cy="856645"/>
          </a:xfrm>
          <a:prstGeom prst="rect">
            <a:avLst/>
          </a:prstGeom>
          <a:solidFill>
            <a:schemeClr val="bg1">
              <a:lumMod val="85000"/>
            </a:schemeClr>
          </a:solidFill>
          <a:ln w="12700">
            <a:solidFill>
              <a:schemeClr val="tx1"/>
            </a:solidFill>
          </a:ln>
        </p:spPr>
        <p:txBody>
          <a:bodyPr wrap="square" rtlCol="0">
            <a:spAutoFit/>
          </a:bodyPr>
          <a:lstStyle/>
          <a:p>
            <a:pPr lvl="0">
              <a:spcBef>
                <a:spcPts val="249"/>
              </a:spcBef>
              <a:buClr>
                <a:srgbClr val="000000"/>
              </a:buClr>
            </a:pPr>
            <a:r>
              <a:rPr lang="en-US" sz="2400" dirty="0">
                <a:solidFill>
                  <a:schemeClr val="tx2">
                    <a:lumMod val="90000"/>
                    <a:lumOff val="10000"/>
                  </a:schemeClr>
                </a:solidFill>
                <a:latin typeface="Verdana" panose="020B0604030504040204" pitchFamily="34" charset="0"/>
                <a:ea typeface="Verdana" panose="020B0604030504040204" pitchFamily="34" charset="0"/>
                <a:cs typeface="Calibri" pitchFamily="34"/>
              </a:rPr>
              <a:t>Energy Trading: buying electricity at utility’s low $ rate</a:t>
            </a:r>
          </a:p>
          <a:p>
            <a:pPr lvl="0">
              <a:spcBef>
                <a:spcPts val="249"/>
              </a:spcBef>
              <a:buClr>
                <a:srgbClr val="000000"/>
              </a:buClr>
            </a:pPr>
            <a:r>
              <a:rPr lang="en-US" sz="2400" dirty="0">
                <a:solidFill>
                  <a:schemeClr val="tx2">
                    <a:lumMod val="90000"/>
                    <a:lumOff val="10000"/>
                  </a:schemeClr>
                </a:solidFill>
                <a:latin typeface="Verdana" panose="020B0604030504040204" pitchFamily="34" charset="0"/>
                <a:ea typeface="Verdana" panose="020B0604030504040204" pitchFamily="34" charset="0"/>
                <a:cs typeface="Calibri" pitchFamily="34"/>
              </a:rPr>
              <a:t> 		       and selling at high $ rates</a:t>
            </a:r>
          </a:p>
        </p:txBody>
      </p:sp>
    </p:spTree>
    <p:extLst>
      <p:ext uri="{BB962C8B-B14F-4D97-AF65-F5344CB8AC3E}">
        <p14:creationId xmlns:p14="http://schemas.microsoft.com/office/powerpoint/2010/main" val="51587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DE46C-A9E4-0A90-2E59-6AA972C0A57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B12E33-E12D-E16A-EE37-8BDE0322F51D}"/>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5818FFB8-9F22-6D2F-4F3F-828D07F22BB1}"/>
              </a:ext>
            </a:extLst>
          </p:cNvPr>
          <p:cNvSpPr txBox="1">
            <a:spLocks noGrp="1"/>
          </p:cNvSpPr>
          <p:nvPr>
            <p:ph type="title"/>
          </p:nvPr>
        </p:nvSpPr>
        <p:spPr>
          <a:xfrm>
            <a:off x="2205283" y="516255"/>
            <a:ext cx="7740402"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Grid Defection</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A07E5C74-9E56-B93D-746E-17072356F9A0}"/>
              </a:ext>
            </a:extLst>
          </p:cNvPr>
          <p:cNvSpPr txBox="1">
            <a:spLocks noGrp="1"/>
          </p:cNvSpPr>
          <p:nvPr>
            <p:ph idx="1"/>
          </p:nvPr>
        </p:nvSpPr>
        <p:spPr>
          <a:xfrm>
            <a:off x="471854" y="1996835"/>
            <a:ext cx="11289323" cy="4466651"/>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endParaRPr lang="en-US" sz="4000" dirty="0">
              <a:effectLst>
                <a:outerShdw dist="17961" dir="2700000">
                  <a:scrgbClr r="0" g="0" b="0"/>
                </a:outerShdw>
              </a:effectLst>
              <a:latin typeface="Calibri" panose="020F0502020204030204" pitchFamily="34" charset="0"/>
              <a:cs typeface="Calibri" panose="020F0502020204030204" pitchFamily="34" charset="0"/>
            </a:endParaRPr>
          </a:p>
          <a:p>
            <a:pPr lvl="0" hangingPunct="1">
              <a:spcAft>
                <a:spcPts val="1199"/>
              </a:spcAft>
              <a:buClr>
                <a:srgbClr val="000000"/>
              </a:buClr>
            </a:pPr>
            <a:r>
              <a:rPr lang="en-US" sz="3400" i="0" dirty="0">
                <a:solidFill>
                  <a:srgbClr val="232A31"/>
                </a:solidFill>
                <a:effectLst/>
                <a:latin typeface="Calibri" panose="020F0502020204030204" pitchFamily="34" charset="0"/>
                <a:cs typeface="Calibri" panose="020F0502020204030204" pitchFamily="34" charset="0"/>
              </a:rPr>
              <a:t>With 65% Grid Defection you are only using 35% of </a:t>
            </a:r>
            <a:r>
              <a:rPr lang="en-US" sz="3400" dirty="0">
                <a:solidFill>
                  <a:srgbClr val="232A31"/>
                </a:solidFill>
                <a:latin typeface="Calibri" panose="020F0502020204030204" pitchFamily="34" charset="0"/>
                <a:cs typeface="Calibri" panose="020F0502020204030204" pitchFamily="34" charset="0"/>
              </a:rPr>
              <a:t>Prior </a:t>
            </a:r>
            <a:r>
              <a:rPr lang="en-US" sz="3400" i="0" dirty="0">
                <a:solidFill>
                  <a:srgbClr val="232A31"/>
                </a:solidFill>
                <a:effectLst/>
                <a:latin typeface="Calibri" panose="020F0502020204030204" pitchFamily="34" charset="0"/>
                <a:cs typeface="Calibri" panose="020F0502020204030204" pitchFamily="34" charset="0"/>
              </a:rPr>
              <a:t>grid energy.</a:t>
            </a:r>
          </a:p>
          <a:p>
            <a:pPr lvl="0" hangingPunct="1">
              <a:spcAft>
                <a:spcPts val="1199"/>
              </a:spcAft>
              <a:buClr>
                <a:srgbClr val="000000"/>
              </a:buClr>
            </a:pPr>
            <a:r>
              <a:rPr lang="en-US" sz="3400" dirty="0">
                <a:solidFill>
                  <a:srgbClr val="232A31"/>
                </a:solidFill>
                <a:latin typeface="Calibri" panose="020F0502020204030204" pitchFamily="34" charset="0"/>
                <a:ea typeface="Verdana" panose="020B0604030504040204" pitchFamily="34" charset="0"/>
                <a:cs typeface="Calibri" panose="020F0502020204030204" pitchFamily="34" charset="0"/>
              </a:rPr>
              <a:t>100% Grid Defection means you are using zero energy from the grid.</a:t>
            </a:r>
          </a:p>
          <a:p>
            <a:pPr lvl="0" hangingPunct="1">
              <a:spcAft>
                <a:spcPts val="1199"/>
              </a:spcAft>
              <a:buClr>
                <a:srgbClr val="000000"/>
              </a:buClr>
            </a:pPr>
            <a:r>
              <a:rPr lang="en-US" sz="3400" dirty="0">
                <a:solidFill>
                  <a:srgbClr val="232A31"/>
                </a:solidFill>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Calibri" panose="020F0502020204030204" pitchFamily="34" charset="0"/>
              </a:rPr>
              <a:t>In this project Grid Defection goes one step further and “trades” energy with the grid (both buy and sell) and it always sells much more than it buys to make a substantial profit.</a:t>
            </a:r>
            <a:endParaRPr lang="en-US" sz="3400"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B3C99CE-7E1B-CFB6-4B39-E454055886AE}"/>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4</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195552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1" y="219808"/>
            <a:ext cx="1123363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130545" y="387372"/>
            <a:ext cx="9925382" cy="123678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algn="ctr"/>
            <a:r>
              <a:rPr lang="en-US" b="1" dirty="0">
                <a:solidFill>
                  <a:srgbClr val="FF0000"/>
                </a:solidFill>
                <a:effectLst>
                  <a:outerShdw blurRad="38100" dist="38100" dir="2700000" algn="tl">
                    <a:srgbClr val="000000">
                      <a:alpha val="43137"/>
                    </a:srgbClr>
                  </a:outerShdw>
                </a:effectLst>
              </a:rPr>
              <a:t>Dual Use Battery Energy Trading</a:t>
            </a:r>
            <a:br>
              <a:rPr lang="en-US"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daily time shifting</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14538"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40</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
        <p:nvSpPr>
          <p:cNvPr id="6" name="TextBox 5"/>
          <p:cNvSpPr txBox="1"/>
          <p:nvPr/>
        </p:nvSpPr>
        <p:spPr>
          <a:xfrm>
            <a:off x="1543050" y="1791721"/>
            <a:ext cx="9105900" cy="856645"/>
          </a:xfrm>
          <a:prstGeom prst="rect">
            <a:avLst/>
          </a:prstGeom>
          <a:solidFill>
            <a:schemeClr val="bg1">
              <a:lumMod val="85000"/>
            </a:schemeClr>
          </a:solidFill>
          <a:ln w="12700">
            <a:solidFill>
              <a:schemeClr val="tx1"/>
            </a:solidFill>
          </a:ln>
        </p:spPr>
        <p:txBody>
          <a:bodyPr wrap="square" rtlCol="0">
            <a:spAutoFit/>
          </a:bodyPr>
          <a:lstStyle/>
          <a:p>
            <a:pPr lvl="0">
              <a:spcBef>
                <a:spcPts val="249"/>
              </a:spcBef>
              <a:buClr>
                <a:srgbClr val="000000"/>
              </a:buClr>
            </a:pPr>
            <a:r>
              <a:rPr lang="en-US" sz="2400" dirty="0">
                <a:solidFill>
                  <a:schemeClr val="tx2">
                    <a:lumMod val="90000"/>
                    <a:lumOff val="10000"/>
                  </a:schemeClr>
                </a:solidFill>
                <a:latin typeface="Arial Rounded MT Bold" panose="020F0704030504030204" pitchFamily="34" charset="0"/>
                <a:ea typeface="Verdana" panose="020B0604030504040204" pitchFamily="34" charset="0"/>
                <a:cs typeface="Calibri" pitchFamily="34"/>
              </a:rPr>
              <a:t> </a:t>
            </a:r>
            <a:r>
              <a:rPr lang="en-US" sz="2400" dirty="0">
                <a:solidFill>
                  <a:schemeClr val="tx2">
                    <a:lumMod val="90000"/>
                    <a:lumOff val="10000"/>
                  </a:schemeClr>
                </a:solidFill>
                <a:latin typeface="Verdana" panose="020B0604030504040204" pitchFamily="34" charset="0"/>
                <a:ea typeface="Verdana" panose="020B0604030504040204" pitchFamily="34" charset="0"/>
                <a:cs typeface="Calibri" pitchFamily="34"/>
              </a:rPr>
              <a:t>Energy Trading: 	Battery discharge at high energy $ rate</a:t>
            </a:r>
          </a:p>
          <a:p>
            <a:pPr lvl="0">
              <a:spcBef>
                <a:spcPts val="249"/>
              </a:spcBef>
              <a:buClr>
                <a:srgbClr val="000000"/>
              </a:buClr>
            </a:pPr>
            <a:r>
              <a:rPr lang="en-US" sz="2400" dirty="0">
                <a:solidFill>
                  <a:schemeClr val="tx2">
                    <a:lumMod val="90000"/>
                    <a:lumOff val="10000"/>
                  </a:schemeClr>
                </a:solidFill>
                <a:latin typeface="Verdana" panose="020B0604030504040204" pitchFamily="34" charset="0"/>
                <a:ea typeface="Verdana" panose="020B0604030504040204" pitchFamily="34" charset="0"/>
                <a:cs typeface="Calibri" pitchFamily="34"/>
              </a:rPr>
              <a:t>			and charge at low energy $ rate</a:t>
            </a:r>
          </a:p>
        </p:txBody>
      </p:sp>
      <p:sp>
        <p:nvSpPr>
          <p:cNvPr id="8" name="Content Placeholder 7">
            <a:extLst>
              <a:ext uri="{FF2B5EF4-FFF2-40B4-BE49-F238E27FC236}">
                <a16:creationId xmlns:a16="http://schemas.microsoft.com/office/drawing/2014/main" id="{C3FAEF8C-DC88-3E5C-5BFA-CAFF90534C7C}"/>
              </a:ext>
            </a:extLst>
          </p:cNvPr>
          <p:cNvSpPr>
            <a:spLocks noGrp="1"/>
          </p:cNvSpPr>
          <p:nvPr>
            <p:ph idx="1"/>
          </p:nvPr>
        </p:nvSpPr>
        <p:spPr>
          <a:xfrm>
            <a:off x="1312606" y="4113620"/>
            <a:ext cx="10269314" cy="2016820"/>
          </a:xfrm>
        </p:spPr>
        <p:txBody>
          <a:bodyPr/>
          <a:lstStyle/>
          <a:p>
            <a:pPr marL="0" indent="0">
              <a:buNone/>
            </a:pPr>
            <a:r>
              <a:rPr lang="en-US" dirty="0"/>
              <a:t> </a:t>
            </a:r>
            <a:endParaRPr lang="en-CA" dirty="0"/>
          </a:p>
        </p:txBody>
      </p:sp>
      <p:sp>
        <p:nvSpPr>
          <p:cNvPr id="13" name="TextBox 12">
            <a:extLst>
              <a:ext uri="{FF2B5EF4-FFF2-40B4-BE49-F238E27FC236}">
                <a16:creationId xmlns:a16="http://schemas.microsoft.com/office/drawing/2014/main" id="{69B6A7E5-BFE6-30A6-FB63-8B5D286009C5}"/>
              </a:ext>
            </a:extLst>
          </p:cNvPr>
          <p:cNvSpPr txBox="1"/>
          <p:nvPr/>
        </p:nvSpPr>
        <p:spPr>
          <a:xfrm>
            <a:off x="5685182" y="2800073"/>
            <a:ext cx="5523591" cy="3231654"/>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Top </a:t>
            </a:r>
            <a:r>
              <a:rPr lang="en-US" sz="1700" b="1" dirty="0">
                <a:solidFill>
                  <a:srgbClr val="0070C0"/>
                </a:solidFill>
                <a:latin typeface="Verdana" panose="020B0604030504040204" pitchFamily="34" charset="0"/>
                <a:ea typeface="Verdana" panose="020B0604030504040204" pitchFamily="34" charset="0"/>
              </a:rPr>
              <a:t>blue</a:t>
            </a:r>
            <a:r>
              <a:rPr lang="en-US" sz="1700" dirty="0">
                <a:latin typeface="Verdana" panose="020B0604030504040204" pitchFamily="34" charset="0"/>
                <a:ea typeface="Verdana" panose="020B0604030504040204" pitchFamily="34" charset="0"/>
              </a:rPr>
              <a:t> curve is battery discharge from 7 a.m. to 11 p.m.   It is set to an all-day window when high rates apply</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Discharge was 18.5 kWh or about 46% of battery capacity.</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Will not wear out an NMC battery at 17C.</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Recharge </a:t>
            </a:r>
            <a:r>
              <a:rPr lang="en-US" sz="1800" dirty="0">
                <a:latin typeface="Verdana" panose="020B0604030504040204" pitchFamily="34" charset="0"/>
                <a:ea typeface="Verdana" panose="020B0604030504040204" pitchFamily="34" charset="0"/>
              </a:rPr>
              <a:t>(</a:t>
            </a:r>
            <a:r>
              <a:rPr lang="en-US" sz="1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white</a:t>
            </a:r>
            <a:r>
              <a:rPr lang="en-US" sz="1800" dirty="0">
                <a:latin typeface="Verdana" panose="020B0604030504040204" pitchFamily="34" charset="0"/>
                <a:ea typeface="Verdana" panose="020B0604030504040204" pitchFamily="34" charset="0"/>
              </a:rPr>
              <a:t>) </a:t>
            </a:r>
            <a:r>
              <a:rPr lang="en-US" sz="1700" dirty="0">
                <a:latin typeface="Verdana" panose="020B0604030504040204" pitchFamily="34" charset="0"/>
                <a:ea typeface="Verdana" panose="020B0604030504040204" pitchFamily="34" charset="0"/>
              </a:rPr>
              <a:t>from 11 p.m. to 1:30 a.m. at $0.028/kWh.  </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Lower </a:t>
            </a:r>
            <a:r>
              <a:rPr lang="en-US" sz="17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green</a:t>
            </a:r>
            <a:r>
              <a:rPr lang="en-US" sz="1700" dirty="0">
                <a:latin typeface="Verdana" panose="020B0604030504040204" pitchFamily="34" charset="0"/>
                <a:ea typeface="Verdana" panose="020B0604030504040204" pitchFamily="34" charset="0"/>
              </a:rPr>
              <a:t> curve is State of Charge level over time</a:t>
            </a:r>
          </a:p>
          <a:p>
            <a:pPr marL="285750" indent="-285750">
              <a:buFont typeface="Arial" panose="020B0604020202020204" pitchFamily="34" charset="0"/>
              <a:buChar char="•"/>
            </a:pPr>
            <a:r>
              <a:rPr lang="en-US" sz="1700" b="1" dirty="0">
                <a:latin typeface="Verdana" panose="020B0604030504040204" pitchFamily="34" charset="0"/>
                <a:ea typeface="Verdana" panose="020B0604030504040204" pitchFamily="34" charset="0"/>
              </a:rPr>
              <a:t>66% capacity for energy trading, 33%  grid outage standby - always ON settings</a:t>
            </a:r>
            <a:endParaRPr lang="en-CA" sz="1700" b="1"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78840769-FA5B-A447-33DE-F5288BE8044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1000"/>
                    </a14:imgEffect>
                  </a14:imgLayer>
                </a14:imgProps>
              </a:ext>
            </a:extLst>
          </a:blip>
          <a:stretch>
            <a:fillRect/>
          </a:stretch>
        </p:blipFill>
        <p:spPr>
          <a:xfrm>
            <a:off x="1543050" y="2800073"/>
            <a:ext cx="3995113" cy="3554909"/>
          </a:xfrm>
          <a:prstGeom prst="rect">
            <a:avLst/>
          </a:prstGeom>
        </p:spPr>
      </p:pic>
    </p:spTree>
    <p:extLst>
      <p:ext uri="{BB962C8B-B14F-4D97-AF65-F5344CB8AC3E}">
        <p14:creationId xmlns:p14="http://schemas.microsoft.com/office/powerpoint/2010/main" val="496140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92AD-1D78-0430-DAC9-3BC5A88BF4D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D6ED3AC-368E-E763-F3B1-ACAB3E551399}"/>
              </a:ext>
            </a:extLst>
          </p:cNvPr>
          <p:cNvSpPr txBox="1"/>
          <p:nvPr/>
        </p:nvSpPr>
        <p:spPr>
          <a:xfrm>
            <a:off x="669073" y="144966"/>
            <a:ext cx="10549054" cy="6463308"/>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168B7ABA-2430-43F7-6DA0-93FA10821511}"/>
              </a:ext>
            </a:extLst>
          </p:cNvPr>
          <p:cNvSpPr txBox="1">
            <a:spLocks noGrp="1"/>
          </p:cNvSpPr>
          <p:nvPr>
            <p:ph type="title"/>
          </p:nvPr>
        </p:nvSpPr>
        <p:spPr>
          <a:xfrm>
            <a:off x="2256503" y="256477"/>
            <a:ext cx="7374194" cy="1197137"/>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algn="ctr">
              <a:lnSpc>
                <a:spcPct val="100000"/>
              </a:lnSpc>
            </a:pPr>
            <a:r>
              <a:rPr lang="en-US" b="1" dirty="0">
                <a:solidFill>
                  <a:srgbClr val="FF0000"/>
                </a:solidFill>
                <a:effectLst>
                  <a:outerShdw blurRad="38100" dist="38100" dir="2700000" algn="tl">
                    <a:srgbClr val="000000">
                      <a:alpha val="43137"/>
                    </a:srgbClr>
                  </a:outerShdw>
                </a:effectLst>
              </a:rPr>
              <a:t>Grid Imports/Exports</a:t>
            </a:r>
            <a:br>
              <a:rPr lang="en-US"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Energy Trading earned $2.44 this day</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C2CB0A40-84DD-E087-B86A-F26F7CCE2AC8}"/>
              </a:ext>
            </a:extLst>
          </p:cNvPr>
          <p:cNvSpPr txBox="1"/>
          <p:nvPr/>
        </p:nvSpPr>
        <p:spPr>
          <a:xfrm>
            <a:off x="11353680"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41</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
        <p:nvSpPr>
          <p:cNvPr id="13" name="TextBox 12">
            <a:extLst>
              <a:ext uri="{FF2B5EF4-FFF2-40B4-BE49-F238E27FC236}">
                <a16:creationId xmlns:a16="http://schemas.microsoft.com/office/drawing/2014/main" id="{00D5F610-2CAD-7E47-2087-E6E6C7319979}"/>
              </a:ext>
            </a:extLst>
          </p:cNvPr>
          <p:cNvSpPr txBox="1"/>
          <p:nvPr/>
        </p:nvSpPr>
        <p:spPr>
          <a:xfrm>
            <a:off x="5343504" y="1719165"/>
            <a:ext cx="5660060" cy="4924425"/>
          </a:xfrm>
          <a:prstGeom prst="rect">
            <a:avLst/>
          </a:prstGeom>
          <a:solidFill>
            <a:schemeClr val="bg1">
              <a:lumMod val="85000"/>
            </a:schemeClr>
          </a:solidFill>
        </p:spPr>
        <p:txBody>
          <a:bodyPr wrap="square" rtlCol="0">
            <a:spAutoFit/>
          </a:bodyPr>
          <a:lstStyle/>
          <a:p>
            <a:pPr marL="285750" indent="-285750">
              <a:spcAft>
                <a:spcPts val="600"/>
              </a:spcAft>
              <a:buFont typeface="Arial" panose="020B0604020202020204" pitchFamily="34" charset="0"/>
              <a:buChar char="•"/>
            </a:pPr>
            <a:r>
              <a:rPr lang="en-US" sz="2300" dirty="0">
                <a:latin typeface="Verdana" panose="020B0604030504040204" pitchFamily="34" charset="0"/>
                <a:ea typeface="Verdana" panose="020B0604030504040204" pitchFamily="34" charset="0"/>
              </a:rPr>
              <a:t>Home load for 7 hours from 00:00 a.m. to 7 a.m. overnight import from grid at ULO rates (</a:t>
            </a:r>
            <a:r>
              <a:rPr lang="en-US" sz="2300" b="1"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blue</a:t>
            </a:r>
            <a:r>
              <a:rPr lang="en-US" sz="2300" dirty="0">
                <a:latin typeface="Verdana" panose="020B0604030504040204" pitchFamily="34" charset="0"/>
                <a:ea typeface="Verdana" panose="020B0604030504040204" pitchFamily="34" charset="0"/>
              </a:rPr>
              <a:t>) and battery charging (</a:t>
            </a:r>
            <a:r>
              <a:rPr lang="en-US" sz="23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green</a:t>
            </a:r>
            <a:r>
              <a:rPr lang="en-US" sz="23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endParaRPr lang="en-US" sz="2300" dirty="0">
              <a:latin typeface="Verdana" panose="020B0604030504040204" pitchFamily="34" charset="0"/>
              <a:ea typeface="Verdana" panose="020B0604030504040204" pitchFamily="34" charset="0"/>
            </a:endParaRPr>
          </a:p>
          <a:p>
            <a:pPr marL="285750" indent="-285750">
              <a:spcAft>
                <a:spcPts val="600"/>
              </a:spcAft>
              <a:buFont typeface="Arial" panose="020B0604020202020204" pitchFamily="34" charset="0"/>
              <a:buChar char="•"/>
            </a:pPr>
            <a:r>
              <a:rPr lang="en-US" sz="2300" dirty="0">
                <a:latin typeface="Verdana" panose="020B0604030504040204" pitchFamily="34" charset="0"/>
                <a:ea typeface="Verdana" panose="020B0604030504040204" pitchFamily="34" charset="0"/>
              </a:rPr>
              <a:t>At 7:45 a.m. the sun rose and exported all generation to the grid until 4 p.m. (</a:t>
            </a:r>
            <a:r>
              <a:rPr lang="en-US" sz="2300" b="1" dirty="0">
                <a:solidFill>
                  <a:srgbClr val="EDC92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yellow</a:t>
            </a:r>
            <a:r>
              <a:rPr lang="en-US" sz="2300" dirty="0">
                <a:latin typeface="Verdana" panose="020B0604030504040204" pitchFamily="34" charset="0"/>
                <a:ea typeface="Verdana" panose="020B0604030504040204" pitchFamily="34" charset="0"/>
              </a:rPr>
              <a:t>) = $2.78</a:t>
            </a:r>
          </a:p>
          <a:p>
            <a:pPr marL="285750" indent="-285750">
              <a:spcAft>
                <a:spcPts val="600"/>
              </a:spcAft>
              <a:buFont typeface="Arial" panose="020B0604020202020204" pitchFamily="34" charset="0"/>
              <a:buChar char="•"/>
            </a:pPr>
            <a:r>
              <a:rPr lang="en-US" sz="2300" dirty="0">
                <a:latin typeface="Verdana" panose="020B0604030504040204" pitchFamily="34" charset="0"/>
                <a:ea typeface="Verdana" panose="020B0604030504040204" pitchFamily="34" charset="0"/>
              </a:rPr>
              <a:t>At 4 p.m. to 11 p.m. no grid energy trading action after sunset  </a:t>
            </a:r>
          </a:p>
          <a:p>
            <a:pPr marL="285750" indent="-285750">
              <a:spcAft>
                <a:spcPts val="600"/>
              </a:spcAft>
              <a:buFont typeface="Arial" panose="020B0604020202020204" pitchFamily="34" charset="0"/>
              <a:buChar char="•"/>
            </a:pPr>
            <a:r>
              <a:rPr lang="en-US" sz="2300" dirty="0">
                <a:latin typeface="Verdana" panose="020B0604030504040204" pitchFamily="34" charset="0"/>
                <a:ea typeface="Verdana" panose="020B0604030504040204" pitchFamily="34" charset="0"/>
              </a:rPr>
              <a:t>At 11 p.m. the grid importing ULO rates came back into force for battery charging and home loads (</a:t>
            </a:r>
            <a:r>
              <a:rPr lang="en-US" sz="23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green</a:t>
            </a:r>
            <a:r>
              <a:rPr lang="en-US" sz="2300" dirty="0">
                <a:latin typeface="Verdana" panose="020B0604030504040204" pitchFamily="34" charset="0"/>
                <a:ea typeface="Verdana" panose="020B0604030504040204" pitchFamily="34" charset="0"/>
              </a:rPr>
              <a:t> and </a:t>
            </a:r>
            <a:r>
              <a:rPr lang="en-US" sz="2300" b="1"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blue</a:t>
            </a:r>
            <a:r>
              <a:rPr lang="en-US" sz="2300" dirty="0">
                <a:latin typeface="Verdana" panose="020B0604030504040204" pitchFamily="34" charset="0"/>
                <a:ea typeface="Verdana" panose="020B0604030504040204" pitchFamily="34" charset="0"/>
              </a:rPr>
              <a:t>) = $0.34</a:t>
            </a:r>
            <a:endParaRPr lang="en-CA" sz="2300"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10B235E1-84A3-95AF-70C3-519BF1E4CF5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1000" contrast="4000"/>
                    </a14:imgEffect>
                  </a14:imgLayer>
                </a14:imgProps>
              </a:ext>
            </a:extLst>
          </a:blip>
          <a:stretch>
            <a:fillRect/>
          </a:stretch>
        </p:blipFill>
        <p:spPr>
          <a:xfrm>
            <a:off x="1105518" y="1719164"/>
            <a:ext cx="4237985" cy="4755147"/>
          </a:xfrm>
          <a:prstGeom prst="rect">
            <a:avLst/>
          </a:prstGeom>
        </p:spPr>
      </p:pic>
    </p:spTree>
    <p:extLst>
      <p:ext uri="{BB962C8B-B14F-4D97-AF65-F5344CB8AC3E}">
        <p14:creationId xmlns:p14="http://schemas.microsoft.com/office/powerpoint/2010/main" val="177844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7732" y="335845"/>
            <a:ext cx="1133060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779517" y="464259"/>
            <a:ext cx="10937631" cy="108440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Hydro One </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Lucida Sans" pitchFamily="18"/>
                <a:ea typeface="Microsoft YaHei" pitchFamily="2"/>
              </a:rPr>
              <a:t>Buy (usage) and Sell (generation)</a:t>
            </a:r>
            <a:b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Lucida Sans" pitchFamily="18"/>
                <a:ea typeface="Microsoft YaHei" pitchFamily="2"/>
              </a:rPr>
            </a:b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rPr>
              <a:t>August 2024</a:t>
            </a:r>
            <a:endParaRPr lang="en-US" sz="4000"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1178006" y="650064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42</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pic>
        <p:nvPicPr>
          <p:cNvPr id="12" name="Picture 11">
            <a:extLst>
              <a:ext uri="{FF2B5EF4-FFF2-40B4-BE49-F238E27FC236}">
                <a16:creationId xmlns:a16="http://schemas.microsoft.com/office/drawing/2014/main" id="{F2F36829-63E1-15DD-9D45-15FD494E7E87}"/>
              </a:ext>
            </a:extLst>
          </p:cNvPr>
          <p:cNvPicPr>
            <a:picLocks noChangeAspect="1"/>
          </p:cNvPicPr>
          <p:nvPr/>
        </p:nvPicPr>
        <p:blipFill>
          <a:blip r:embed="rId3"/>
          <a:stretch>
            <a:fillRect/>
          </a:stretch>
        </p:blipFill>
        <p:spPr>
          <a:xfrm>
            <a:off x="6248332" y="1740297"/>
            <a:ext cx="5487323" cy="2601676"/>
          </a:xfrm>
          <a:prstGeom prst="rect">
            <a:avLst/>
          </a:prstGeom>
        </p:spPr>
      </p:pic>
      <p:sp>
        <p:nvSpPr>
          <p:cNvPr id="14" name="TextBox 13">
            <a:extLst>
              <a:ext uri="{FF2B5EF4-FFF2-40B4-BE49-F238E27FC236}">
                <a16:creationId xmlns:a16="http://schemas.microsoft.com/office/drawing/2014/main" id="{FC47310D-E80B-C74E-1CA2-0E7A5C37ED18}"/>
              </a:ext>
            </a:extLst>
          </p:cNvPr>
          <p:cNvSpPr txBox="1"/>
          <p:nvPr/>
        </p:nvSpPr>
        <p:spPr>
          <a:xfrm>
            <a:off x="10287313" y="4184559"/>
            <a:ext cx="1679509"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Total $77.60</a:t>
            </a:r>
            <a:endParaRPr lang="en-CA" sz="1600" dirty="0">
              <a:latin typeface="Verdana" panose="020B0604030504040204" pitchFamily="34" charset="0"/>
              <a:ea typeface="Verdana" panose="020B0604030504040204" pitchFamily="34" charset="0"/>
            </a:endParaRPr>
          </a:p>
        </p:txBody>
      </p:sp>
      <p:graphicFrame>
        <p:nvGraphicFramePr>
          <p:cNvPr id="15" name="Table 14">
            <a:extLst>
              <a:ext uri="{FF2B5EF4-FFF2-40B4-BE49-F238E27FC236}">
                <a16:creationId xmlns:a16="http://schemas.microsoft.com/office/drawing/2014/main" id="{67BAEBB6-8F85-D7A6-C5A9-C0EF8E679BE8}"/>
              </a:ext>
            </a:extLst>
          </p:cNvPr>
          <p:cNvGraphicFramePr>
            <a:graphicFrameLocks noGrp="1"/>
          </p:cNvGraphicFramePr>
          <p:nvPr>
            <p:extLst>
              <p:ext uri="{D42A27DB-BD31-4B8C-83A1-F6EECF244321}">
                <p14:modId xmlns:p14="http://schemas.microsoft.com/office/powerpoint/2010/main" val="3084537834"/>
              </p:ext>
            </p:extLst>
          </p:nvPr>
        </p:nvGraphicFramePr>
        <p:xfrm>
          <a:off x="2564781" y="4376347"/>
          <a:ext cx="7282157" cy="2111432"/>
        </p:xfrm>
        <a:graphic>
          <a:graphicData uri="http://schemas.openxmlformats.org/drawingml/2006/table">
            <a:tbl>
              <a:tblPr/>
              <a:tblGrid>
                <a:gridCol w="1732501">
                  <a:extLst>
                    <a:ext uri="{9D8B030D-6E8A-4147-A177-3AD203B41FA5}">
                      <a16:colId xmlns:a16="http://schemas.microsoft.com/office/drawing/2014/main" val="2669835993"/>
                    </a:ext>
                  </a:extLst>
                </a:gridCol>
                <a:gridCol w="1387414">
                  <a:extLst>
                    <a:ext uri="{9D8B030D-6E8A-4147-A177-3AD203B41FA5}">
                      <a16:colId xmlns:a16="http://schemas.microsoft.com/office/drawing/2014/main" val="3122410283"/>
                    </a:ext>
                  </a:extLst>
                </a:gridCol>
                <a:gridCol w="1387414">
                  <a:extLst>
                    <a:ext uri="{9D8B030D-6E8A-4147-A177-3AD203B41FA5}">
                      <a16:colId xmlns:a16="http://schemas.microsoft.com/office/drawing/2014/main" val="885899783"/>
                    </a:ext>
                  </a:extLst>
                </a:gridCol>
                <a:gridCol w="1387414">
                  <a:extLst>
                    <a:ext uri="{9D8B030D-6E8A-4147-A177-3AD203B41FA5}">
                      <a16:colId xmlns:a16="http://schemas.microsoft.com/office/drawing/2014/main" val="1442884673"/>
                    </a:ext>
                  </a:extLst>
                </a:gridCol>
                <a:gridCol w="1387414">
                  <a:extLst>
                    <a:ext uri="{9D8B030D-6E8A-4147-A177-3AD203B41FA5}">
                      <a16:colId xmlns:a16="http://schemas.microsoft.com/office/drawing/2014/main" val="3677975379"/>
                    </a:ext>
                  </a:extLst>
                </a:gridCol>
              </a:tblGrid>
              <a:tr h="596002">
                <a:tc>
                  <a:txBody>
                    <a:bodyPr/>
                    <a:lstStyle/>
                    <a:p>
                      <a:pPr algn="ctr" fontAlgn="b"/>
                      <a:r>
                        <a:rPr lang="en-CA" sz="1800" b="0" i="0" u="none" strike="noStrike" dirty="0">
                          <a:solidFill>
                            <a:srgbClr val="000000"/>
                          </a:solidFill>
                          <a:effectLst/>
                          <a:latin typeface="Verdana" panose="020B0604030504040204" pitchFamily="34" charset="0"/>
                          <a:ea typeface="Verdana" panose="020B0604030504040204" pitchFamily="34" charset="0"/>
                        </a:rPr>
                        <a:t>Date ending</a:t>
                      </a:r>
                    </a:p>
                  </a:txBody>
                  <a:tcPr marL="9525" marR="9525" marT="9525" marB="0" anchor="b">
                    <a:lnL>
                      <a:noFill/>
                    </a:lnL>
                    <a:lnR>
                      <a:noFill/>
                    </a:lnR>
                    <a:lnT>
                      <a:noFill/>
                    </a:lnT>
                    <a:lnB>
                      <a:noFill/>
                    </a:lnB>
                    <a:noFill/>
                  </a:tcPr>
                </a:tc>
                <a:tc>
                  <a:txBody>
                    <a:bodyPr/>
                    <a:lstStyle/>
                    <a:p>
                      <a:pPr algn="ctr" fontAlgn="b"/>
                      <a:r>
                        <a:rPr lang="en-CA" sz="1800" b="0" i="0" u="none" strike="noStrike" dirty="0">
                          <a:solidFill>
                            <a:srgbClr val="000000"/>
                          </a:solidFill>
                          <a:effectLst/>
                          <a:latin typeface="Verdana" panose="020B0604030504040204" pitchFamily="34" charset="0"/>
                          <a:ea typeface="Verdana" panose="020B0604030504040204" pitchFamily="34" charset="0"/>
                        </a:rPr>
                        <a:t>Month #</a:t>
                      </a:r>
                    </a:p>
                  </a:txBody>
                  <a:tcPr marL="9525" marR="9525" marT="9525" marB="0" anchor="b">
                    <a:lnL>
                      <a:noFill/>
                    </a:lnL>
                    <a:lnR>
                      <a:noFill/>
                    </a:lnR>
                    <a:lnT>
                      <a:noFill/>
                    </a:lnT>
                    <a:lnB>
                      <a:noFill/>
                    </a:lnB>
                    <a:noFill/>
                  </a:tcPr>
                </a:tc>
                <a:tc>
                  <a:txBody>
                    <a:bodyPr/>
                    <a:lstStyle/>
                    <a:p>
                      <a:pPr algn="ctr" fontAlgn="b"/>
                      <a:r>
                        <a:rPr lang="en-CA" sz="1800" b="0" i="0" u="none" strike="noStrike" dirty="0">
                          <a:solidFill>
                            <a:srgbClr val="000000"/>
                          </a:solidFill>
                          <a:effectLst/>
                          <a:latin typeface="Verdana" panose="020B0604030504040204" pitchFamily="34" charset="0"/>
                          <a:ea typeface="Verdana" panose="020B0604030504040204" pitchFamily="34" charset="0"/>
                        </a:rPr>
                        <a:t>Prior accrued</a:t>
                      </a:r>
                    </a:p>
                  </a:txBody>
                  <a:tcPr marL="9525" marR="9525" marT="9525" marB="0" anchor="b">
                    <a:lnL>
                      <a:noFill/>
                    </a:lnL>
                    <a:lnR>
                      <a:noFill/>
                    </a:lnR>
                    <a:lnT>
                      <a:noFill/>
                    </a:lnT>
                    <a:lnB>
                      <a:noFill/>
                    </a:lnB>
                    <a:noFill/>
                  </a:tcPr>
                </a:tc>
                <a:tc>
                  <a:txBody>
                    <a:bodyPr/>
                    <a:lstStyle/>
                    <a:p>
                      <a:pPr algn="ctr" fontAlgn="b"/>
                      <a:r>
                        <a:rPr lang="en-CA" sz="1800" b="0" i="0" u="none" strike="noStrike" dirty="0">
                          <a:solidFill>
                            <a:srgbClr val="000000"/>
                          </a:solidFill>
                          <a:effectLst/>
                          <a:latin typeface="Verdana" panose="020B0604030504040204" pitchFamily="34" charset="0"/>
                          <a:ea typeface="Verdana" panose="020B0604030504040204" pitchFamily="34" charset="0"/>
                        </a:rPr>
                        <a:t>Monthly addition</a:t>
                      </a:r>
                    </a:p>
                  </a:txBody>
                  <a:tcPr marL="9525" marR="9525" marT="9525" marB="0" anchor="b">
                    <a:lnL>
                      <a:noFill/>
                    </a:lnL>
                    <a:lnR>
                      <a:noFill/>
                    </a:lnR>
                    <a:lnT>
                      <a:noFill/>
                    </a:lnT>
                    <a:lnB>
                      <a:noFill/>
                    </a:lnB>
                    <a:noFill/>
                  </a:tcPr>
                </a:tc>
                <a:tc>
                  <a:txBody>
                    <a:bodyPr/>
                    <a:lstStyle/>
                    <a:p>
                      <a:pPr algn="ctr" fontAlgn="b"/>
                      <a:r>
                        <a:rPr lang="en-CA" sz="1800" b="0" i="0" u="none" strike="noStrike" dirty="0">
                          <a:solidFill>
                            <a:srgbClr val="000000"/>
                          </a:solidFill>
                          <a:effectLst/>
                          <a:latin typeface="Verdana" panose="020B0604030504040204" pitchFamily="34" charset="0"/>
                          <a:ea typeface="Verdana" panose="020B0604030504040204" pitchFamily="34" charset="0"/>
                        </a:rPr>
                        <a:t>Total</a:t>
                      </a:r>
                    </a:p>
                  </a:txBody>
                  <a:tcPr marL="9525" marR="9525" marT="9525" marB="0" anchor="b">
                    <a:lnL>
                      <a:noFill/>
                    </a:lnL>
                    <a:lnR>
                      <a:noFill/>
                    </a:lnR>
                    <a:lnT>
                      <a:noFill/>
                    </a:lnT>
                    <a:lnB>
                      <a:noFill/>
                    </a:lnB>
                    <a:noFill/>
                  </a:tcPr>
                </a:tc>
                <a:extLst>
                  <a:ext uri="{0D108BD9-81ED-4DB2-BD59-A6C34878D82A}">
                    <a16:rowId xmlns:a16="http://schemas.microsoft.com/office/drawing/2014/main" val="336004208"/>
                  </a:ext>
                </a:extLst>
              </a:tr>
              <a:tr h="303086">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16-Apr-24</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1</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   </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 $    10.71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10.71 </a:t>
                      </a:r>
                    </a:p>
                  </a:txBody>
                  <a:tcPr marL="9525" marR="9525" marT="9525" marB="0" anchor="b">
                    <a:lnL>
                      <a:noFill/>
                    </a:lnL>
                    <a:lnR>
                      <a:noFill/>
                    </a:lnR>
                    <a:lnT>
                      <a:noFill/>
                    </a:lnT>
                    <a:lnB>
                      <a:noFill/>
                    </a:lnB>
                    <a:noFill/>
                  </a:tcPr>
                </a:tc>
                <a:extLst>
                  <a:ext uri="{0D108BD9-81ED-4DB2-BD59-A6C34878D82A}">
                    <a16:rowId xmlns:a16="http://schemas.microsoft.com/office/drawing/2014/main" val="778617623"/>
                  </a:ext>
                </a:extLst>
              </a:tr>
              <a:tr h="303086">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14-May-24</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2</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10.71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30.50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41.21 </a:t>
                      </a:r>
                    </a:p>
                  </a:txBody>
                  <a:tcPr marL="9525" marR="9525" marT="9525" marB="0" anchor="b">
                    <a:lnL>
                      <a:noFill/>
                    </a:lnL>
                    <a:lnR>
                      <a:noFill/>
                    </a:lnR>
                    <a:lnT>
                      <a:noFill/>
                    </a:lnT>
                    <a:lnB>
                      <a:noFill/>
                    </a:lnB>
                    <a:noFill/>
                  </a:tcPr>
                </a:tc>
                <a:extLst>
                  <a:ext uri="{0D108BD9-81ED-4DB2-BD59-A6C34878D82A}">
                    <a16:rowId xmlns:a16="http://schemas.microsoft.com/office/drawing/2014/main" val="512317528"/>
                  </a:ext>
                </a:extLst>
              </a:tr>
              <a:tr h="303086">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15-Jun-24</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3</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 $    41.21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54.55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95.76 </a:t>
                      </a:r>
                    </a:p>
                  </a:txBody>
                  <a:tcPr marL="9525" marR="9525" marT="9525" marB="0" anchor="b">
                    <a:lnL>
                      <a:noFill/>
                    </a:lnL>
                    <a:lnR>
                      <a:noFill/>
                    </a:lnR>
                    <a:lnT>
                      <a:noFill/>
                    </a:lnT>
                    <a:lnB>
                      <a:noFill/>
                    </a:lnB>
                    <a:noFill/>
                  </a:tcPr>
                </a:tc>
                <a:extLst>
                  <a:ext uri="{0D108BD9-81ED-4DB2-BD59-A6C34878D82A}">
                    <a16:rowId xmlns:a16="http://schemas.microsoft.com/office/drawing/2014/main" val="888141615"/>
                  </a:ext>
                </a:extLst>
              </a:tr>
              <a:tr h="303086">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17-Jul-24</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4</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 $    95.76 </a:t>
                      </a:r>
                    </a:p>
                  </a:txBody>
                  <a:tcPr marL="9525" marR="9525" marT="9525" marB="0" anchor="b">
                    <a:lnL>
                      <a:noFill/>
                    </a:lnL>
                    <a:lnR>
                      <a:noFill/>
                    </a:lnR>
                    <a:lnT>
                      <a:noFill/>
                    </a:lnT>
                    <a:lnB>
                      <a:noFill/>
                    </a:lnB>
                    <a:noFill/>
                  </a:tcPr>
                </a:tc>
                <a:tc>
                  <a:txBody>
                    <a:bodyPr/>
                    <a:lstStyle/>
                    <a:p>
                      <a:pPr algn="ctr" fontAlgn="b"/>
                      <a:r>
                        <a:rPr lang="en-CA" sz="1700" b="0" i="0" u="none" strike="noStrike">
                          <a:solidFill>
                            <a:srgbClr val="000000"/>
                          </a:solidFill>
                          <a:effectLst/>
                          <a:latin typeface="Verdana" panose="020B0604030504040204" pitchFamily="34" charset="0"/>
                          <a:ea typeface="Verdana" panose="020B0604030504040204" pitchFamily="34" charset="0"/>
                        </a:rPr>
                        <a:t> $    46.29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142.05 </a:t>
                      </a:r>
                    </a:p>
                  </a:txBody>
                  <a:tcPr marL="9525" marR="9525" marT="9525" marB="0" anchor="b">
                    <a:lnL>
                      <a:noFill/>
                    </a:lnL>
                    <a:lnR>
                      <a:noFill/>
                    </a:lnR>
                    <a:lnT>
                      <a:noFill/>
                    </a:lnT>
                    <a:lnB>
                      <a:noFill/>
                    </a:lnB>
                    <a:noFill/>
                  </a:tcPr>
                </a:tc>
                <a:extLst>
                  <a:ext uri="{0D108BD9-81ED-4DB2-BD59-A6C34878D82A}">
                    <a16:rowId xmlns:a16="http://schemas.microsoft.com/office/drawing/2014/main" val="1035053923"/>
                  </a:ext>
                </a:extLst>
              </a:tr>
              <a:tr h="303086">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16-Aug-24</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5</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142.05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42.05 </a:t>
                      </a:r>
                    </a:p>
                  </a:txBody>
                  <a:tcPr marL="9525" marR="9525" marT="9525" marB="0" anchor="b">
                    <a:lnL>
                      <a:noFill/>
                    </a:lnL>
                    <a:lnR>
                      <a:noFill/>
                    </a:lnR>
                    <a:lnT>
                      <a:noFill/>
                    </a:lnT>
                    <a:lnB>
                      <a:noFill/>
                    </a:lnB>
                    <a:noFill/>
                  </a:tcPr>
                </a:tc>
                <a:tc>
                  <a:txBody>
                    <a:bodyPr/>
                    <a:lstStyle/>
                    <a:p>
                      <a:pPr algn="ctr" fontAlgn="b"/>
                      <a:r>
                        <a:rPr lang="en-CA" sz="1700" b="0" i="0" u="none" strike="noStrike" dirty="0">
                          <a:solidFill>
                            <a:srgbClr val="000000"/>
                          </a:solidFill>
                          <a:effectLst/>
                          <a:latin typeface="Verdana" panose="020B0604030504040204" pitchFamily="34" charset="0"/>
                          <a:ea typeface="Verdana" panose="020B0604030504040204" pitchFamily="34" charset="0"/>
                        </a:rPr>
                        <a:t> $  184.10 </a:t>
                      </a:r>
                    </a:p>
                  </a:txBody>
                  <a:tcPr marL="9525" marR="9525" marT="9525" marB="0" anchor="b">
                    <a:lnL>
                      <a:noFill/>
                    </a:lnL>
                    <a:lnR>
                      <a:noFill/>
                    </a:lnR>
                    <a:lnT>
                      <a:noFill/>
                    </a:lnT>
                    <a:lnB>
                      <a:noFill/>
                    </a:lnB>
                    <a:noFill/>
                  </a:tcPr>
                </a:tc>
                <a:extLst>
                  <a:ext uri="{0D108BD9-81ED-4DB2-BD59-A6C34878D82A}">
                    <a16:rowId xmlns:a16="http://schemas.microsoft.com/office/drawing/2014/main" val="4172192618"/>
                  </a:ext>
                </a:extLst>
              </a:tr>
            </a:tbl>
          </a:graphicData>
        </a:graphic>
      </p:graphicFrame>
      <p:pic>
        <p:nvPicPr>
          <p:cNvPr id="17" name="Picture 16">
            <a:extLst>
              <a:ext uri="{FF2B5EF4-FFF2-40B4-BE49-F238E27FC236}">
                <a16:creationId xmlns:a16="http://schemas.microsoft.com/office/drawing/2014/main" id="{9186EB1D-AA94-9619-50FC-28F1BEBC19A1}"/>
              </a:ext>
            </a:extLst>
          </p:cNvPr>
          <p:cNvPicPr>
            <a:picLocks noChangeAspect="1"/>
          </p:cNvPicPr>
          <p:nvPr/>
        </p:nvPicPr>
        <p:blipFill>
          <a:blip r:embed="rId4"/>
          <a:stretch>
            <a:fillRect/>
          </a:stretch>
        </p:blipFill>
        <p:spPr>
          <a:xfrm>
            <a:off x="835712" y="1786265"/>
            <a:ext cx="5487324" cy="2628431"/>
          </a:xfrm>
          <a:prstGeom prst="rect">
            <a:avLst/>
          </a:prstGeom>
        </p:spPr>
      </p:pic>
      <p:sp>
        <p:nvSpPr>
          <p:cNvPr id="18" name="TextBox 17">
            <a:extLst>
              <a:ext uri="{FF2B5EF4-FFF2-40B4-BE49-F238E27FC236}">
                <a16:creationId xmlns:a16="http://schemas.microsoft.com/office/drawing/2014/main" id="{B0DBD82D-A08C-ED9B-D16D-303704C2B62B}"/>
              </a:ext>
            </a:extLst>
          </p:cNvPr>
          <p:cNvSpPr txBox="1"/>
          <p:nvPr/>
        </p:nvSpPr>
        <p:spPr>
          <a:xfrm>
            <a:off x="4645560" y="4076142"/>
            <a:ext cx="1777837"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Total  $32.56</a:t>
            </a:r>
            <a:endParaRPr lang="en-C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44775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B3D1C5-E531-7DAA-5E1D-A7AE6FE4D818}"/>
              </a:ext>
            </a:extLst>
          </p:cNvPr>
          <p:cNvPicPr>
            <a:picLocks noChangeAspect="1"/>
          </p:cNvPicPr>
          <p:nvPr/>
        </p:nvPicPr>
        <p:blipFill>
          <a:blip r:embed="rId2"/>
          <a:stretch>
            <a:fillRect/>
          </a:stretch>
        </p:blipFill>
        <p:spPr>
          <a:xfrm>
            <a:off x="1281026" y="0"/>
            <a:ext cx="9629945" cy="6857999"/>
          </a:xfrm>
          <a:prstGeom prst="rect">
            <a:avLst/>
          </a:prstGeom>
        </p:spPr>
      </p:pic>
      <p:sp>
        <p:nvSpPr>
          <p:cNvPr id="2" name="TextBox 1">
            <a:extLst>
              <a:ext uri="{FF2B5EF4-FFF2-40B4-BE49-F238E27FC236}">
                <a16:creationId xmlns:a16="http://schemas.microsoft.com/office/drawing/2014/main" id="{3B354D4B-DFF4-6952-DE57-DC480AA63F76}"/>
              </a:ext>
            </a:extLst>
          </p:cNvPr>
          <p:cNvSpPr txBox="1"/>
          <p:nvPr/>
        </p:nvSpPr>
        <p:spPr>
          <a:xfrm>
            <a:off x="8279475" y="482138"/>
            <a:ext cx="2360815" cy="923330"/>
          </a:xfrm>
          <a:prstGeom prst="rect">
            <a:avLst/>
          </a:prstGeom>
          <a:noFill/>
        </p:spPr>
        <p:txBody>
          <a:bodyPr wrap="square" rtlCol="0">
            <a:spAutoFit/>
          </a:bodyPr>
          <a:lstStyle/>
          <a:p>
            <a:r>
              <a:rPr lang="en-US" b="1" dirty="0">
                <a:solidFill>
                  <a:schemeClr val="accent4"/>
                </a:solidFill>
              </a:rPr>
              <a:t>Directly from Hydro One billing history – Connection fee only</a:t>
            </a:r>
            <a:endParaRPr lang="en-CA" b="1" dirty="0">
              <a:solidFill>
                <a:schemeClr val="accent4"/>
              </a:solidFill>
            </a:endParaRPr>
          </a:p>
        </p:txBody>
      </p:sp>
    </p:spTree>
    <p:extLst>
      <p:ext uri="{BB962C8B-B14F-4D97-AF65-F5344CB8AC3E}">
        <p14:creationId xmlns:p14="http://schemas.microsoft.com/office/powerpoint/2010/main" val="124969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2917D-95B8-1794-3F0F-AE7D6953C5F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F6A6E1A-1200-65AB-4BBB-314CAE23E0AD}"/>
              </a:ext>
            </a:extLst>
          </p:cNvPr>
          <p:cNvSpPr txBox="1"/>
          <p:nvPr/>
        </p:nvSpPr>
        <p:spPr>
          <a:xfrm>
            <a:off x="669073" y="144966"/>
            <a:ext cx="10549054" cy="646330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878DA7E-B6CE-D098-1B91-24CB504349B6}"/>
              </a:ext>
            </a:extLst>
          </p:cNvPr>
          <p:cNvSpPr txBox="1">
            <a:spLocks noGrp="1"/>
          </p:cNvSpPr>
          <p:nvPr>
            <p:ph type="title"/>
          </p:nvPr>
        </p:nvSpPr>
        <p:spPr>
          <a:xfrm>
            <a:off x="2256503" y="256477"/>
            <a:ext cx="7374194" cy="1197137"/>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algn="ctr">
              <a:lnSpc>
                <a:spcPct val="100000"/>
              </a:lnSpc>
            </a:pPr>
            <a:r>
              <a:rPr lang="en-US" b="1" dirty="0">
                <a:solidFill>
                  <a:srgbClr val="FF0000"/>
                </a:solidFill>
                <a:effectLst>
                  <a:outerShdw blurRad="38100" dist="38100" dir="2700000" algn="tl">
                    <a:srgbClr val="000000">
                      <a:alpha val="43137"/>
                    </a:srgbClr>
                  </a:outerShdw>
                </a:effectLst>
              </a:rPr>
              <a:t>Grid Imports/Exports</a:t>
            </a:r>
            <a:br>
              <a:rPr lang="en-US"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First spring day on Feb 26, 2025</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A4D2BD32-C9A9-EE43-9901-95A2D392CF5B}"/>
              </a:ext>
            </a:extLst>
          </p:cNvPr>
          <p:cNvSpPr txBox="1"/>
          <p:nvPr/>
        </p:nvSpPr>
        <p:spPr>
          <a:xfrm>
            <a:off x="11353680" y="6356520"/>
            <a:ext cx="539142" cy="365040"/>
          </a:xfrm>
          <a:prstGeom prst="rect">
            <a:avLst/>
          </a:prstGeom>
          <a:noFill/>
          <a:ln cap="flat">
            <a:noFill/>
          </a:ln>
        </p:spPr>
        <p:txBody>
          <a:bodyPr vert="horz" wrap="square" lIns="91440" tIns="45720" rIns="91440" bIns="45720" anchor="ctr" anchorCtr="1" compatLnSpc="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483283-93E5-4138-BEAD-4070BE8D7339}" type="slidenum">
              <a:rPr kumimoji="0"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CA" sz="1200" b="1" i="0" u="none" strike="noStrike" kern="1200" cap="none" spc="0" normalizeH="0" baseline="0" noProof="0" dirty="0">
              <a:ln>
                <a:noFill/>
              </a:ln>
              <a:solidFill>
                <a:srgbClr val="000000"/>
              </a:solidFill>
              <a:effectLst/>
              <a:uLnTx/>
              <a:uFillTx/>
              <a:latin typeface="Verdana" pitchFamily="34"/>
              <a:ea typeface="Verdana" pitchFamily="34"/>
              <a:cs typeface="Lucida Sans" pitchFamily="2"/>
            </a:endParaRPr>
          </a:p>
        </p:txBody>
      </p:sp>
      <p:sp>
        <p:nvSpPr>
          <p:cNvPr id="13" name="TextBox 12">
            <a:extLst>
              <a:ext uri="{FF2B5EF4-FFF2-40B4-BE49-F238E27FC236}">
                <a16:creationId xmlns:a16="http://schemas.microsoft.com/office/drawing/2014/main" id="{6998D232-E09D-6F8A-345C-E49BDAB3E718}"/>
              </a:ext>
            </a:extLst>
          </p:cNvPr>
          <p:cNvSpPr txBox="1"/>
          <p:nvPr/>
        </p:nvSpPr>
        <p:spPr>
          <a:xfrm>
            <a:off x="5343504" y="1719165"/>
            <a:ext cx="5660060" cy="4570482"/>
          </a:xfrm>
          <a:prstGeom prst="rect">
            <a:avLst/>
          </a:prstGeom>
          <a:solidFill>
            <a:schemeClr val="bg1">
              <a:lumMod val="85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Home load grid purchase from 00:00 a.m. to 8:30 a.m. (</a:t>
            </a:r>
            <a:r>
              <a:rPr kumimoji="0" lang="en-US" sz="23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blue</a:t>
            </a: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9:00 a.m. the snow slid off the arrays in spectacular sudden step in solar exporting (</a:t>
            </a:r>
            <a:r>
              <a:rPr kumimoji="0" lang="en-US" sz="2300" b="1" i="0" u="none" strike="noStrike" kern="1200" cap="none" spc="0" normalizeH="0" baseline="0" noProof="0" dirty="0">
                <a:ln>
                  <a:noFill/>
                </a:ln>
                <a:solidFill>
                  <a:srgbClr val="EDC92F"/>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yellow</a:t>
            </a: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4 p.m. notice the little sudden up/down in </a:t>
            </a:r>
            <a:r>
              <a:rPr kumimoji="0" lang="en-US" sz="2300" b="1" i="0" u="none" strike="noStrike" kern="1200" cap="none" spc="0" normalizeH="0" baseline="0" noProof="0" dirty="0">
                <a:ln>
                  <a:noFill/>
                </a:ln>
                <a:solidFill>
                  <a:srgbClr val="EDC92F"/>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yellow.  </a:t>
            </a:r>
            <a:r>
              <a:rPr kumimoji="0" lang="en-US" sz="2300" i="0" u="none" strike="noStrike" kern="1200" cap="none" spc="0" normalizeH="0" baseline="0" noProof="0" dirty="0">
                <a:ln>
                  <a:noFill/>
                </a:ln>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That is due to the software stopping battery charging and grid exporting all solar energy for $0.28/kWh.</a:t>
            </a:r>
            <a:endParaRPr kumimoji="0" lang="en-US" sz="23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11 p.m. grid energy battery charging (</a:t>
            </a:r>
            <a:r>
              <a:rPr kumimoji="0" lang="en-US" sz="23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green</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$0.028/kWh</a:t>
            </a:r>
            <a:endParaRPr kumimoji="0" lang="en-CA"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9D91615E-8C3C-4C97-4194-6C59E57DE928}"/>
              </a:ext>
            </a:extLst>
          </p:cNvPr>
          <p:cNvPicPr>
            <a:picLocks noChangeAspect="1"/>
          </p:cNvPicPr>
          <p:nvPr/>
        </p:nvPicPr>
        <p:blipFill>
          <a:blip r:embed="rId3"/>
          <a:stretch>
            <a:fillRect/>
          </a:stretch>
        </p:blipFill>
        <p:spPr>
          <a:xfrm>
            <a:off x="1379824" y="1719165"/>
            <a:ext cx="3963680" cy="4570482"/>
          </a:xfrm>
          <a:prstGeom prst="rect">
            <a:avLst/>
          </a:prstGeom>
        </p:spPr>
      </p:pic>
    </p:spTree>
    <p:extLst>
      <p:ext uri="{BB962C8B-B14F-4D97-AF65-F5344CB8AC3E}">
        <p14:creationId xmlns:p14="http://schemas.microsoft.com/office/powerpoint/2010/main" val="3874621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1" y="219808"/>
            <a:ext cx="1123363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391662" y="485776"/>
            <a:ext cx="9736920" cy="1066799"/>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b="1" dirty="0">
                <a:solidFill>
                  <a:srgbClr val="FF0000"/>
                </a:solidFill>
                <a:effectLst>
                  <a:outerShdw blurRad="38100" dist="38100" dir="2700000" algn="tl">
                    <a:srgbClr val="000000">
                      <a:alpha val="43137"/>
                    </a:srgbClr>
                  </a:outerShdw>
                </a:effectLst>
                <a:latin typeface="Lucida Sans" panose="020B0602030504020204" pitchFamily="34" charset="0"/>
              </a:rPr>
              <a:t>Mathematical Model Design</a:t>
            </a: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359023" y="2038350"/>
            <a:ext cx="9840297" cy="4181475"/>
          </a:xfrm>
          <a:solidFill>
            <a:schemeClr val="bg1">
              <a:lumMod val="95000"/>
            </a:schemeClr>
          </a:solidFill>
        </p:spPr>
        <p:txBody>
          <a:bodyPr lIns="91440" tIns="45720" rIns="91440" bIns="45720"/>
          <a:lstStyle/>
          <a:p>
            <a:pPr marL="0" lvl="1" indent="0">
              <a:lnSpc>
                <a:spcPct val="100000"/>
              </a:lnSpc>
              <a:spcBef>
                <a:spcPts val="0"/>
              </a:spcBef>
              <a:buSzPct val="90000"/>
              <a:buNone/>
            </a:pPr>
            <a:r>
              <a:rPr lang="en-US" sz="2600" dirty="0">
                <a:solidFill>
                  <a:schemeClr val="tx1"/>
                </a:solidFill>
                <a:latin typeface="Verdana" panose="020B0604030504040204" pitchFamily="34" charset="0"/>
                <a:ea typeface="Verdana" panose="020B0604030504040204" pitchFamily="34" charset="0"/>
                <a:cs typeface="Calibri" panose="020F0502020204030204" pitchFamily="34" charset="0"/>
              </a:rPr>
              <a:t>Balance supply and demand with Energy Trading using</a:t>
            </a:r>
          </a:p>
          <a:p>
            <a:pPr lvl="2">
              <a:lnSpc>
                <a:spcPct val="100000"/>
              </a:lnSpc>
              <a:spcBef>
                <a:spcPts val="600"/>
              </a:spcBef>
              <a:buSzPct val="90000"/>
            </a:pPr>
            <a:r>
              <a:rPr lang="en-US" sz="2200" dirty="0">
                <a:solidFill>
                  <a:schemeClr val="tx1"/>
                </a:solidFill>
                <a:latin typeface="Verdana" panose="020B0604030504040204" pitchFamily="34" charset="0"/>
                <a:ea typeface="Verdana" panose="020B0604030504040204" pitchFamily="34" charset="0"/>
                <a:cs typeface="Calibri" panose="020F0502020204030204" pitchFamily="34" charset="0"/>
              </a:rPr>
              <a:t>Home battery and its mobile microgrid</a:t>
            </a:r>
          </a:p>
          <a:p>
            <a:pPr lvl="2">
              <a:lnSpc>
                <a:spcPct val="100000"/>
              </a:lnSpc>
              <a:spcBef>
                <a:spcPts val="600"/>
              </a:spcBef>
              <a:buSzPct val="90000"/>
            </a:pPr>
            <a:r>
              <a:rPr lang="en-US" sz="2200" dirty="0">
                <a:solidFill>
                  <a:schemeClr val="tx1"/>
                </a:solidFill>
                <a:latin typeface="Verdana" panose="020B0604030504040204" pitchFamily="34" charset="0"/>
                <a:ea typeface="Verdana" panose="020B0604030504040204" pitchFamily="34" charset="0"/>
                <a:cs typeface="Calibri" panose="020F0502020204030204" pitchFamily="34" charset="0"/>
              </a:rPr>
              <a:t>Electrical grid acting as an external battery</a:t>
            </a:r>
          </a:p>
          <a:p>
            <a:pPr marL="914400" lvl="2" indent="0">
              <a:lnSpc>
                <a:spcPct val="100000"/>
              </a:lnSpc>
              <a:spcBef>
                <a:spcPts val="0"/>
              </a:spcBef>
              <a:buSzPct val="90000"/>
              <a:buNone/>
            </a:pPr>
            <a:endParaRPr lang="en-US" dirty="0">
              <a:solidFill>
                <a:schemeClr val="tx1"/>
              </a:solidFill>
              <a:latin typeface="Verdana" panose="020B0604030504040204" pitchFamily="34" charset="0"/>
              <a:ea typeface="Verdana" panose="020B0604030504040204" pitchFamily="34" charset="0"/>
              <a:cs typeface="Calibri" panose="020F0502020204030204" pitchFamily="34" charset="0"/>
            </a:endParaRPr>
          </a:p>
          <a:p>
            <a:pPr marL="128160" indent="0">
              <a:lnSpc>
                <a:spcPct val="100000"/>
              </a:lnSpc>
              <a:spcAft>
                <a:spcPts val="0"/>
              </a:spcAft>
              <a:buSzPct val="90000"/>
              <a:buNone/>
            </a:pPr>
            <a:r>
              <a:rPr lang="en-US" sz="2600" dirty="0">
                <a:solidFill>
                  <a:schemeClr val="tx1"/>
                </a:solidFill>
                <a:latin typeface="Verdana" panose="020B0604030504040204" pitchFamily="34" charset="0"/>
                <a:ea typeface="Verdana" panose="020B0604030504040204" pitchFamily="34" charset="0"/>
                <a:cs typeface="Calibri" panose="020F0502020204030204" pitchFamily="34" charset="0"/>
              </a:rPr>
              <a:t>Trading using these storage “batteries” is highly strategic</a:t>
            </a:r>
          </a:p>
          <a:p>
            <a:pPr lvl="2">
              <a:lnSpc>
                <a:spcPct val="100000"/>
              </a:lnSpc>
              <a:spcBef>
                <a:spcPts val="600"/>
              </a:spcBef>
              <a:buSzPct val="90000"/>
            </a:pPr>
            <a:r>
              <a:rPr lang="en-US" sz="2200" dirty="0">
                <a:solidFill>
                  <a:schemeClr val="tx1"/>
                </a:solidFill>
                <a:latin typeface="Verdana" panose="020B0604030504040204" pitchFamily="34" charset="0"/>
                <a:ea typeface="Verdana" panose="020B0604030504040204" pitchFamily="34" charset="0"/>
                <a:cs typeface="Calibri" panose="020F0502020204030204" pitchFamily="34" charset="0"/>
              </a:rPr>
              <a:t>Design and develop strategy to minimize homeowner costs</a:t>
            </a:r>
          </a:p>
          <a:p>
            <a:pPr lvl="2">
              <a:lnSpc>
                <a:spcPct val="100000"/>
              </a:lnSpc>
              <a:spcBef>
                <a:spcPts val="600"/>
              </a:spcBef>
              <a:buSzPct val="90000"/>
            </a:pPr>
            <a:r>
              <a:rPr lang="en-US" sz="2200" dirty="0">
                <a:solidFill>
                  <a:schemeClr val="tx1"/>
                </a:solidFill>
                <a:latin typeface="Verdana" panose="020B0604030504040204" pitchFamily="34" charset="0"/>
                <a:ea typeface="Verdana" panose="020B0604030504040204" pitchFamily="34" charset="0"/>
                <a:cs typeface="Calibri" panose="020F0502020204030204" pitchFamily="34" charset="0"/>
              </a:rPr>
              <a:t>Use previous experience to predict energy credits </a:t>
            </a:r>
          </a:p>
          <a:p>
            <a:pPr lvl="2">
              <a:lnSpc>
                <a:spcPct val="100000"/>
              </a:lnSpc>
              <a:spcBef>
                <a:spcPts val="600"/>
              </a:spcBef>
              <a:buSzPct val="90000"/>
            </a:pPr>
            <a:r>
              <a:rPr lang="en-US" sz="2200" dirty="0">
                <a:solidFill>
                  <a:schemeClr val="tx1"/>
                </a:solidFill>
                <a:latin typeface="Verdana" panose="020B0604030504040204" pitchFamily="34" charset="0"/>
                <a:ea typeface="Verdana" panose="020B0604030504040204" pitchFamily="34" charset="0"/>
                <a:cs typeface="Calibri" panose="020F0502020204030204" pitchFamily="34" charset="0"/>
              </a:rPr>
              <a:t>Correct this prediction with actual measurements</a:t>
            </a:r>
          </a:p>
          <a:p>
            <a:pPr lvl="2">
              <a:lnSpc>
                <a:spcPct val="100000"/>
              </a:lnSpc>
              <a:spcBef>
                <a:spcPts val="600"/>
              </a:spcBef>
              <a:buSzPct val="90000"/>
            </a:pPr>
            <a:r>
              <a:rPr lang="en-US" sz="2200" dirty="0">
                <a:solidFill>
                  <a:schemeClr val="tx1"/>
                </a:solidFill>
                <a:latin typeface="Verdana" panose="020B0604030504040204" pitchFamily="34" charset="0"/>
                <a:ea typeface="Verdana" panose="020B0604030504040204" pitchFamily="34" charset="0"/>
                <a:cs typeface="Calibri" panose="020F0502020204030204" pitchFamily="34" charset="0"/>
              </a:rPr>
              <a:t>Use AI to learn the trading quantities for the next prediction and correction</a:t>
            </a: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35652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45</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4122212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253185" y="533400"/>
            <a:ext cx="9736920"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Virtual Power Plant “Simulator”</a:t>
            </a:r>
            <a:b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b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Mathematical Model</a:t>
            </a: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163679" y="1970718"/>
            <a:ext cx="10000517" cy="4271502"/>
          </a:xfrm>
          <a:solidFill>
            <a:schemeClr val="bg1">
              <a:lumMod val="95000"/>
            </a:schemeClr>
          </a:solidFill>
        </p:spPr>
        <p:txBody>
          <a:bodyPr lIns="91440" tIns="45720" rIns="91440" bIns="45720"/>
          <a:lstStyle/>
          <a:p>
            <a:pPr marL="0" indent="0" hangingPunct="1">
              <a:lnSpc>
                <a:spcPct val="100000"/>
              </a:lnSpc>
              <a:spcAft>
                <a:spcPts val="0"/>
              </a:spcAft>
              <a:buNone/>
            </a:pPr>
            <a:r>
              <a:rPr lang="en-CA" sz="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  </a:t>
            </a:r>
            <a:r>
              <a:rPr lang="en-US" sz="2400" dirty="0">
                <a:latin typeface="Verdana" panose="020B0604030504040204" pitchFamily="34" charset="0"/>
                <a:ea typeface="Verdana" panose="020B0604030504040204" pitchFamily="34" charset="0"/>
              </a:rPr>
              <a:t>Use previous measured facts</a:t>
            </a:r>
          </a:p>
          <a:p>
            <a:pPr marL="457199" lvl="1" indent="0">
              <a:lnSpc>
                <a:spcPct val="100000"/>
              </a:lnSpc>
              <a:spcBef>
                <a:spcPts val="600"/>
              </a:spcBef>
              <a:spcAft>
                <a:spcPts val="600"/>
              </a:spcAft>
              <a:buNone/>
            </a:pPr>
            <a:r>
              <a:rPr lang="en-US" sz="1800" dirty="0">
                <a:latin typeface="Verdana" panose="020B0604030504040204" pitchFamily="34" charset="0"/>
                <a:ea typeface="Verdana" panose="020B0604030504040204" pitchFamily="34" charset="0"/>
              </a:rPr>
              <a:t>Prediction: model suggests energy flows and energy credits of December 2024 to be the same as December 2023</a:t>
            </a:r>
          </a:p>
          <a:p>
            <a:pPr marL="0" lvl="0" indent="0" hangingPunct="1">
              <a:spcAft>
                <a:spcPts val="0"/>
              </a:spcAft>
              <a:buClr>
                <a:srgbClr val="FFFF00"/>
              </a:buClr>
              <a:buSzPct val="90000"/>
              <a:buNone/>
            </a:pPr>
            <a:r>
              <a:rPr lang="en-US" sz="2200" dirty="0">
                <a:latin typeface="Verdana" panose="020B0604030504040204" pitchFamily="34" charset="0"/>
                <a:ea typeface="Verdana" panose="020B0604030504040204" pitchFamily="34" charset="0"/>
              </a:rPr>
              <a:t>A rough estimate in the prediction </a:t>
            </a:r>
          </a:p>
          <a:p>
            <a:pPr marL="457199" lvl="1" indent="0">
              <a:spcBef>
                <a:spcPts val="600"/>
              </a:spcBef>
              <a:spcAft>
                <a:spcPts val="600"/>
              </a:spcAft>
              <a:buClr>
                <a:srgbClr val="FFFF00"/>
              </a:buClr>
              <a:buSzPct val="90000"/>
              <a:buNone/>
            </a:pPr>
            <a:r>
              <a:rPr lang="en-US" sz="1800" dirty="0">
                <a:latin typeface="Verdana" panose="020B0604030504040204" pitchFamily="34" charset="0"/>
                <a:ea typeface="Verdana" panose="020B0604030504040204" pitchFamily="34" charset="0"/>
              </a:rPr>
              <a:t>weather, monthly collected solar energy and monthly home power consumption never the same each year</a:t>
            </a:r>
          </a:p>
          <a:p>
            <a:pPr marL="0" lvl="0" indent="0" hangingPunct="1">
              <a:spcAft>
                <a:spcPts val="0"/>
              </a:spcAft>
              <a:buClr>
                <a:srgbClr val="FFFF00"/>
              </a:buClr>
              <a:buSzPct val="90000"/>
              <a:buNone/>
            </a:pPr>
            <a:r>
              <a:rPr lang="en-US" sz="2200" dirty="0">
                <a:latin typeface="Verdana" panose="020B0604030504040204" pitchFamily="34" charset="0"/>
                <a:ea typeface="Verdana" panose="020B0604030504040204" pitchFamily="34" charset="0"/>
              </a:rPr>
              <a:t>Math model</a:t>
            </a:r>
          </a:p>
          <a:p>
            <a:pPr marL="457199" lvl="1" indent="0">
              <a:spcBef>
                <a:spcPts val="600"/>
              </a:spcBef>
              <a:spcAft>
                <a:spcPts val="600"/>
              </a:spcAft>
              <a:buClr>
                <a:srgbClr val="FFFF00"/>
              </a:buClr>
              <a:buSzPct val="90000"/>
              <a:buNone/>
            </a:pPr>
            <a:r>
              <a:rPr lang="en-US" sz="1200" dirty="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applies a “correction” to reduce uncertainty in the “prediction” </a:t>
            </a:r>
          </a:p>
          <a:p>
            <a:pPr marL="0" lvl="0" indent="0" hangingPunct="1">
              <a:lnSpc>
                <a:spcPct val="100000"/>
              </a:lnSpc>
              <a:spcAft>
                <a:spcPts val="0"/>
              </a:spcAft>
              <a:buClr>
                <a:srgbClr val="FFFF00"/>
              </a:buClr>
              <a:buSzPct val="90000"/>
              <a:buNone/>
            </a:pPr>
            <a:r>
              <a:rPr lang="en-US" sz="2200" dirty="0">
                <a:latin typeface="Verdana" panose="020B0604030504040204" pitchFamily="34" charset="0"/>
                <a:ea typeface="Verdana" panose="020B0604030504040204" pitchFamily="34" charset="0"/>
              </a:rPr>
              <a:t>Correction</a:t>
            </a:r>
            <a:r>
              <a:rPr lang="en-US" sz="2000" dirty="0">
                <a:latin typeface="Verdana" panose="020B0604030504040204" pitchFamily="34" charset="0"/>
                <a:ea typeface="Verdana" panose="020B0604030504040204" pitchFamily="34" charset="0"/>
              </a:rPr>
              <a:t> </a:t>
            </a:r>
          </a:p>
          <a:p>
            <a:pPr marL="457199" lvl="1" indent="0">
              <a:spcBef>
                <a:spcPts val="600"/>
              </a:spcBef>
              <a:spcAft>
                <a:spcPts val="1200"/>
              </a:spcAft>
              <a:buClr>
                <a:srgbClr val="FFFF00"/>
              </a:buClr>
              <a:buSzPct val="90000"/>
              <a:buNone/>
            </a:pPr>
            <a:r>
              <a:rPr lang="en-US" sz="1800" dirty="0">
                <a:latin typeface="Verdana" panose="020B0604030504040204" pitchFamily="34" charset="0"/>
                <a:ea typeface="Verdana" panose="020B0604030504040204" pitchFamily="34" charset="0"/>
              </a:rPr>
              <a:t>based on actual utility measurement for the prior month with AI learned correction adjustments </a:t>
            </a:r>
          </a:p>
          <a:p>
            <a:pPr marL="0" indent="0">
              <a:spcBef>
                <a:spcPts val="600"/>
              </a:spcBef>
              <a:spcAft>
                <a:spcPts val="1200"/>
              </a:spcAft>
              <a:buClr>
                <a:srgbClr val="FFFF00"/>
              </a:buClr>
              <a:buSzPct val="90000"/>
              <a:buNone/>
            </a:pPr>
            <a:r>
              <a:rPr lang="en-US" sz="2400" dirty="0">
                <a:latin typeface="Verdana" panose="020B0604030504040204" pitchFamily="34" charset="0"/>
                <a:ea typeface="Verdana" panose="020B0604030504040204" pitchFamily="34" charset="0"/>
              </a:rPr>
              <a:t>Model termed a “Predictor-Corrector Simulation” </a:t>
            </a: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9296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46</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836288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253185" y="533400"/>
            <a:ext cx="9736920"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ULO + 5 kW Solar Generation</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Reduces Utility Billings</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819149" y="2085018"/>
            <a:ext cx="4200525" cy="4271502"/>
          </a:xfrm>
          <a:solidFill>
            <a:schemeClr val="bg1">
              <a:lumMod val="95000"/>
            </a:schemeClr>
          </a:solidFill>
        </p:spPr>
        <p:txBody>
          <a:bodyPr lIns="91440" tIns="45720" rIns="91440" bIns="45720"/>
          <a:lstStyle/>
          <a:p>
            <a:pPr marL="0" lvl="0" indent="0" hangingPunct="1">
              <a:lnSpc>
                <a:spcPct val="100000"/>
              </a:lnSpc>
              <a:spcAft>
                <a:spcPts val="1200"/>
              </a:spcAft>
              <a:buNone/>
            </a:pPr>
            <a:r>
              <a:rPr lang="en-US" sz="1800" b="1" dirty="0">
                <a:solidFill>
                  <a:srgbClr val="215F9A"/>
                </a:solidFill>
                <a:latin typeface="Verdana" panose="020B0604030504040204" pitchFamily="34" charset="0"/>
                <a:ea typeface="Verdana" panose="020B0604030504040204" pitchFamily="34" charset="0"/>
              </a:rPr>
              <a:t>Blue</a:t>
            </a:r>
            <a:r>
              <a:rPr lang="en-US" sz="1800" b="1" dirty="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billings on tiered rate over three years for </a:t>
            </a:r>
            <a:r>
              <a:rPr lang="en-US" sz="1800" b="1" dirty="0">
                <a:latin typeface="Verdana" panose="020B0604030504040204" pitchFamily="34" charset="0"/>
                <a:ea typeface="Verdana" panose="020B0604030504040204" pitchFamily="34" charset="0"/>
              </a:rPr>
              <a:t>traditional home </a:t>
            </a:r>
            <a:r>
              <a:rPr lang="en-US" sz="1800" dirty="0">
                <a:latin typeface="Verdana" panose="020B0604030504040204" pitchFamily="34" charset="0"/>
                <a:ea typeface="Verdana" panose="020B0604030504040204" pitchFamily="34" charset="0"/>
              </a:rPr>
              <a:t>(rates unchanged over 24-hour period)</a:t>
            </a:r>
          </a:p>
          <a:p>
            <a:pPr marL="0" lvl="0" indent="0" hangingPunct="1">
              <a:lnSpc>
                <a:spcPct val="100000"/>
              </a:lnSpc>
              <a:spcAft>
                <a:spcPts val="1200"/>
              </a:spcAft>
              <a:buNone/>
            </a:pPr>
            <a:r>
              <a:rPr lang="en-US" sz="1800" b="1" dirty="0">
                <a:solidFill>
                  <a:srgbClr val="00B050"/>
                </a:solidFill>
                <a:latin typeface="Verdana" panose="020B0604030504040204" pitchFamily="34" charset="0"/>
                <a:ea typeface="Verdana" panose="020B0604030504040204" pitchFamily="34" charset="0"/>
              </a:rPr>
              <a:t>Green</a:t>
            </a:r>
            <a:r>
              <a:rPr lang="en-US" sz="1800" dirty="0">
                <a:latin typeface="Verdana" panose="020B0604030504040204" pitchFamily="34" charset="0"/>
                <a:ea typeface="Verdana" panose="020B0604030504040204" pitchFamily="34" charset="0"/>
              </a:rPr>
              <a:t>: utility data for </a:t>
            </a:r>
            <a:r>
              <a:rPr lang="en-US" sz="1800" b="1" dirty="0">
                <a:latin typeface="Verdana" panose="020B0604030504040204" pitchFamily="34" charset="0"/>
                <a:ea typeface="Verdana" panose="020B0604030504040204" pitchFamily="34" charset="0"/>
              </a:rPr>
              <a:t>microgrid home </a:t>
            </a:r>
            <a:r>
              <a:rPr lang="en-US" sz="1800" dirty="0">
                <a:latin typeface="Verdana" panose="020B0604030504040204" pitchFamily="34" charset="0"/>
                <a:ea typeface="Verdana" panose="020B0604030504040204" pitchFamily="34" charset="0"/>
              </a:rPr>
              <a:t>show a rapid decline in the first 3 months of ULO rate plan</a:t>
            </a:r>
          </a:p>
          <a:p>
            <a:pPr marL="0" lvl="0" indent="0" hangingPunct="1">
              <a:lnSpc>
                <a:spcPct val="100000"/>
              </a:lnSpc>
              <a:spcAft>
                <a:spcPts val="1200"/>
              </a:spcAft>
              <a:buNone/>
            </a:pPr>
            <a:r>
              <a:rPr lang="en-US" sz="1800" b="1" dirty="0">
                <a:solidFill>
                  <a:srgbClr val="C04F15"/>
                </a:solidFill>
                <a:latin typeface="Verdana" panose="020B0604030504040204" pitchFamily="34" charset="0"/>
                <a:ea typeface="Verdana" panose="020B0604030504040204" pitchFamily="34" charset="0"/>
              </a:rPr>
              <a:t>Orange</a:t>
            </a:r>
            <a:r>
              <a:rPr lang="en-US" sz="1800" dirty="0">
                <a:latin typeface="Verdana" panose="020B0604030504040204" pitchFamily="34" charset="0"/>
                <a:ea typeface="Verdana" panose="020B0604030504040204" pitchFamily="34" charset="0"/>
              </a:rPr>
              <a:t>:</a:t>
            </a:r>
            <a:r>
              <a:rPr lang="en-US" sz="1800" b="1" dirty="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decline in next months to lowest possible billing – just utility connect fee ($36/</a:t>
            </a:r>
            <a:r>
              <a:rPr lang="en-US" sz="1800" dirty="0" err="1">
                <a:latin typeface="Verdana" panose="020B0604030504040204" pitchFamily="34" charset="0"/>
                <a:ea typeface="Verdana" panose="020B0604030504040204" pitchFamily="34" charset="0"/>
              </a:rPr>
              <a:t>mo</a:t>
            </a:r>
            <a:r>
              <a:rPr lang="en-US" sz="1800" dirty="0">
                <a:latin typeface="Verdana" panose="020B0604030504040204" pitchFamily="34" charset="0"/>
                <a:ea typeface="Verdana" panose="020B0604030504040204" pitchFamily="34" charset="0"/>
              </a:rPr>
              <a:t>)</a:t>
            </a:r>
          </a:p>
          <a:p>
            <a:pPr marL="0" lvl="0" indent="0" hangingPunct="1">
              <a:lnSpc>
                <a:spcPct val="100000"/>
              </a:lnSpc>
              <a:spcAft>
                <a:spcPts val="1200"/>
              </a:spcAft>
              <a:buNone/>
            </a:pPr>
            <a:r>
              <a:rPr lang="en-US" sz="1800" dirty="0">
                <a:latin typeface="Verdana" panose="020B0604030504040204" pitchFamily="34" charset="0"/>
                <a:ea typeface="Verdana" panose="020B0604030504040204" pitchFamily="34" charset="0"/>
              </a:rPr>
              <a:t>Mathematical Model concludes billings will be just the utility connect fee into the future.</a:t>
            </a: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9296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47</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pic>
        <p:nvPicPr>
          <p:cNvPr id="8" name="Picture 7">
            <a:extLst>
              <a:ext uri="{FF2B5EF4-FFF2-40B4-BE49-F238E27FC236}">
                <a16:creationId xmlns:a16="http://schemas.microsoft.com/office/drawing/2014/main" id="{FD9FF50A-4FEB-6F3A-ABA8-C7D562FC809F}"/>
              </a:ext>
            </a:extLst>
          </p:cNvPr>
          <p:cNvPicPr>
            <a:picLocks noChangeAspect="1"/>
          </p:cNvPicPr>
          <p:nvPr/>
        </p:nvPicPr>
        <p:blipFill>
          <a:blip r:embed="rId3"/>
          <a:stretch>
            <a:fillRect/>
          </a:stretch>
        </p:blipFill>
        <p:spPr>
          <a:xfrm>
            <a:off x="5172074" y="2051280"/>
            <a:ext cx="6315075" cy="4305240"/>
          </a:xfrm>
          <a:prstGeom prst="rect">
            <a:avLst/>
          </a:prstGeom>
          <a:noFill/>
          <a:ln cap="flat">
            <a:noFill/>
          </a:ln>
        </p:spPr>
      </p:pic>
      <p:sp>
        <p:nvSpPr>
          <p:cNvPr id="5" name="TextBox 4">
            <a:extLst>
              <a:ext uri="{FF2B5EF4-FFF2-40B4-BE49-F238E27FC236}">
                <a16:creationId xmlns:a16="http://schemas.microsoft.com/office/drawing/2014/main" id="{9A8135AE-57C1-F7DC-FA69-3964CD8CBB65}"/>
              </a:ext>
            </a:extLst>
          </p:cNvPr>
          <p:cNvSpPr txBox="1"/>
          <p:nvPr/>
        </p:nvSpPr>
        <p:spPr>
          <a:xfrm>
            <a:off x="7846142" y="5368412"/>
            <a:ext cx="1578078" cy="369332"/>
          </a:xfrm>
          <a:prstGeom prst="rect">
            <a:avLst/>
          </a:prstGeom>
          <a:noFill/>
        </p:spPr>
        <p:txBody>
          <a:bodyPr wrap="square" rtlCol="0">
            <a:spAutoFit/>
          </a:bodyPr>
          <a:lstStyle/>
          <a:p>
            <a:r>
              <a:rPr lang="en-US" dirty="0">
                <a:solidFill>
                  <a:schemeClr val="tx1">
                    <a:lumMod val="50000"/>
                    <a:lumOff val="50000"/>
                  </a:schemeClr>
                </a:solidFill>
              </a:rPr>
              <a:t>Months</a:t>
            </a:r>
            <a:endParaRPr lang="en-CA" dirty="0">
              <a:solidFill>
                <a:schemeClr val="tx1">
                  <a:lumMod val="50000"/>
                  <a:lumOff val="50000"/>
                </a:schemeClr>
              </a:solidFill>
            </a:endParaRPr>
          </a:p>
        </p:txBody>
      </p:sp>
    </p:spTree>
    <p:extLst>
      <p:ext uri="{BB962C8B-B14F-4D97-AF65-F5344CB8AC3E}">
        <p14:creationId xmlns:p14="http://schemas.microsoft.com/office/powerpoint/2010/main" val="1346990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909" y="152023"/>
            <a:ext cx="11509513" cy="6463308"/>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A8704093-33B4-C29B-3B48-AEF86DC96042}"/>
              </a:ext>
            </a:extLst>
          </p:cNvPr>
          <p:cNvSpPr txBox="1">
            <a:spLocks noGrp="1"/>
          </p:cNvSpPr>
          <p:nvPr>
            <p:ph type="title"/>
          </p:nvPr>
        </p:nvSpPr>
        <p:spPr>
          <a:xfrm>
            <a:off x="640080" y="5366520"/>
            <a:ext cx="10911960" cy="1051560"/>
          </a:xfrm>
        </p:spPr>
        <p:txBody>
          <a:bodyPr/>
          <a:lstStyle/>
          <a:p>
            <a:pPr lvl="0"/>
            <a:r>
              <a:rPr lang="en-US" dirty="0"/>
              <a:t> </a:t>
            </a:r>
          </a:p>
        </p:txBody>
      </p:sp>
      <p:sp>
        <p:nvSpPr>
          <p:cNvPr id="4" name="TextBox 3">
            <a:extLst>
              <a:ext uri="{FF2B5EF4-FFF2-40B4-BE49-F238E27FC236}">
                <a16:creationId xmlns:a16="http://schemas.microsoft.com/office/drawing/2014/main" id="{B8B381F7-2078-9E2C-E509-40C5D7C01158}"/>
              </a:ext>
            </a:extLst>
          </p:cNvPr>
          <p:cNvSpPr txBox="1"/>
          <p:nvPr/>
        </p:nvSpPr>
        <p:spPr>
          <a:xfrm>
            <a:off x="526774" y="1353929"/>
            <a:ext cx="4244009" cy="5504071"/>
          </a:xfrm>
          <a:prstGeom prst="rect">
            <a:avLst/>
          </a:prstGeom>
          <a:noFill/>
          <a:ln cap="flat">
            <a:noFill/>
          </a:ln>
        </p:spPr>
        <p:txBody>
          <a:bodyPr vert="horz" wrap="square" lIns="91440" tIns="45720" rIns="91440" bIns="45720" anchor="t" anchorCtr="0" compatLnSpc="0">
            <a:spAutoFit/>
          </a:bodyPr>
          <a:lstStyle/>
          <a:p>
            <a:pPr marL="343080" marR="0" lvl="0" indent="-343080" algn="l" rtl="0" hangingPunct="1">
              <a:lnSpc>
                <a:spcPct val="100000"/>
              </a:lnSpc>
              <a:spcBef>
                <a:spcPts val="0"/>
              </a:spcBef>
              <a:spcAft>
                <a:spcPts val="1199"/>
              </a:spcAft>
              <a:buSzPct val="100000"/>
              <a:buAutoNum type="arabicPeriod"/>
              <a:tabLst/>
            </a:pPr>
            <a:r>
              <a:rPr lang="en-US" sz="1800" b="0" i="0" u="none" strike="noStrike" kern="1200" spc="0" baseline="0" dirty="0">
                <a:ln>
                  <a:noFill/>
                </a:ln>
                <a:solidFill>
                  <a:srgbClr val="000000"/>
                </a:solidFill>
                <a:latin typeface="Verdana" pitchFamily="18"/>
                <a:ea typeface="Microsoft YaHei" pitchFamily="2"/>
                <a:cs typeface="Lucida Sans" pitchFamily="2"/>
              </a:rPr>
              <a:t>First 3 winter months of 2024 there were no excess credits and aggregation reserve remained $0.0</a:t>
            </a:r>
          </a:p>
          <a:p>
            <a:pPr marL="343080" marR="0" lvl="0" indent="-343080" algn="l" rtl="0" hangingPunct="1">
              <a:lnSpc>
                <a:spcPct val="100000"/>
              </a:lnSpc>
              <a:spcBef>
                <a:spcPts val="0"/>
              </a:spcBef>
              <a:spcAft>
                <a:spcPts val="1199"/>
              </a:spcAft>
              <a:buSzPct val="100000"/>
              <a:buAutoNum type="arabicPeriod"/>
              <a:tabLst/>
            </a:pPr>
            <a:r>
              <a:rPr lang="en-US" sz="1800" b="0" i="0" u="none" strike="noStrike" kern="1200" spc="0" baseline="0" dirty="0">
                <a:ln>
                  <a:noFill/>
                </a:ln>
                <a:solidFill>
                  <a:srgbClr val="000000"/>
                </a:solidFill>
                <a:latin typeface="Verdana" pitchFamily="18"/>
                <a:ea typeface="Microsoft YaHei" pitchFamily="2"/>
                <a:cs typeface="Lucida Sans" pitchFamily="2"/>
              </a:rPr>
              <a:t>Rapid growth of reserve through the summer due to excess earned credits</a:t>
            </a:r>
          </a:p>
          <a:p>
            <a:pPr marL="343080" marR="0" lvl="0" indent="-343080" algn="l" rtl="0" hangingPunct="1">
              <a:lnSpc>
                <a:spcPct val="100000"/>
              </a:lnSpc>
              <a:spcBef>
                <a:spcPts val="0"/>
              </a:spcBef>
              <a:spcAft>
                <a:spcPts val="1199"/>
              </a:spcAft>
              <a:buSzPct val="100000"/>
              <a:buAutoNum type="arabicPeriod"/>
              <a:tabLst/>
            </a:pPr>
            <a:r>
              <a:rPr lang="en-US" sz="1800" b="0" i="0" u="none" strike="noStrike" kern="1200" spc="0" baseline="0" dirty="0">
                <a:ln>
                  <a:noFill/>
                </a:ln>
                <a:solidFill>
                  <a:srgbClr val="000000"/>
                </a:solidFill>
                <a:latin typeface="Verdana" pitchFamily="18"/>
                <a:ea typeface="Microsoft YaHei" pitchFamily="2"/>
                <a:cs typeface="Lucida Sans" pitchFamily="2"/>
              </a:rPr>
              <a:t>Autumn and Winter starts the consumption of credits</a:t>
            </a:r>
          </a:p>
          <a:p>
            <a:pPr marL="343080" marR="0" lvl="0" indent="-343080" algn="l" rtl="0" hangingPunct="1">
              <a:lnSpc>
                <a:spcPct val="100000"/>
              </a:lnSpc>
              <a:spcBef>
                <a:spcPts val="0"/>
              </a:spcBef>
              <a:spcAft>
                <a:spcPts val="1199"/>
              </a:spcAft>
              <a:buSzPct val="100000"/>
              <a:buAutoNum type="arabicPeriod"/>
              <a:tabLst/>
            </a:pPr>
            <a:r>
              <a:rPr lang="en-US" sz="1800" b="0" i="0" u="none" strike="noStrike" kern="1200" spc="0" baseline="0" dirty="0">
                <a:ln>
                  <a:noFill/>
                </a:ln>
                <a:solidFill>
                  <a:srgbClr val="000000"/>
                </a:solidFill>
                <a:latin typeface="Verdana" pitchFamily="18"/>
                <a:ea typeface="Microsoft YaHei" pitchFamily="2"/>
                <a:cs typeface="Lucida Sans" pitchFamily="2"/>
              </a:rPr>
              <a:t>Reserve credits drop to low point of $80 in March 2025</a:t>
            </a:r>
          </a:p>
          <a:p>
            <a:pPr marL="343080" marR="0" lvl="0" indent="-343080" algn="l" rtl="0" hangingPunct="1">
              <a:lnSpc>
                <a:spcPct val="100000"/>
              </a:lnSpc>
              <a:spcBef>
                <a:spcPts val="0"/>
              </a:spcBef>
              <a:spcAft>
                <a:spcPts val="1199"/>
              </a:spcAft>
              <a:buSzPct val="100000"/>
              <a:buAutoNum type="arabicPeriod"/>
              <a:tabLst/>
            </a:pPr>
            <a:r>
              <a:rPr lang="en-US" dirty="0">
                <a:solidFill>
                  <a:srgbClr val="000000"/>
                </a:solidFill>
                <a:latin typeface="Verdana" pitchFamily="18"/>
                <a:ea typeface="Microsoft YaHei" pitchFamily="2"/>
                <a:cs typeface="Lucida Sans" pitchFamily="2"/>
              </a:rPr>
              <a:t>The 12-month rule released the $80 credit back to the utility.</a:t>
            </a:r>
          </a:p>
          <a:p>
            <a:pPr marL="343080" indent="-343080">
              <a:spcAft>
                <a:spcPts val="1199"/>
              </a:spcAft>
              <a:buSzPct val="100000"/>
              <a:buFontTx/>
              <a:buAutoNum type="arabicPeriod"/>
            </a:pPr>
            <a:r>
              <a:rPr lang="en-US" sz="1800" b="0" i="0" u="none" strike="noStrike" kern="1200" spc="0" baseline="0" dirty="0">
                <a:ln>
                  <a:noFill/>
                </a:ln>
                <a:solidFill>
                  <a:srgbClr val="000000"/>
                </a:solidFill>
                <a:latin typeface="Verdana" pitchFamily="18"/>
                <a:ea typeface="Microsoft YaHei" pitchFamily="2"/>
                <a:cs typeface="Lucida Sans" pitchFamily="2"/>
              </a:rPr>
              <a:t>April 2025, credit reserve starts to grow again</a:t>
            </a:r>
          </a:p>
          <a:p>
            <a:pPr marL="343080" marR="0" lvl="0" indent="-343080" algn="l" rtl="0" hangingPunct="1">
              <a:lnSpc>
                <a:spcPct val="100000"/>
              </a:lnSpc>
              <a:spcBef>
                <a:spcPts val="0"/>
              </a:spcBef>
              <a:spcAft>
                <a:spcPts val="1199"/>
              </a:spcAft>
              <a:buSzPct val="100000"/>
              <a:buAutoNum type="arabicPeriod"/>
              <a:tabLst/>
            </a:pPr>
            <a:endParaRPr lang="en-US" sz="1800" b="0" i="0" u="none" strike="noStrike" kern="1200" spc="0" baseline="0" dirty="0">
              <a:ln>
                <a:noFill/>
              </a:ln>
              <a:solidFill>
                <a:srgbClr val="000000"/>
              </a:solidFill>
              <a:latin typeface="Verdana" pitchFamily="18"/>
              <a:ea typeface="Microsoft YaHei" pitchFamily="2"/>
              <a:cs typeface="Lucida Sans" pitchFamily="2"/>
            </a:endParaRPr>
          </a:p>
        </p:txBody>
      </p:sp>
      <p:sp>
        <p:nvSpPr>
          <p:cNvPr id="5" name="Slide Number Placeholder 4">
            <a:extLst>
              <a:ext uri="{FF2B5EF4-FFF2-40B4-BE49-F238E27FC236}">
                <a16:creationId xmlns:a16="http://schemas.microsoft.com/office/drawing/2014/main" id="{9DE536B1-3674-C7FD-1407-FD4DAB12DA02}"/>
              </a:ext>
            </a:extLst>
          </p:cNvPr>
          <p:cNvSpPr txBox="1"/>
          <p:nvPr/>
        </p:nvSpPr>
        <p:spPr>
          <a:xfrm>
            <a:off x="11279647" y="6481973"/>
            <a:ext cx="609480" cy="365040"/>
          </a:xfrm>
          <a:prstGeom prst="rect">
            <a:avLst/>
          </a:prstGeom>
          <a:noFill/>
          <a:ln cap="flat">
            <a:noFill/>
          </a:ln>
        </p:spPr>
        <p:txBody>
          <a:bodyPr vert="horz" wrap="square" lIns="91440" tIns="45720" rIns="91440" bIns="45720" anchor="b" anchorCtr="1" compatLnSpc="0">
            <a:noAutofit/>
          </a:bodyPr>
          <a:lstStyle/>
          <a:p>
            <a:pPr marL="0" marR="0" lvl="0" indent="0" algn="ctr" rtl="0" hangingPunct="1">
              <a:lnSpc>
                <a:spcPct val="100000"/>
              </a:lnSpc>
              <a:spcBef>
                <a:spcPts val="0"/>
              </a:spcBef>
              <a:spcAft>
                <a:spcPts val="0"/>
              </a:spcAft>
              <a:buNone/>
              <a:tabLst/>
            </a:pPr>
            <a:fld id="{CE95AE12-9468-4095-B905-027507145D07}" type="slidenum">
              <a:rPr lang="en-CA" sz="1200" i="0" u="none" strike="noStrike" kern="1200" spc="0" baseline="0">
                <a:ln>
                  <a:noFill/>
                </a:ln>
                <a:solidFill>
                  <a:srgbClr val="000000"/>
                </a:solidFill>
                <a:latin typeface="Verdana" pitchFamily="34"/>
                <a:ea typeface="Verdana" pitchFamily="34"/>
                <a:cs typeface="Lucida Sans" pitchFamily="2"/>
              </a:rPr>
              <a:t>48</a:t>
            </a:fld>
            <a:endParaRPr lang="en-CA" sz="1200" i="0" u="none" strike="noStrike" kern="1200" spc="0" baseline="0" dirty="0">
              <a:ln>
                <a:noFill/>
              </a:ln>
              <a:solidFill>
                <a:srgbClr val="000000"/>
              </a:solidFill>
              <a:latin typeface="Verdana" pitchFamily="34"/>
              <a:ea typeface="Verdana" pitchFamily="34"/>
              <a:cs typeface="Lucida Sans" pitchFamily="2"/>
            </a:endParaRPr>
          </a:p>
        </p:txBody>
      </p:sp>
      <p:sp>
        <p:nvSpPr>
          <p:cNvPr id="11" name="Title 1">
            <a:extLst>
              <a:ext uri="{FF2B5EF4-FFF2-40B4-BE49-F238E27FC236}">
                <a16:creationId xmlns:a16="http://schemas.microsoft.com/office/drawing/2014/main" id="{BF7D5A34-F99A-1006-3981-9071528155A8}"/>
              </a:ext>
            </a:extLst>
          </p:cNvPr>
          <p:cNvSpPr txBox="1">
            <a:spLocks/>
          </p:cNvSpPr>
          <p:nvPr/>
        </p:nvSpPr>
        <p:spPr>
          <a:xfrm>
            <a:off x="546652" y="291480"/>
            <a:ext cx="11100600" cy="965266"/>
          </a:xfrm>
          <a:prstGeom prst="rect">
            <a:avLst/>
          </a:prstGeo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wrap="square" lIns="91440" tIns="45720" rIns="91440" bIns="45720" anchor="ctr" anchorCtr="1">
            <a:noAutofit/>
          </a:bodyPr>
          <a:lstStyle>
            <a:lvl1pPr marL="0" marR="0" lvl="0" indent="0" algn="l" rtl="0" hangingPunct="1">
              <a:lnSpc>
                <a:spcPct val="90000"/>
              </a:lnSpc>
              <a:spcBef>
                <a:spcPts val="0"/>
              </a:spcBef>
              <a:spcAft>
                <a:spcPts val="0"/>
              </a:spcAft>
              <a:buNone/>
              <a:tabLst/>
              <a:defRPr lang="en-US" sz="4400" b="0" i="0" u="none" strike="noStrike" kern="1200" spc="0" baseline="0">
                <a:ln>
                  <a:noFill/>
                </a:ln>
                <a:solidFill>
                  <a:srgbClr val="000000"/>
                </a:solidFill>
                <a:latin typeface="Lucida Sans" pitchFamily="18"/>
                <a:ea typeface="Microsoft YaHei" pitchFamily="2"/>
                <a:cs typeface="Lucida Sans" pitchFamily="2"/>
              </a:defRPr>
            </a:lvl1pPr>
          </a:lstStyle>
          <a:p>
            <a:pPr algn="ctr"/>
            <a:r>
              <a:rPr lang="en-US" b="1" dirty="0">
                <a:solidFill>
                  <a:srgbClr val="FF0000"/>
                </a:solidFill>
                <a:effectLst>
                  <a:outerShdw blurRad="38100" dist="38100" dir="2700000" algn="tl">
                    <a:srgbClr val="000000">
                      <a:alpha val="43137"/>
                    </a:srgbClr>
                  </a:outerShdw>
                </a:effectLst>
              </a:rPr>
              <a:t>Energy Credit Accumulation and Use</a:t>
            </a:r>
          </a:p>
        </p:txBody>
      </p:sp>
      <p:graphicFrame>
        <p:nvGraphicFramePr>
          <p:cNvPr id="9" name="Chart 8">
            <a:extLst>
              <a:ext uri="{FF2B5EF4-FFF2-40B4-BE49-F238E27FC236}">
                <a16:creationId xmlns:a16="http://schemas.microsoft.com/office/drawing/2014/main" id="{64E4A655-702A-1AC8-A10A-70A76DEC4208}"/>
              </a:ext>
            </a:extLst>
          </p:cNvPr>
          <p:cNvGraphicFramePr>
            <a:graphicFrameLocks/>
          </p:cNvGraphicFramePr>
          <p:nvPr>
            <p:extLst>
              <p:ext uri="{D42A27DB-BD31-4B8C-83A1-F6EECF244321}">
                <p14:modId xmlns:p14="http://schemas.microsoft.com/office/powerpoint/2010/main" val="2238453484"/>
              </p:ext>
            </p:extLst>
          </p:nvPr>
        </p:nvGraphicFramePr>
        <p:xfrm>
          <a:off x="4770783" y="1364250"/>
          <a:ext cx="6836703" cy="488726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9EC9AFA6-042D-7CA5-45D1-F0C70F69C7FD}"/>
              </a:ext>
            </a:extLst>
          </p:cNvPr>
          <p:cNvCxnSpPr/>
          <p:nvPr/>
        </p:nvCxnSpPr>
        <p:spPr>
          <a:xfrm flipH="1">
            <a:off x="9958647" y="4389120"/>
            <a:ext cx="9809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598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253185" y="533400"/>
            <a:ext cx="9736920"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Conclusions: Manotick microgrid mimicking a VPP</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844795" y="1999292"/>
            <a:ext cx="10420350" cy="4357227"/>
          </a:xfrm>
          <a:solidFill>
            <a:schemeClr val="bg1">
              <a:lumMod val="95000"/>
            </a:schemeClr>
          </a:solidFill>
        </p:spPr>
        <p:txBody>
          <a:bodyPr lIns="91440" tIns="45720" rIns="91440" bIns="45720"/>
          <a:lstStyle/>
          <a:p>
            <a:pPr marL="0" lvl="0" indent="0" hangingPunct="1">
              <a:lnSpc>
                <a:spcPct val="114000"/>
              </a:lnSpc>
              <a:spcAft>
                <a:spcPts val="1199"/>
              </a:spcAft>
              <a:buNone/>
            </a:pPr>
            <a:r>
              <a:rPr lang="en-US" sz="500" dirty="0">
                <a:latin typeface="Verdana" panose="020B0604030504040204" pitchFamily="34" charset="0"/>
                <a:ea typeface="Verdana" panose="020B0604030504040204" pitchFamily="34" charset="0"/>
              </a:rPr>
              <a:t>  </a:t>
            </a:r>
          </a:p>
          <a:p>
            <a:pPr lvl="0" hangingPunct="1">
              <a:lnSpc>
                <a:spcPct val="114000"/>
              </a:lnSpc>
              <a:spcAft>
                <a:spcPts val="1200"/>
              </a:spcAft>
            </a:pPr>
            <a:r>
              <a:rPr lang="en-US" sz="2200" dirty="0">
                <a:latin typeface="Verdana" panose="020B0604030504040204" pitchFamily="34" charset="0"/>
                <a:ea typeface="Verdana" panose="020B0604030504040204" pitchFamily="34" charset="0"/>
              </a:rPr>
              <a:t>Time shifting energy loads off peak rates using ULO is a savings, but not highly significant compared to the solar trading benefits</a:t>
            </a:r>
          </a:p>
          <a:p>
            <a:pPr lvl="0" hangingPunct="1">
              <a:lnSpc>
                <a:spcPct val="114000"/>
              </a:lnSpc>
              <a:spcAft>
                <a:spcPts val="1199"/>
              </a:spcAft>
            </a:pPr>
            <a:r>
              <a:rPr lang="en-US" sz="2200" dirty="0">
                <a:latin typeface="Verdana" panose="020B0604030504040204" pitchFamily="34" charset="0"/>
                <a:ea typeface="Verdana" panose="020B0604030504040204" pitchFamily="34" charset="0"/>
              </a:rPr>
              <a:t>Adding 5 kw of solar energy generation rapidly adds to savings with ULO because of daily energy rate variations</a:t>
            </a:r>
          </a:p>
          <a:p>
            <a:pPr lvl="0" hangingPunct="1">
              <a:lnSpc>
                <a:spcPct val="114000"/>
              </a:lnSpc>
              <a:spcAft>
                <a:spcPts val="1199"/>
              </a:spcAft>
            </a:pPr>
            <a:r>
              <a:rPr lang="en-US" sz="2200" dirty="0">
                <a:latin typeface="Verdana" panose="020B0604030504040204" pitchFamily="34" charset="0"/>
                <a:ea typeface="Verdana" panose="020B0604030504040204" pitchFamily="34" charset="0"/>
              </a:rPr>
              <a:t>Adding more solar power once optimum is reached will not improve savings as it is not possible to pay less to the utility (Hydro One) than the minimum monthly connection fee</a:t>
            </a:r>
          </a:p>
          <a:p>
            <a:pPr lvl="0" hangingPunct="1">
              <a:lnSpc>
                <a:spcPct val="114000"/>
              </a:lnSpc>
              <a:spcAft>
                <a:spcPts val="1199"/>
              </a:spcAft>
            </a:pPr>
            <a:r>
              <a:rPr lang="en-US" sz="2200" dirty="0">
                <a:latin typeface="Verdana" panose="020B0604030504040204" pitchFamily="34" charset="0"/>
                <a:ea typeface="Verdana" panose="020B0604030504040204" pitchFamily="34" charset="0"/>
              </a:rPr>
              <a:t>However, in the USA the utility also pays $2/kWh VPP peak demand participation</a:t>
            </a: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5177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49</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98334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E765C-37E5-D170-697C-7F185B2A727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0407484-FD92-5A45-14B2-1A2C9A9CD24C}"/>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B26C5930-2ABA-917C-2ACB-8D7296A4FC67}"/>
              </a:ext>
            </a:extLst>
          </p:cNvPr>
          <p:cNvSpPr txBox="1">
            <a:spLocks noGrp="1"/>
          </p:cNvSpPr>
          <p:nvPr>
            <p:ph type="title"/>
          </p:nvPr>
        </p:nvSpPr>
        <p:spPr>
          <a:xfrm>
            <a:off x="2205283" y="516255"/>
            <a:ext cx="7740402"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“Zero Bills” energy home</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11B39959-645E-1637-FB77-BD04A3C8EE7B}"/>
              </a:ext>
            </a:extLst>
          </p:cNvPr>
          <p:cNvSpPr txBox="1">
            <a:spLocks noGrp="1"/>
          </p:cNvSpPr>
          <p:nvPr>
            <p:ph idx="1"/>
          </p:nvPr>
        </p:nvSpPr>
        <p:spPr>
          <a:xfrm>
            <a:off x="471854" y="1996835"/>
            <a:ext cx="11289323" cy="4466651"/>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endParaRPr lang="en-US" sz="4000" dirty="0">
              <a:effectLst>
                <a:outerShdw dist="17961" dir="2700000">
                  <a:scrgbClr r="0" g="0" b="0"/>
                </a:outerShdw>
              </a:effectLst>
              <a:latin typeface="Calibri" panose="020F0502020204030204" pitchFamily="34" charset="0"/>
              <a:cs typeface="Calibri" panose="020F0502020204030204" pitchFamily="34" charset="0"/>
            </a:endParaRPr>
          </a:p>
          <a:p>
            <a:pPr lvl="0" hangingPunct="1">
              <a:spcAft>
                <a:spcPts val="1199"/>
              </a:spcAft>
              <a:buClr>
                <a:srgbClr val="000000"/>
              </a:buClr>
            </a:pPr>
            <a:r>
              <a:rPr lang="en-US" sz="2800" i="0" dirty="0">
                <a:solidFill>
                  <a:srgbClr val="232A31"/>
                </a:solidFill>
                <a:latin typeface="Calibri" panose="020F0502020204030204" pitchFamily="34" charset="0"/>
                <a:cs typeface="Calibri" panose="020F0502020204030204" pitchFamily="34" charset="0"/>
              </a:rPr>
              <a:t>This presentation explains why this home qualifies as a “Zero Bills” energy home (Grid Defection).</a:t>
            </a:r>
          </a:p>
          <a:p>
            <a:pPr lvl="0" hangingPunct="1">
              <a:spcAft>
                <a:spcPts val="1199"/>
              </a:spcAft>
              <a:buClr>
                <a:srgbClr val="000000"/>
              </a:buClr>
            </a:pPr>
            <a:endParaRPr lang="en-US" sz="2800" i="0" dirty="0">
              <a:solidFill>
                <a:srgbClr val="232A31"/>
              </a:solidFill>
              <a:latin typeface="Calibri" panose="020F0502020204030204" pitchFamily="34" charset="0"/>
              <a:cs typeface="Calibri" panose="020F0502020204030204" pitchFamily="34" charset="0"/>
            </a:endParaRPr>
          </a:p>
          <a:p>
            <a:pPr lvl="0" hangingPunct="1">
              <a:spcAft>
                <a:spcPts val="1199"/>
              </a:spcAft>
              <a:buClr>
                <a:srgbClr val="000000"/>
              </a:buClr>
            </a:pPr>
            <a:r>
              <a:rPr lang="en-US" sz="2800" dirty="0">
                <a:solidFill>
                  <a:srgbClr val="232A31"/>
                </a:solidFill>
                <a:latin typeface="Calibri" panose="020F0502020204030204" pitchFamily="34" charset="0"/>
                <a:ea typeface="Verdana" panose="020B0604030504040204" pitchFamily="34" charset="0"/>
                <a:cs typeface="Calibri" panose="020F0502020204030204" pitchFamily="34" charset="0"/>
              </a:rPr>
              <a:t>This is also an explanation for “Zero Bills” energy for Transportation.</a:t>
            </a:r>
          </a:p>
          <a:p>
            <a:pPr lvl="0" hangingPunct="1">
              <a:spcAft>
                <a:spcPts val="1199"/>
              </a:spcAft>
              <a:buClr>
                <a:srgbClr val="000000"/>
              </a:buClr>
            </a:pPr>
            <a:endParaRPr lang="en-US" sz="2800" dirty="0">
              <a:solidFill>
                <a:srgbClr val="232A31"/>
              </a:solidFill>
              <a:latin typeface="Calibri" panose="020F0502020204030204" pitchFamily="34" charset="0"/>
              <a:ea typeface="Verdana" panose="020B0604030504040204" pitchFamily="34" charset="0"/>
              <a:cs typeface="Calibri" panose="020F0502020204030204" pitchFamily="34" charset="0"/>
            </a:endParaRPr>
          </a:p>
          <a:p>
            <a:pPr lvl="0" hangingPunct="1">
              <a:spcAft>
                <a:spcPts val="1199"/>
              </a:spcAft>
              <a:buClr>
                <a:srgbClr val="000000"/>
              </a:buClr>
            </a:pPr>
            <a:r>
              <a:rPr lang="en-US" sz="2800" dirty="0">
                <a:solidFill>
                  <a:srgbClr val="232A31"/>
                </a:solidFill>
                <a:latin typeface="Calibri" panose="020F0502020204030204" pitchFamily="34" charset="0"/>
                <a:ea typeface="Verdana" panose="020B0604030504040204" pitchFamily="34" charset="0"/>
                <a:cs typeface="Calibri" panose="020F0502020204030204" pitchFamily="34" charset="0"/>
              </a:rPr>
              <a:t>This is an Electrify Everything and burn nothing home with 100% Grid Defection.</a:t>
            </a:r>
            <a:endParaRPr lang="en-US" sz="2800" dirty="0">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E707E07-6DD5-33C0-5573-78B2E91275C8}"/>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5</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953819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186510" y="465755"/>
            <a:ext cx="9736920" cy="1136214"/>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Virtual Power Plant Benefits</a:t>
            </a:r>
            <a:br>
              <a:rPr lang="en-US" sz="40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Win, Win, Win</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728718" y="1840014"/>
            <a:ext cx="10624962" cy="4611756"/>
          </a:xfrm>
          <a:solidFill>
            <a:schemeClr val="bg1">
              <a:lumMod val="95000"/>
            </a:schemeClr>
          </a:solidFill>
        </p:spPr>
        <p:txBody>
          <a:bodyPr lIns="91440" tIns="45720" rIns="91440" bIns="45720"/>
          <a:lstStyle/>
          <a:p>
            <a:pPr lvl="0" hangingPunct="1">
              <a:spcAft>
                <a:spcPts val="1200"/>
              </a:spcAft>
              <a:buClr>
                <a:srgbClr val="375BB0"/>
              </a:buClr>
              <a:buSzPct val="110000"/>
              <a:buFont typeface="Wingdings" pitchFamily="2"/>
              <a:buChar char="§"/>
            </a:pPr>
            <a:r>
              <a:rPr lang="en-US" sz="2600" dirty="0">
                <a:solidFill>
                  <a:srgbClr val="000000"/>
                </a:solidFill>
                <a:latin typeface="Verdana" panose="020B0604030504040204" pitchFamily="34" charset="0"/>
                <a:ea typeface="Verdana" panose="020B0604030504040204" pitchFamily="34" charset="0"/>
                <a:cs typeface="Calibri" panose="020F0502020204030204" pitchFamily="34" charset="0"/>
              </a:rPr>
              <a:t>Financial Benefits </a:t>
            </a:r>
            <a:r>
              <a:rPr lang="en-US" sz="1800" dirty="0">
                <a:solidFill>
                  <a:srgbClr val="000000"/>
                </a:solidFill>
                <a:latin typeface="Verdana" panose="020B0604030504040204" pitchFamily="34" charset="0"/>
                <a:ea typeface="Verdana" panose="020B0604030504040204" pitchFamily="34" charset="0"/>
                <a:cs typeface="Calibri" panose="020F0502020204030204" pitchFamily="34" charset="0"/>
              </a:rPr>
              <a:t>(</a:t>
            </a: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both grid supply expansion and demand reduction</a:t>
            </a:r>
            <a:r>
              <a:rPr lang="en-US" sz="1800" b="1" dirty="0">
                <a:solidFill>
                  <a:srgbClr val="000000"/>
                </a:solidFill>
                <a:latin typeface="Verdana" panose="020B0604030504040204" pitchFamily="34" charset="0"/>
                <a:ea typeface="Verdana" panose="020B0604030504040204" pitchFamily="34" charset="0"/>
                <a:cs typeface="Calibri" panose="020F0502020204030204" pitchFamily="34" charset="0"/>
              </a:rPr>
              <a:t>)</a:t>
            </a:r>
            <a:endPar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lvl="1">
              <a:spcBef>
                <a:spcPts val="400"/>
              </a:spcBef>
              <a:buClr>
                <a:srgbClr val="375BB0"/>
              </a:buClr>
              <a:buSzPct val="125000"/>
              <a:buFont typeface="Arial" pitchFamily="34"/>
              <a:buChar char="•"/>
            </a:pPr>
            <a:r>
              <a:rPr lang="en-US" sz="19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WIN: </a:t>
            </a:r>
            <a:r>
              <a:rPr lang="en-US" sz="1900" b="1" u="sng" dirty="0">
                <a:solidFill>
                  <a:srgbClr val="000000"/>
                </a:solidFill>
                <a:latin typeface="Verdana" panose="020B0604030504040204" pitchFamily="34" charset="0"/>
                <a:ea typeface="Verdana" panose="020B0604030504040204" pitchFamily="34" charset="0"/>
                <a:cs typeface="Calibri" panose="020F0502020204030204" pitchFamily="34" charset="0"/>
              </a:rPr>
              <a:t>Microgrid owners </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may reduce utility payments to connection only ($36/month) and incentive participation of $2/kWh (about $600/year with complex rules)  </a:t>
            </a:r>
          </a:p>
          <a:p>
            <a:pPr marL="457199" lvl="1" indent="0">
              <a:spcBef>
                <a:spcPts val="400"/>
              </a:spcBef>
              <a:buClr>
                <a:srgbClr val="375BB0"/>
              </a:buClr>
              <a:buSzPct val="125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a:t>
            </a:r>
            <a:endParaRPr lang="en-US"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lvl="1">
              <a:spcBef>
                <a:spcPts val="400"/>
              </a:spcBef>
              <a:buClr>
                <a:srgbClr val="375BB0"/>
              </a:buClr>
              <a:buSzPct val="125000"/>
              <a:buFont typeface="Arial" pitchFamily="34"/>
              <a:buChar char="•"/>
            </a:pPr>
            <a:r>
              <a:rPr lang="en-US" sz="19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WIN: </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Utility can defer future upgrades of </a:t>
            </a:r>
            <a:r>
              <a:rPr lang="en-US" sz="1900" b="1" u="sng" dirty="0">
                <a:solidFill>
                  <a:srgbClr val="000000"/>
                </a:solidFill>
                <a:latin typeface="Verdana" panose="020B0604030504040204" pitchFamily="34" charset="0"/>
                <a:ea typeface="Verdana" panose="020B0604030504040204" pitchFamily="34" charset="0"/>
                <a:cs typeface="Calibri" panose="020F0502020204030204" pitchFamily="34" charset="0"/>
              </a:rPr>
              <a:t>delivery infrastructure </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(towers</a:t>
            </a:r>
            <a:r>
              <a:rPr lang="en-US" sz="1900" dirty="0">
                <a:latin typeface="Verdana" panose="020B0604030504040204" pitchFamily="34" charset="0"/>
                <a:ea typeface="Verdana" panose="020B0604030504040204" pitchFamily="34" charset="0"/>
                <a:cs typeface="Calibri" panose="020F0502020204030204" pitchFamily="34" charset="0"/>
              </a:rPr>
              <a:t>,</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 poles, transformers, and wire gauge) as demand growth is reduced</a:t>
            </a: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a:t>
            </a:r>
          </a:p>
          <a:p>
            <a:pPr marL="457199" lvl="1" indent="0">
              <a:spcBef>
                <a:spcPts val="400"/>
              </a:spcBef>
              <a:buClr>
                <a:srgbClr val="375BB0"/>
              </a:buClr>
              <a:buSzPct val="125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a:t>
            </a:r>
            <a:r>
              <a:rPr lang="en-US" sz="1500" dirty="0">
                <a:solidFill>
                  <a:srgbClr val="000000"/>
                </a:solidFill>
                <a:latin typeface="Verdana" panose="020B0604030504040204" pitchFamily="34" charset="0"/>
                <a:ea typeface="Verdana" panose="020B0604030504040204" pitchFamily="34" charset="0"/>
                <a:cs typeface="Calibri" panose="020F0502020204030204" pitchFamily="34" charset="0"/>
              </a:rPr>
              <a:t>US study “</a:t>
            </a:r>
            <a:r>
              <a:rPr lang="en-US" sz="1500" b="0" i="0" dirty="0">
                <a:solidFill>
                  <a:srgbClr val="0A0A0A"/>
                </a:solidFill>
                <a:effectLst/>
                <a:latin typeface="Verdana" panose="020B0604030504040204" pitchFamily="34" charset="0"/>
                <a:ea typeface="Verdana" panose="020B0604030504040204" pitchFamily="34" charset="0"/>
              </a:rPr>
              <a:t>VPPs could help reduce annual power sector upgrade expenditures by $35 billion in 2030.”</a:t>
            </a:r>
            <a:r>
              <a:rPr lang="en-US" sz="1500" b="0" i="0" dirty="0">
                <a:solidFill>
                  <a:srgbClr val="353535"/>
                </a:solidFill>
                <a:effectLst/>
                <a:latin typeface="Verdana" panose="020B0604030504040204" pitchFamily="34" charset="0"/>
                <a:ea typeface="Verdana" panose="020B0604030504040204" pitchFamily="34" charset="0"/>
              </a:rPr>
              <a:t>  </a:t>
            </a:r>
            <a:endParaRPr lang="en-US" sz="15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lvl="1">
              <a:spcBef>
                <a:spcPts val="400"/>
              </a:spcBef>
              <a:buClr>
                <a:srgbClr val="375BB0"/>
              </a:buClr>
              <a:buSzPct val="125000"/>
              <a:buFont typeface="Arial" pitchFamily="34"/>
              <a:buChar char="•"/>
            </a:pPr>
            <a:endParaRPr lang="en-US"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lvl="1">
              <a:spcBef>
                <a:spcPts val="400"/>
              </a:spcBef>
              <a:buClr>
                <a:srgbClr val="375BB0"/>
              </a:buClr>
              <a:buSzPct val="125000"/>
              <a:buFont typeface="Arial" pitchFamily="34"/>
              <a:buChar char="•"/>
            </a:pPr>
            <a:r>
              <a:rPr lang="en-US" sz="19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WIN: </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All customers and taxpayers receive reduction in electricity rate escalations as deferred future upgrades of distant </a:t>
            </a:r>
            <a:r>
              <a:rPr lang="en-US" sz="1900" b="1" u="sng" dirty="0">
                <a:solidFill>
                  <a:srgbClr val="000000"/>
                </a:solidFill>
                <a:latin typeface="Verdana" panose="020B0604030504040204" pitchFamily="34" charset="0"/>
                <a:ea typeface="Verdana" panose="020B0604030504040204" pitchFamily="34" charset="0"/>
                <a:cs typeface="Calibri" panose="020F0502020204030204" pitchFamily="34" charset="0"/>
              </a:rPr>
              <a:t>new generation plants</a:t>
            </a:r>
            <a:r>
              <a:rPr lang="en-US" sz="1900" dirty="0">
                <a:solidFill>
                  <a:srgbClr val="000000"/>
                </a:solidFill>
                <a:latin typeface="Verdana" panose="020B0604030504040204" pitchFamily="34" charset="0"/>
                <a:ea typeface="Verdana" panose="020B0604030504040204" pitchFamily="34" charset="0"/>
                <a:cs typeface="Calibri" panose="020F0502020204030204" pitchFamily="34" charset="0"/>
              </a:rPr>
              <a:t> (nuclear, gas turbines, hydro).  </a:t>
            </a:r>
          </a:p>
          <a:p>
            <a:pPr marL="457199" lvl="1" indent="0">
              <a:spcBef>
                <a:spcPts val="400"/>
              </a:spcBef>
              <a:buClr>
                <a:srgbClr val="375BB0"/>
              </a:buClr>
              <a:buSzPct val="125000"/>
              <a:buNone/>
            </a:pPr>
            <a:r>
              <a:rPr lang="en-US" sz="2000" dirty="0">
                <a:latin typeface="Verdana" panose="020B0604030504040204" pitchFamily="34" charset="0"/>
                <a:ea typeface="Verdana" panose="020B0604030504040204" pitchFamily="34" charset="0"/>
                <a:cs typeface="Calibri" panose="020F0502020204030204" pitchFamily="34" charset="0"/>
              </a:rPr>
              <a:t>   </a:t>
            </a:r>
            <a:r>
              <a:rPr lang="en-US" sz="1500" dirty="0">
                <a:solidFill>
                  <a:srgbClr val="000000"/>
                </a:solidFill>
                <a:latin typeface="Verdana" panose="020B0604030504040204" pitchFamily="34" charset="0"/>
                <a:ea typeface="Verdana" panose="020B0604030504040204" pitchFamily="34" charset="0"/>
                <a:cs typeface="Calibri" panose="020F0502020204030204" pitchFamily="34" charset="0"/>
              </a:rPr>
              <a:t>US study</a:t>
            </a:r>
            <a:r>
              <a:rPr lang="en-US" sz="1500" b="0" i="0" dirty="0">
                <a:solidFill>
                  <a:srgbClr val="353535"/>
                </a:solidFill>
                <a:effectLst/>
                <a:latin typeface="Verdana" panose="020B0604030504040204" pitchFamily="34" charset="0"/>
                <a:ea typeface="Verdana" panose="020B0604030504040204" pitchFamily="34" charset="0"/>
              </a:rPr>
              <a:t> “deploying 80-160 GW of VPPs by 2030 could avert as much as $10 billion in </a:t>
            </a:r>
          </a:p>
          <a:p>
            <a:pPr marL="457199" lvl="1" indent="0">
              <a:spcBef>
                <a:spcPts val="400"/>
              </a:spcBef>
              <a:buClr>
                <a:srgbClr val="375BB0"/>
              </a:buClr>
              <a:buSzPct val="125000"/>
              <a:buNone/>
            </a:pPr>
            <a:r>
              <a:rPr lang="en-US" sz="1500" dirty="0">
                <a:solidFill>
                  <a:srgbClr val="353535"/>
                </a:solidFill>
                <a:latin typeface="Verdana" panose="020B0604030504040204" pitchFamily="34" charset="0"/>
                <a:ea typeface="Verdana" panose="020B0604030504040204" pitchFamily="34" charset="0"/>
              </a:rPr>
              <a:t>    </a:t>
            </a:r>
            <a:r>
              <a:rPr lang="en-US" sz="1500" b="0" i="0" dirty="0">
                <a:solidFill>
                  <a:srgbClr val="353535"/>
                </a:solidFill>
                <a:effectLst/>
                <a:latin typeface="Verdana" panose="020B0604030504040204" pitchFamily="34" charset="0"/>
                <a:ea typeface="Verdana" panose="020B0604030504040204" pitchFamily="34" charset="0"/>
              </a:rPr>
              <a:t>annual new grid generator costs</a:t>
            </a:r>
            <a:r>
              <a:rPr lang="en-US" sz="1600" b="0" i="0" dirty="0">
                <a:solidFill>
                  <a:srgbClr val="353535"/>
                </a:solidFill>
                <a:effectLst/>
                <a:latin typeface="Verdana" panose="020B0604030504040204" pitchFamily="34" charset="0"/>
                <a:ea typeface="Verdana" panose="020B0604030504040204" pitchFamily="34" charset="0"/>
              </a:rPr>
              <a:t>”</a:t>
            </a:r>
            <a:endParaRPr lang="en-US"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5177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50</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346990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E6BC-CE37-23E7-C226-9EA7E864742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F283DC8-A00C-B319-C53F-3D664287A80E}"/>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C04844AB-DCEC-97A1-F8D1-A2BA557B0CDD}"/>
              </a:ext>
            </a:extLst>
          </p:cNvPr>
          <p:cNvSpPr txBox="1">
            <a:spLocks noGrp="1"/>
          </p:cNvSpPr>
          <p:nvPr>
            <p:ph type="title"/>
          </p:nvPr>
        </p:nvSpPr>
        <p:spPr>
          <a:xfrm>
            <a:off x="1186510" y="465755"/>
            <a:ext cx="9736920" cy="1136214"/>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Microgrid Batteries - 7 Benefits</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BC5E8EB0-40A0-5EB1-AB03-FD487863510E}"/>
              </a:ext>
            </a:extLst>
          </p:cNvPr>
          <p:cNvSpPr txBox="1">
            <a:spLocks noGrp="1"/>
          </p:cNvSpPr>
          <p:nvPr>
            <p:ph idx="1"/>
          </p:nvPr>
        </p:nvSpPr>
        <p:spPr>
          <a:xfrm>
            <a:off x="728718" y="1840014"/>
            <a:ext cx="10624962" cy="4611756"/>
          </a:xfrm>
          <a:solidFill>
            <a:schemeClr val="bg1">
              <a:lumMod val="95000"/>
            </a:schemeClr>
          </a:solidFill>
        </p:spPr>
        <p:txBody>
          <a:bodyPr lIns="91440" tIns="45720" rIns="91440" bIns="45720"/>
          <a:lstStyle/>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Peak Shaving - Discharge during peak times to avoid or reduce demand charges</a:t>
            </a:r>
          </a:p>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Load Shifting - Shift energy consumption from one moment to another to avoid high prices</a:t>
            </a:r>
          </a:p>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Demand Response - Respond to utility signals when energy demand is high to earn money e.g. energy trading</a:t>
            </a:r>
          </a:p>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Backup Power - Use stored energy to power operations during a grid outage</a:t>
            </a:r>
          </a:p>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Solar Self Consumption – during daylight and at night (normal operations)</a:t>
            </a:r>
          </a:p>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Grid Services - Provide frequency and voltage support to the electrical grid</a:t>
            </a:r>
          </a:p>
          <a:p>
            <a:pPr marL="0" lvl="0" indent="0" hangingPunct="1">
              <a:spcAft>
                <a:spcPts val="1200"/>
              </a:spcAft>
              <a:buClr>
                <a:srgbClr val="375BB0"/>
              </a:buClr>
              <a:buSzPct val="110000"/>
              <a:buNone/>
            </a:pPr>
            <a:r>
              <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rPr>
              <a:t>• Microgrid - Generate, store and manage energy with or without a connection to the grid for energy independence.</a:t>
            </a:r>
          </a:p>
        </p:txBody>
      </p:sp>
      <p:sp>
        <p:nvSpPr>
          <p:cNvPr id="4" name="Slide Number Placeholder 3">
            <a:extLst>
              <a:ext uri="{FF2B5EF4-FFF2-40B4-BE49-F238E27FC236}">
                <a16:creationId xmlns:a16="http://schemas.microsoft.com/office/drawing/2014/main" id="{724761DE-FFE7-57C3-C4AC-389613F52FDA}"/>
              </a:ext>
            </a:extLst>
          </p:cNvPr>
          <p:cNvSpPr txBox="1"/>
          <p:nvPr/>
        </p:nvSpPr>
        <p:spPr>
          <a:xfrm>
            <a:off x="10867292" y="645177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51</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375813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44343-291C-C75B-D2E9-81A26589E1C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DB7E80D-E3D3-D0FD-3867-F4BAF5769247}"/>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A27C0440-5ADA-3433-BE4D-A545449F0A4A}"/>
              </a:ext>
            </a:extLst>
          </p:cNvPr>
          <p:cNvSpPr txBox="1">
            <a:spLocks noGrp="1"/>
          </p:cNvSpPr>
          <p:nvPr>
            <p:ph type="title"/>
          </p:nvPr>
        </p:nvSpPr>
        <p:spPr>
          <a:xfrm>
            <a:off x="728717" y="465755"/>
            <a:ext cx="10624961" cy="1136214"/>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Rooftop Solar and Battery Expectations</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A5EEBC5E-0D59-CC4F-FC90-02B06A251FAF}"/>
              </a:ext>
            </a:extLst>
          </p:cNvPr>
          <p:cNvSpPr txBox="1">
            <a:spLocks noGrp="1"/>
          </p:cNvSpPr>
          <p:nvPr>
            <p:ph idx="1"/>
          </p:nvPr>
        </p:nvSpPr>
        <p:spPr>
          <a:xfrm>
            <a:off x="728718" y="1840014"/>
            <a:ext cx="10624962" cy="4611756"/>
          </a:xfrm>
          <a:solidFill>
            <a:schemeClr val="bg1">
              <a:lumMod val="95000"/>
            </a:schemeClr>
          </a:solidFill>
        </p:spPr>
        <p:txBody>
          <a:bodyPr lIns="91440" tIns="45720" rIns="91440" bIns="45720"/>
          <a:lstStyle/>
          <a:p>
            <a:pPr lvl="0" hangingPunct="1">
              <a:spcAft>
                <a:spcPts val="1200"/>
              </a:spcAft>
              <a:buClr>
                <a:srgbClr val="375BB0"/>
              </a:buClr>
              <a:buSzPct val="110000"/>
              <a:buFont typeface="Wingdings" pitchFamily="2"/>
              <a:buChar char="§"/>
            </a:pPr>
            <a:r>
              <a:rPr lang="en-US" sz="26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Owners want a fundamental value proposition from solar and batteries.  Specifically</a:t>
            </a:r>
            <a:r>
              <a:rPr lang="en-US" sz="28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a:t>
            </a:r>
          </a:p>
          <a:p>
            <a:pPr lvl="1"/>
            <a:r>
              <a:rPr lang="en-US" sz="2300" dirty="0">
                <a:solidFill>
                  <a:srgbClr val="171717"/>
                </a:solidFill>
                <a:latin typeface="Verdana" panose="020B0604030504040204" pitchFamily="34" charset="0"/>
                <a:ea typeface="Verdana" panose="020B0604030504040204" pitchFamily="34" charset="0"/>
                <a:cs typeface="Arial" panose="020B0604020202020204" pitchFamily="34" charset="0"/>
              </a:rPr>
              <a:t>a</a:t>
            </a:r>
            <a:r>
              <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 lower electricity bill from their solar</a:t>
            </a:r>
            <a:r>
              <a:rPr lang="en-US" sz="2300" dirty="0">
                <a:solidFill>
                  <a:srgbClr val="171717"/>
                </a:solidFill>
                <a:latin typeface="Verdana" panose="020B0604030504040204" pitchFamily="34" charset="0"/>
                <a:ea typeface="Verdana" panose="020B0604030504040204" pitchFamily="34" charset="0"/>
                <a:cs typeface="Arial" panose="020B0604020202020204" pitchFamily="34" charset="0"/>
              </a:rPr>
              <a:t>,</a:t>
            </a:r>
            <a:r>
              <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 </a:t>
            </a:r>
          </a:p>
          <a:p>
            <a:pPr lvl="1"/>
            <a:endPar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endParaRPr>
          </a:p>
          <a:p>
            <a:pPr lvl="1"/>
            <a:r>
              <a:rPr lang="en-US" sz="2300" dirty="0">
                <a:solidFill>
                  <a:srgbClr val="171717"/>
                </a:solidFill>
                <a:latin typeface="Verdana" panose="020B0604030504040204" pitchFamily="34" charset="0"/>
                <a:ea typeface="Verdana" panose="020B0604030504040204" pitchFamily="34" charset="0"/>
                <a:cs typeface="Arial" panose="020B0604020202020204" pitchFamily="34" charset="0"/>
              </a:rPr>
              <a:t>a</a:t>
            </a:r>
            <a:r>
              <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ccess to grid outage backup power from their battery,</a:t>
            </a:r>
          </a:p>
          <a:p>
            <a:pPr marL="457199" lvl="1" indent="0">
              <a:buNone/>
            </a:pPr>
            <a:r>
              <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 </a:t>
            </a:r>
          </a:p>
          <a:p>
            <a:pPr lvl="1"/>
            <a:r>
              <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battery to be capable of time of use management (both load shifting and energy trading) with no additional costs</a:t>
            </a:r>
          </a:p>
          <a:p>
            <a:pPr lvl="1"/>
            <a:endParaRPr lang="en-US" sz="2300" dirty="0">
              <a:solidFill>
                <a:srgbClr val="171717"/>
              </a:solidFill>
              <a:latin typeface="Verdana" panose="020B0604030504040204" pitchFamily="34" charset="0"/>
              <a:ea typeface="Verdana" panose="020B0604030504040204" pitchFamily="34" charset="0"/>
              <a:cs typeface="Arial" panose="020B0604020202020204" pitchFamily="34" charset="0"/>
            </a:endParaRPr>
          </a:p>
          <a:p>
            <a:pPr lvl="1"/>
            <a:r>
              <a:rPr lang="en-US" sz="23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rPr>
              <a:t>eliminate mechanical inertia time delays and energy losses</a:t>
            </a:r>
          </a:p>
          <a:p>
            <a:pPr lvl="1"/>
            <a:endParaRPr lang="en-US" sz="1600" b="0" i="0" dirty="0">
              <a:solidFill>
                <a:srgbClr val="171717"/>
              </a:solidFill>
              <a:effectLst/>
              <a:latin typeface="Verdana" panose="020B0604030504040204" pitchFamily="34" charset="0"/>
              <a:ea typeface="Verdana" panose="020B0604030504040204" pitchFamily="34" charset="0"/>
              <a:cs typeface="Arial" panose="020B0604020202020204" pitchFamily="34" charset="0"/>
            </a:endParaRPr>
          </a:p>
          <a:p>
            <a:pPr lvl="0" hangingPunct="1">
              <a:spcAft>
                <a:spcPts val="1200"/>
              </a:spcAft>
              <a:buClr>
                <a:srgbClr val="375BB0"/>
              </a:buClr>
              <a:buSzPct val="110000"/>
              <a:buFont typeface="Wingdings" pitchFamily="2"/>
              <a:buChar char="§"/>
            </a:pPr>
            <a:endParaRPr lang="en-US" sz="2000" dirty="0">
              <a:solidFill>
                <a:srgbClr val="000000"/>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1C0BCD6-D53C-A098-E6CD-79DCFEA0A566}"/>
              </a:ext>
            </a:extLst>
          </p:cNvPr>
          <p:cNvSpPr txBox="1"/>
          <p:nvPr/>
        </p:nvSpPr>
        <p:spPr>
          <a:xfrm>
            <a:off x="10867292" y="645177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52</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821637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186510" y="465755"/>
            <a:ext cx="9736920" cy="1136214"/>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IESO Vital Requirements</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728718" y="1840014"/>
            <a:ext cx="10624962" cy="4611756"/>
          </a:xfrm>
          <a:solidFill>
            <a:schemeClr val="bg1">
              <a:lumMod val="95000"/>
            </a:schemeClr>
          </a:solidFill>
        </p:spPr>
        <p:txBody>
          <a:bodyPr lIns="91440" tIns="45720" rIns="91440" bIns="45720"/>
          <a:lstStyle/>
          <a:p>
            <a:pPr marL="342900" lvl="0" indent="-342900" hangingPunct="1">
              <a:spcAft>
                <a:spcPts val="1200"/>
              </a:spcAft>
              <a:buClr>
                <a:srgbClr val="375BB0"/>
              </a:buClr>
              <a:buSzPct val="110000"/>
              <a:buFont typeface="+mj-lt"/>
              <a:buAutoNum type="arabicPeriod"/>
            </a:pPr>
            <a:endParaRPr lang="en-US" sz="17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hangingPunct="1">
              <a:spcAft>
                <a:spcPts val="1200"/>
              </a:spcAft>
              <a:buClr>
                <a:srgbClr val="375BB0"/>
              </a:buClr>
              <a:buSzPct val="110000"/>
            </a:pPr>
            <a:r>
              <a:rPr lang="en-US" sz="2800" dirty="0">
                <a:latin typeface="Verdana" panose="020B0604030504040204" pitchFamily="34" charset="0"/>
                <a:ea typeface="Verdana" panose="020B0604030504040204" pitchFamily="34" charset="0"/>
                <a:cs typeface="Calibri" panose="020F0502020204030204" pitchFamily="34" charset="0"/>
              </a:rPr>
              <a:t>The IESO Grid managers are open to any technology that advances their three main goals.</a:t>
            </a:r>
          </a:p>
          <a:p>
            <a:pPr marL="342900" lvl="0" indent="-342900" hangingPunct="1">
              <a:spcAft>
                <a:spcPts val="1200"/>
              </a:spcAft>
              <a:buClr>
                <a:srgbClr val="375BB0"/>
              </a:buClr>
              <a:buSzPct val="110000"/>
              <a:buFont typeface="+mj-lt"/>
              <a:buAutoNum type="arabicPeriod"/>
            </a:pPr>
            <a:endParaRPr lang="en-US" sz="17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1257300" lvl="2" indent="-342900">
              <a:spcAft>
                <a:spcPts val="1200"/>
              </a:spcAft>
              <a:buClr>
                <a:srgbClr val="375BB0"/>
              </a:buClr>
              <a:buSzPct val="110000"/>
              <a:buFont typeface="+mj-lt"/>
              <a:buAutoNum type="arabicPeriod"/>
            </a:pPr>
            <a:r>
              <a:rPr lang="en-US" sz="2400" dirty="0">
                <a:solidFill>
                  <a:srgbClr val="000000"/>
                </a:solidFill>
                <a:latin typeface="Verdana" panose="020B0604030504040204" pitchFamily="34" charset="0"/>
                <a:ea typeface="Verdana" panose="020B0604030504040204" pitchFamily="34" charset="0"/>
                <a:cs typeface="Calibri" panose="020F0502020204030204" pitchFamily="34" charset="0"/>
              </a:rPr>
              <a:t>    </a:t>
            </a:r>
            <a:r>
              <a:rPr lang="en-US" sz="2800" dirty="0">
                <a:solidFill>
                  <a:srgbClr val="000000"/>
                </a:solidFill>
                <a:latin typeface="Verdana" panose="020B0604030504040204" pitchFamily="34" charset="0"/>
                <a:ea typeface="Verdana" panose="020B0604030504040204" pitchFamily="34" charset="0"/>
                <a:cs typeface="Calibri" panose="020F0502020204030204" pitchFamily="34" charset="0"/>
              </a:rPr>
              <a:t>Affordability</a:t>
            </a:r>
          </a:p>
          <a:p>
            <a:pPr marL="1257300" lvl="2" indent="-342900">
              <a:spcAft>
                <a:spcPts val="1200"/>
              </a:spcAft>
              <a:buClr>
                <a:srgbClr val="375BB0"/>
              </a:buClr>
              <a:buSzPct val="110000"/>
              <a:buFont typeface="+mj-lt"/>
              <a:buAutoNum type="arabicPeriod"/>
            </a:pPr>
            <a:r>
              <a:rPr lang="en-US" sz="2800" dirty="0">
                <a:latin typeface="Verdana" panose="020B0604030504040204" pitchFamily="34" charset="0"/>
                <a:ea typeface="Verdana" panose="020B0604030504040204" pitchFamily="34" charset="0"/>
                <a:cs typeface="Calibri" panose="020F0502020204030204" pitchFamily="34" charset="0"/>
              </a:rPr>
              <a:t>   Reliability</a:t>
            </a:r>
          </a:p>
          <a:p>
            <a:pPr marL="1257300" lvl="2" indent="-342900">
              <a:spcAft>
                <a:spcPts val="1200"/>
              </a:spcAft>
              <a:buClr>
                <a:srgbClr val="375BB0"/>
              </a:buClr>
              <a:buSzPct val="110000"/>
              <a:buFont typeface="+mj-lt"/>
              <a:buAutoNum type="arabicPeriod"/>
            </a:pPr>
            <a:r>
              <a:rPr lang="en-US" sz="2800" dirty="0">
                <a:solidFill>
                  <a:srgbClr val="000000"/>
                </a:solidFill>
                <a:latin typeface="Verdana" panose="020B0604030504040204" pitchFamily="34" charset="0"/>
                <a:ea typeface="Verdana" panose="020B0604030504040204" pitchFamily="34" charset="0"/>
                <a:cs typeface="Calibri" panose="020F0502020204030204" pitchFamily="34" charset="0"/>
              </a:rPr>
              <a:t>   Renewability</a:t>
            </a: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51770"/>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53</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502885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86F4DC46-5A29-3BD0-316A-DF64680F9AA8}"/>
              </a:ext>
            </a:extLst>
          </p:cNvPr>
          <p:cNvSpPr txBox="1">
            <a:spLocks noGrp="1"/>
          </p:cNvSpPr>
          <p:nvPr>
            <p:ph type="title"/>
          </p:nvPr>
        </p:nvSpPr>
        <p:spPr>
          <a:xfrm>
            <a:off x="1062344" y="533400"/>
            <a:ext cx="9927761"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Virtual Power Plants </a:t>
            </a:r>
            <a:b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b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Pathway for Widespread Deployment</a:t>
            </a:r>
          </a:p>
        </p:txBody>
      </p:sp>
      <p:sp>
        <p:nvSpPr>
          <p:cNvPr id="3" name="Content Placeholder 2">
            <a:extLst>
              <a:ext uri="{FF2B5EF4-FFF2-40B4-BE49-F238E27FC236}">
                <a16:creationId xmlns:a16="http://schemas.microsoft.com/office/drawing/2014/main" id="{31C9DA5B-3E25-7249-2D9A-F6F9A077DEFD}"/>
              </a:ext>
            </a:extLst>
          </p:cNvPr>
          <p:cNvSpPr txBox="1">
            <a:spLocks noGrp="1"/>
          </p:cNvSpPr>
          <p:nvPr>
            <p:ph idx="1"/>
          </p:nvPr>
        </p:nvSpPr>
        <p:spPr>
          <a:xfrm>
            <a:off x="1062344" y="2007220"/>
            <a:ext cx="9927761" cy="4137102"/>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lvl="0" hangingPunct="1">
              <a:spcAft>
                <a:spcPts val="1800"/>
              </a:spcAft>
              <a:buSzPct val="110000"/>
              <a:buFont typeface="Wingdings" pitchFamily="2"/>
              <a:buChar char="§"/>
            </a:pPr>
            <a:r>
              <a:rPr lang="en-US" b="0" i="0" dirty="0">
                <a:solidFill>
                  <a:srgbClr val="171717"/>
                </a:solidFill>
                <a:effectLst/>
                <a:latin typeface="Verdana" panose="020B0604030504040204" pitchFamily="34" charset="0"/>
                <a:ea typeface="Verdana" panose="020B0604030504040204" pitchFamily="34" charset="0"/>
              </a:rPr>
              <a:t>VPPs requires progress on five imperatives: </a:t>
            </a:r>
          </a:p>
          <a:p>
            <a:pPr lvl="1">
              <a:spcBef>
                <a:spcPts val="0"/>
              </a:spcBef>
              <a:spcAft>
                <a:spcPts val="1200"/>
              </a:spcAft>
              <a:buSzPct val="110000"/>
              <a:buFont typeface="Wingdings" pitchFamily="2"/>
              <a:buChar char="§"/>
            </a:pPr>
            <a:r>
              <a:rPr lang="en-US" dirty="0">
                <a:solidFill>
                  <a:srgbClr val="171717"/>
                </a:solidFill>
                <a:latin typeface="Verdana" panose="020B0604030504040204" pitchFamily="34" charset="0"/>
                <a:ea typeface="Verdana" panose="020B0604030504040204" pitchFamily="34" charset="0"/>
              </a:rPr>
              <a:t>e</a:t>
            </a:r>
            <a:r>
              <a:rPr lang="en-US" b="0" i="0" dirty="0">
                <a:solidFill>
                  <a:srgbClr val="171717"/>
                </a:solidFill>
                <a:effectLst/>
                <a:latin typeface="Verdana" panose="020B0604030504040204" pitchFamily="34" charset="0"/>
                <a:ea typeface="Verdana" panose="020B0604030504040204" pitchFamily="34" charset="0"/>
              </a:rPr>
              <a:t>xpanding Distributed Energy Resource adoption with equitable benefits (increase public awareness), </a:t>
            </a:r>
          </a:p>
          <a:p>
            <a:pPr lvl="1">
              <a:spcBef>
                <a:spcPts val="0"/>
              </a:spcBef>
              <a:spcAft>
                <a:spcPts val="1200"/>
              </a:spcAft>
              <a:buSzPct val="110000"/>
              <a:buFont typeface="Wingdings" pitchFamily="2"/>
              <a:buChar char="§"/>
            </a:pPr>
            <a:r>
              <a:rPr lang="en-US" dirty="0">
                <a:solidFill>
                  <a:srgbClr val="171717"/>
                </a:solidFill>
                <a:latin typeface="Verdana" panose="020B0604030504040204" pitchFamily="34" charset="0"/>
                <a:ea typeface="Verdana" panose="020B0604030504040204" pitchFamily="34" charset="0"/>
              </a:rPr>
              <a:t>s</a:t>
            </a:r>
            <a:r>
              <a:rPr lang="en-US" b="0" i="0" dirty="0">
                <a:solidFill>
                  <a:srgbClr val="171717"/>
                </a:solidFill>
                <a:effectLst/>
                <a:latin typeface="Verdana" panose="020B0604030504040204" pitchFamily="34" charset="0"/>
                <a:ea typeface="Verdana" panose="020B0604030504040204" pitchFamily="34" charset="0"/>
              </a:rPr>
              <a:t>implifying VPP enrollment, </a:t>
            </a:r>
          </a:p>
          <a:p>
            <a:pPr lvl="1">
              <a:spcBef>
                <a:spcPts val="0"/>
              </a:spcBef>
              <a:spcAft>
                <a:spcPts val="1200"/>
              </a:spcAft>
              <a:buSzPct val="110000"/>
              <a:buFont typeface="Wingdings" pitchFamily="2"/>
              <a:buChar char="§"/>
            </a:pPr>
            <a:r>
              <a:rPr lang="en-US" dirty="0">
                <a:solidFill>
                  <a:srgbClr val="171717"/>
                </a:solidFill>
                <a:latin typeface="Verdana" panose="020B0604030504040204" pitchFamily="34" charset="0"/>
                <a:ea typeface="Verdana" panose="020B0604030504040204" pitchFamily="34" charset="0"/>
              </a:rPr>
              <a:t>i</a:t>
            </a:r>
            <a:r>
              <a:rPr lang="en-US" b="0" i="0" dirty="0">
                <a:solidFill>
                  <a:srgbClr val="171717"/>
                </a:solidFill>
                <a:effectLst/>
                <a:latin typeface="Verdana" panose="020B0604030504040204" pitchFamily="34" charset="0"/>
                <a:ea typeface="Verdana" panose="020B0604030504040204" pitchFamily="34" charset="0"/>
              </a:rPr>
              <a:t>ncreasing standardization, </a:t>
            </a:r>
          </a:p>
          <a:p>
            <a:pPr lvl="1">
              <a:spcBef>
                <a:spcPts val="0"/>
              </a:spcBef>
              <a:spcAft>
                <a:spcPts val="1200"/>
              </a:spcAft>
              <a:buSzPct val="110000"/>
              <a:buFont typeface="Wingdings" pitchFamily="2"/>
              <a:buChar char="§"/>
            </a:pPr>
            <a:r>
              <a:rPr lang="en-US" dirty="0">
                <a:solidFill>
                  <a:srgbClr val="171717"/>
                </a:solidFill>
                <a:latin typeface="Verdana" panose="020B0604030504040204" pitchFamily="34" charset="0"/>
                <a:ea typeface="Verdana" panose="020B0604030504040204" pitchFamily="34" charset="0"/>
              </a:rPr>
              <a:t>i</a:t>
            </a:r>
            <a:r>
              <a:rPr lang="en-US" b="0" i="0" dirty="0">
                <a:solidFill>
                  <a:srgbClr val="171717"/>
                </a:solidFill>
                <a:effectLst/>
                <a:latin typeface="Verdana" panose="020B0604030504040204" pitchFamily="34" charset="0"/>
                <a:ea typeface="Verdana" panose="020B0604030504040204" pitchFamily="34" charset="0"/>
              </a:rPr>
              <a:t>ntegrating into utility planning and delivered incentives visible on monthly billings, </a:t>
            </a:r>
          </a:p>
          <a:p>
            <a:pPr lvl="1">
              <a:spcBef>
                <a:spcPts val="0"/>
              </a:spcBef>
              <a:spcAft>
                <a:spcPts val="1800"/>
              </a:spcAft>
              <a:buSzPct val="110000"/>
              <a:buFont typeface="Wingdings" pitchFamily="2"/>
              <a:buChar char="§"/>
            </a:pPr>
            <a:r>
              <a:rPr lang="en-US" dirty="0">
                <a:solidFill>
                  <a:srgbClr val="171717"/>
                </a:solidFill>
                <a:latin typeface="Verdana" panose="020B0604030504040204" pitchFamily="34" charset="0"/>
                <a:ea typeface="Verdana" panose="020B0604030504040204" pitchFamily="34" charset="0"/>
              </a:rPr>
              <a:t>i</a:t>
            </a:r>
            <a:r>
              <a:rPr lang="en-US" b="0" i="0" dirty="0">
                <a:solidFill>
                  <a:srgbClr val="171717"/>
                </a:solidFill>
                <a:effectLst/>
                <a:latin typeface="Verdana" panose="020B0604030504040204" pitchFamily="34" charset="0"/>
                <a:ea typeface="Verdana" panose="020B0604030504040204" pitchFamily="34" charset="0"/>
              </a:rPr>
              <a:t>ntegrating into wholesale markets.</a:t>
            </a:r>
            <a:endParaRPr lang="en-US" sz="6000"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74C5220-83E7-A5A7-15F1-2FE1165ED30C}"/>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54</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346990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6603B-6ED3-840A-B0BE-8A458D72B45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86A1FC4-58C4-542C-907C-C756396226C5}"/>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201CC262-B734-7AF0-C40D-8476F790E87D}"/>
              </a:ext>
            </a:extLst>
          </p:cNvPr>
          <p:cNvSpPr txBox="1">
            <a:spLocks noGrp="1"/>
          </p:cNvSpPr>
          <p:nvPr>
            <p:ph type="title"/>
          </p:nvPr>
        </p:nvSpPr>
        <p:spPr>
          <a:xfrm>
            <a:off x="1062344" y="533400"/>
            <a:ext cx="9927761"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Virtual Power Plants </a:t>
            </a:r>
            <a:b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br>
            <a:r>
              <a:rPr lang="en-US" sz="3200" b="1" dirty="0">
                <a:solidFill>
                  <a:srgbClr val="FF0000"/>
                </a:solidFill>
                <a:effectLst>
                  <a:outerShdw blurRad="38100" dist="38100" dir="2700000" algn="tl">
                    <a:srgbClr val="000000">
                      <a:alpha val="43137"/>
                    </a:srgbClr>
                  </a:outerShdw>
                </a:effectLst>
                <a:latin typeface="Lucida Sans" panose="020B0602030504020204" pitchFamily="34" charset="0"/>
              </a:rPr>
              <a:t>Affordable Pathways to Energy Ecosystems</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894E33FB-75E4-5CFA-38B1-50A8DBD3CF9A}"/>
              </a:ext>
            </a:extLst>
          </p:cNvPr>
          <p:cNvSpPr txBox="1">
            <a:spLocks noGrp="1"/>
          </p:cNvSpPr>
          <p:nvPr>
            <p:ph idx="1"/>
          </p:nvPr>
        </p:nvSpPr>
        <p:spPr>
          <a:xfrm>
            <a:off x="447676" y="2007220"/>
            <a:ext cx="11214588" cy="4137102"/>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algn="l"/>
            <a:r>
              <a:rPr lang="en-US" sz="2400" b="0" i="0" dirty="0">
                <a:solidFill>
                  <a:schemeClr val="tx1"/>
                </a:solidFill>
                <a:effectLst/>
                <a:latin typeface="Cambria" panose="02040503050406030204" pitchFamily="18" charset="0"/>
                <a:ea typeface="Cambria" panose="02040503050406030204" pitchFamily="18" charset="0"/>
              </a:rPr>
              <a:t>Energy storage within VPPs are delivering reliability while simultaneously lowering costs.</a:t>
            </a:r>
          </a:p>
          <a:p>
            <a:pPr algn="l"/>
            <a:r>
              <a:rPr lang="en-US" sz="2400" b="0" i="0" dirty="0">
                <a:solidFill>
                  <a:schemeClr val="tx1"/>
                </a:solidFill>
                <a:effectLst/>
                <a:latin typeface="Cambria" panose="02040503050406030204" pitchFamily="18" charset="0"/>
                <a:ea typeface="Cambria" panose="02040503050406030204" pitchFamily="18" charset="0"/>
              </a:rPr>
              <a:t>Through continued innovation and strategic planning, VPPs will undoubtedly become a foundation stone of modern grid management, revolutionizing the way we generate, store, and consume energy.</a:t>
            </a:r>
          </a:p>
          <a:p>
            <a:pPr algn="l"/>
            <a:r>
              <a:rPr lang="en-US" sz="2400" b="0" i="0" dirty="0">
                <a:solidFill>
                  <a:schemeClr val="tx1"/>
                </a:solidFill>
                <a:effectLst/>
                <a:latin typeface="Cambria" panose="02040503050406030204" pitchFamily="18" charset="0"/>
                <a:ea typeface="Cambria" panose="02040503050406030204" pitchFamily="18" charset="0"/>
              </a:rPr>
              <a:t>This transformation is not just about technology but also about creating an energy ecosystem that is adaptive, responsive, and aligned with the broader goals of sustainability and economic resilience.</a:t>
            </a:r>
          </a:p>
          <a:p>
            <a:pPr algn="l"/>
            <a:r>
              <a:rPr lang="en-US" sz="1600" dirty="0">
                <a:hlinkClick r:id="rId3"/>
              </a:rPr>
              <a:t>Virtual power plants and the future of grid management | Smart Energy International</a:t>
            </a:r>
            <a:endParaRPr lang="en-US" sz="2800" b="0" i="0" dirty="0">
              <a:solidFill>
                <a:srgbClr val="000000"/>
              </a:solidFill>
              <a:effectLst/>
              <a:latin typeface="Barlow" panose="00000500000000000000" pitchFamily="2" charset="0"/>
            </a:endParaRPr>
          </a:p>
          <a:p>
            <a:pPr lvl="0" hangingPunct="1">
              <a:spcAft>
                <a:spcPts val="1800"/>
              </a:spcAft>
              <a:buSzPct val="110000"/>
              <a:buFont typeface="Wingdings" pitchFamily="2"/>
              <a:buChar char="§"/>
            </a:pPr>
            <a:endParaRPr lang="en-US" sz="1200"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63EA640-5D64-60C4-6487-25459AE5D717}"/>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55</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912177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ED3A-DE69-07B4-2974-8C9FE9E40EB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755DAE4-9109-BF21-84C8-FDE39E85E4CD}"/>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DC2F0CA0-12B9-A4C7-E58F-B968DC23AC54}"/>
              </a:ext>
            </a:extLst>
          </p:cNvPr>
          <p:cNvSpPr txBox="1">
            <a:spLocks noGrp="1"/>
          </p:cNvSpPr>
          <p:nvPr>
            <p:ph type="title"/>
          </p:nvPr>
        </p:nvSpPr>
        <p:spPr>
          <a:xfrm>
            <a:off x="1062344" y="533400"/>
            <a:ext cx="9927761"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Example Community Power Plant </a:t>
            </a:r>
            <a:b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br>
            <a:r>
              <a:rPr lang="en-US" sz="2000" b="1" dirty="0">
                <a:solidFill>
                  <a:srgbClr val="FF0000"/>
                </a:solidFill>
                <a:effectLst>
                  <a:outerShdw blurRad="38100" dist="38100" dir="2700000" algn="tl">
                    <a:srgbClr val="000000">
                      <a:alpha val="43137"/>
                    </a:srgbClr>
                  </a:outerShdw>
                </a:effectLst>
                <a:latin typeface="Lucida Sans" panose="020B0602030504020204" pitchFamily="34" charset="0"/>
              </a:rPr>
              <a:t>A single school delivers to the community</a:t>
            </a:r>
            <a:endParaRPr lang="en-US" sz="4000" b="1" dirty="0">
              <a:solidFill>
                <a:srgbClr val="FF0000"/>
              </a:solidFill>
              <a:effectLst>
                <a:outerShdw blurRad="38100" dist="38100" dir="2700000" algn="tl">
                  <a:srgbClr val="000000">
                    <a:alpha val="43137"/>
                  </a:srgbClr>
                </a:outerShdw>
              </a:effectLst>
              <a:latin typeface="Lucida Sans" panose="020B0602030504020204" pitchFamily="34" charset="0"/>
            </a:endParaRPr>
          </a:p>
        </p:txBody>
      </p:sp>
      <p:sp>
        <p:nvSpPr>
          <p:cNvPr id="3" name="Content Placeholder 2">
            <a:extLst>
              <a:ext uri="{FF2B5EF4-FFF2-40B4-BE49-F238E27FC236}">
                <a16:creationId xmlns:a16="http://schemas.microsoft.com/office/drawing/2014/main" id="{128FCD7C-EC59-7858-B160-083C04C4EC48}"/>
              </a:ext>
            </a:extLst>
          </p:cNvPr>
          <p:cNvSpPr txBox="1">
            <a:spLocks noGrp="1"/>
          </p:cNvSpPr>
          <p:nvPr>
            <p:ph idx="1"/>
          </p:nvPr>
        </p:nvSpPr>
        <p:spPr>
          <a:xfrm>
            <a:off x="447676" y="2007220"/>
            <a:ext cx="11214588" cy="4137102"/>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lvl="0" hangingPunct="1">
              <a:spcAft>
                <a:spcPts val="1800"/>
              </a:spcAft>
              <a:buSzPct val="110000"/>
              <a:buFont typeface="Wingdings" pitchFamily="2"/>
              <a:buChar char="§"/>
            </a:pPr>
            <a:endParaRPr lang="en-US" sz="1200"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A03E0E6-D740-4761-BF31-6A54AEC42109}"/>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56</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pic>
        <p:nvPicPr>
          <p:cNvPr id="6" name="Picture 5">
            <a:extLst>
              <a:ext uri="{FF2B5EF4-FFF2-40B4-BE49-F238E27FC236}">
                <a16:creationId xmlns:a16="http://schemas.microsoft.com/office/drawing/2014/main" id="{74A373EC-15D5-6B05-4483-BBDA3142C686}"/>
              </a:ext>
            </a:extLst>
          </p:cNvPr>
          <p:cNvPicPr>
            <a:picLocks noChangeAspect="1"/>
          </p:cNvPicPr>
          <p:nvPr/>
        </p:nvPicPr>
        <p:blipFill>
          <a:blip r:embed="rId3"/>
          <a:stretch>
            <a:fillRect/>
          </a:stretch>
        </p:blipFill>
        <p:spPr>
          <a:xfrm>
            <a:off x="1062344" y="2096336"/>
            <a:ext cx="9927761" cy="4047985"/>
          </a:xfrm>
          <a:prstGeom prst="rect">
            <a:avLst/>
          </a:prstGeom>
        </p:spPr>
      </p:pic>
    </p:spTree>
    <p:extLst>
      <p:ext uri="{BB962C8B-B14F-4D97-AF65-F5344CB8AC3E}">
        <p14:creationId xmlns:p14="http://schemas.microsoft.com/office/powerpoint/2010/main" val="3166789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97D4-61C5-4735-2326-07082208BAE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C140B53-D9FF-B144-FAAA-3ABE4B9D7FEF}"/>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B17699E8-E471-F166-5F73-D7021247BDAF}"/>
              </a:ext>
            </a:extLst>
          </p:cNvPr>
          <p:cNvSpPr txBox="1">
            <a:spLocks noGrp="1"/>
          </p:cNvSpPr>
          <p:nvPr>
            <p:ph type="title"/>
          </p:nvPr>
        </p:nvSpPr>
        <p:spPr>
          <a:xfrm>
            <a:off x="1062344" y="533400"/>
            <a:ext cx="9927761" cy="663633"/>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The END of the Old Way</a:t>
            </a:r>
          </a:p>
        </p:txBody>
      </p:sp>
      <p:sp>
        <p:nvSpPr>
          <p:cNvPr id="3" name="Content Placeholder 2">
            <a:extLst>
              <a:ext uri="{FF2B5EF4-FFF2-40B4-BE49-F238E27FC236}">
                <a16:creationId xmlns:a16="http://schemas.microsoft.com/office/drawing/2014/main" id="{359C47AB-C3B8-2226-AF45-43CB7C0823CB}"/>
              </a:ext>
            </a:extLst>
          </p:cNvPr>
          <p:cNvSpPr txBox="1">
            <a:spLocks noGrp="1"/>
          </p:cNvSpPr>
          <p:nvPr>
            <p:ph idx="1"/>
          </p:nvPr>
        </p:nvSpPr>
        <p:spPr>
          <a:xfrm>
            <a:off x="1062344" y="1377703"/>
            <a:ext cx="9927761" cy="5161338"/>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lvl="0" hangingPunct="1">
              <a:spcAft>
                <a:spcPts val="1800"/>
              </a:spcAft>
              <a:buSzPct val="110000"/>
              <a:buFont typeface="Wingdings" pitchFamily="2"/>
              <a:buChar char="§"/>
            </a:pPr>
            <a:endParaRPr lang="en-US" sz="6000"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EB4F28D-6E43-EFBC-0230-3EAF93C7042D}"/>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57</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pic>
        <p:nvPicPr>
          <p:cNvPr id="5" name="Picture 4">
            <a:extLst>
              <a:ext uri="{FF2B5EF4-FFF2-40B4-BE49-F238E27FC236}">
                <a16:creationId xmlns:a16="http://schemas.microsoft.com/office/drawing/2014/main" id="{95EFFDC2-5715-154F-C52C-DCFAF3E54E5C}"/>
              </a:ext>
            </a:extLst>
          </p:cNvPr>
          <p:cNvPicPr>
            <a:picLocks noChangeAspect="1"/>
          </p:cNvPicPr>
          <p:nvPr/>
        </p:nvPicPr>
        <p:blipFill>
          <a:blip r:embed="rId3"/>
          <a:stretch>
            <a:fillRect/>
          </a:stretch>
        </p:blipFill>
        <p:spPr>
          <a:xfrm>
            <a:off x="1062344" y="1377702"/>
            <a:ext cx="9927761" cy="4956191"/>
          </a:xfrm>
          <a:prstGeom prst="rect">
            <a:avLst/>
          </a:prstGeom>
        </p:spPr>
      </p:pic>
    </p:spTree>
    <p:extLst>
      <p:ext uri="{BB962C8B-B14F-4D97-AF65-F5344CB8AC3E}">
        <p14:creationId xmlns:p14="http://schemas.microsoft.com/office/powerpoint/2010/main" val="3967335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ADF8-6253-9705-3827-706E3B674C70}"/>
              </a:ext>
            </a:extLst>
          </p:cNvPr>
          <p:cNvSpPr>
            <a:spLocks noGrp="1"/>
          </p:cNvSpPr>
          <p:nvPr>
            <p:ph type="title"/>
          </p:nvPr>
        </p:nvSpPr>
        <p:spPr/>
        <p:txBody>
          <a:bodyPr/>
          <a:lstStyle/>
          <a:p>
            <a:endParaRPr lang="en-CA"/>
          </a:p>
        </p:txBody>
      </p:sp>
      <p:sp>
        <p:nvSpPr>
          <p:cNvPr id="3" name="Title 2">
            <a:extLst>
              <a:ext uri="{FF2B5EF4-FFF2-40B4-BE49-F238E27FC236}">
                <a16:creationId xmlns:a16="http://schemas.microsoft.com/office/drawing/2014/main" id="{1B374E7F-22F0-F5DA-8027-FF5E8F8CCB33}"/>
              </a:ext>
            </a:extLst>
          </p:cNvPr>
          <p:cNvSpPr>
            <a:spLocks noGrp="1"/>
          </p:cNvSpPr>
          <p:nvPr>
            <p:ph type="title" idx="4294967295"/>
          </p:nvPr>
        </p:nvSpPr>
        <p:spPr/>
        <p:txBody>
          <a:bodyPr/>
          <a:lstStyle/>
          <a:p>
            <a:endParaRPr lang="en-CA"/>
          </a:p>
        </p:txBody>
      </p:sp>
      <p:pic>
        <p:nvPicPr>
          <p:cNvPr id="6" name="Content Placeholder 5">
            <a:extLst>
              <a:ext uri="{FF2B5EF4-FFF2-40B4-BE49-F238E27FC236}">
                <a16:creationId xmlns:a16="http://schemas.microsoft.com/office/drawing/2014/main" id="{CF186B7E-AC4F-DE56-8414-E5690C1AC2BF}"/>
              </a:ext>
            </a:extLst>
          </p:cNvPr>
          <p:cNvPicPr>
            <a:picLocks noGrp="1" noChangeAspect="1"/>
          </p:cNvPicPr>
          <p:nvPr>
            <p:ph idx="1"/>
          </p:nvPr>
        </p:nvPicPr>
        <p:blipFill>
          <a:blip r:embed="rId2"/>
          <a:stretch>
            <a:fillRect/>
          </a:stretch>
        </p:blipFill>
        <p:spPr>
          <a:xfrm>
            <a:off x="0" y="-11833"/>
            <a:ext cx="12192000" cy="6934778"/>
          </a:xfrm>
        </p:spPr>
      </p:pic>
    </p:spTree>
    <p:extLst>
      <p:ext uri="{BB962C8B-B14F-4D97-AF65-F5344CB8AC3E}">
        <p14:creationId xmlns:p14="http://schemas.microsoft.com/office/powerpoint/2010/main" val="4183032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48F70-0ABC-295D-36E0-3E91E8231E0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AF1FA95-26B7-E982-A21A-1E72E6142D41}"/>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43FB21C6-7817-5B13-4399-7F3DB2908F41}"/>
              </a:ext>
            </a:extLst>
          </p:cNvPr>
          <p:cNvSpPr txBox="1">
            <a:spLocks noGrp="1"/>
          </p:cNvSpPr>
          <p:nvPr>
            <p:ph type="title"/>
          </p:nvPr>
        </p:nvSpPr>
        <p:spPr>
          <a:xfrm>
            <a:off x="1062344" y="533400"/>
            <a:ext cx="9927761"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Virtual Power Plant </a:t>
            </a:r>
            <a:b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b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References</a:t>
            </a:r>
          </a:p>
        </p:txBody>
      </p:sp>
      <p:sp>
        <p:nvSpPr>
          <p:cNvPr id="3" name="Content Placeholder 2">
            <a:extLst>
              <a:ext uri="{FF2B5EF4-FFF2-40B4-BE49-F238E27FC236}">
                <a16:creationId xmlns:a16="http://schemas.microsoft.com/office/drawing/2014/main" id="{1772D873-C099-6D41-C22F-F1ECB3FE5272}"/>
              </a:ext>
            </a:extLst>
          </p:cNvPr>
          <p:cNvSpPr txBox="1">
            <a:spLocks noGrp="1"/>
          </p:cNvSpPr>
          <p:nvPr>
            <p:ph idx="1"/>
          </p:nvPr>
        </p:nvSpPr>
        <p:spPr>
          <a:xfrm>
            <a:off x="1062344" y="2007220"/>
            <a:ext cx="9927761" cy="4137102"/>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lvl="0" hangingPunct="1">
              <a:spcAft>
                <a:spcPts val="1800"/>
              </a:spcAft>
              <a:buSzPct val="110000"/>
              <a:buFont typeface="Wingdings" pitchFamily="2"/>
              <a:buChar char="§"/>
            </a:pPr>
            <a:r>
              <a:rPr lang="en-US" sz="2400" dirty="0">
                <a:hlinkClick r:id="rId3"/>
              </a:rPr>
              <a:t>The grid’s new secret weapon: Your home – </a:t>
            </a:r>
            <a:r>
              <a:rPr lang="en-US" sz="2400" dirty="0" err="1">
                <a:hlinkClick r:id="rId3"/>
              </a:rPr>
              <a:t>pv</a:t>
            </a:r>
            <a:r>
              <a:rPr lang="en-US" sz="2400" dirty="0">
                <a:hlinkClick r:id="rId3"/>
              </a:rPr>
              <a:t> magazine USA</a:t>
            </a:r>
            <a:endParaRPr lang="en-US" sz="2400" dirty="0"/>
          </a:p>
          <a:p>
            <a:pPr lvl="0" hangingPunct="1">
              <a:spcAft>
                <a:spcPts val="1800"/>
              </a:spcAft>
              <a:buSzPct val="110000"/>
              <a:buFont typeface="Wingdings" pitchFamily="2"/>
              <a:buChar char="§"/>
            </a:pPr>
            <a:r>
              <a:rPr lang="en-US" sz="2400" dirty="0">
                <a:hlinkClick r:id="rId4"/>
              </a:rPr>
              <a:t>the role of the household in fighting climate change - Canadian Association for the Club of Rome</a:t>
            </a:r>
            <a:endParaRPr lang="en-US" sz="2400" dirty="0"/>
          </a:p>
          <a:p>
            <a:pPr lvl="0" hangingPunct="1">
              <a:spcAft>
                <a:spcPts val="1800"/>
              </a:spcAft>
              <a:buSzPct val="110000"/>
              <a:buFont typeface="Wingdings" pitchFamily="2"/>
              <a:buChar char="§"/>
            </a:pPr>
            <a:endParaRPr lang="en-US" sz="4000"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5E3545D-B7BE-8216-8CE5-AD61A2E86AF9}"/>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59</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graphicFrame>
        <p:nvGraphicFramePr>
          <p:cNvPr id="5" name="Table 4">
            <a:extLst>
              <a:ext uri="{FF2B5EF4-FFF2-40B4-BE49-F238E27FC236}">
                <a16:creationId xmlns:a16="http://schemas.microsoft.com/office/drawing/2014/main" id="{E0A81527-8C35-D280-D23E-0CC6AE7E2914}"/>
              </a:ext>
            </a:extLst>
          </p:cNvPr>
          <p:cNvGraphicFramePr>
            <a:graphicFrameLocks noGrp="1"/>
          </p:cNvGraphicFramePr>
          <p:nvPr>
            <p:extLst>
              <p:ext uri="{D42A27DB-BD31-4B8C-83A1-F6EECF244321}">
                <p14:modId xmlns:p14="http://schemas.microsoft.com/office/powerpoint/2010/main" val="3413850184"/>
              </p:ext>
            </p:extLst>
          </p:nvPr>
        </p:nvGraphicFramePr>
        <p:xfrm>
          <a:off x="1062344" y="3569558"/>
          <a:ext cx="10328339" cy="2286000"/>
        </p:xfrm>
        <a:graphic>
          <a:graphicData uri="http://schemas.openxmlformats.org/drawingml/2006/table">
            <a:tbl>
              <a:tblPr/>
              <a:tblGrid>
                <a:gridCol w="10328339">
                  <a:extLst>
                    <a:ext uri="{9D8B030D-6E8A-4147-A177-3AD203B41FA5}">
                      <a16:colId xmlns:a16="http://schemas.microsoft.com/office/drawing/2014/main" val="1909397274"/>
                    </a:ext>
                  </a:extLst>
                </a:gridCol>
              </a:tblGrid>
              <a:tr h="0">
                <a:tc>
                  <a:txBody>
                    <a:bodyPr/>
                    <a:lstStyle/>
                    <a:p>
                      <a:endParaRPr lang="en-US" b="1" dirty="0">
                        <a:effectLst/>
                        <a:latin typeface="Helvetica" panose="020B0604020202020204" pitchFamily="34" charset="0"/>
                      </a:endParaRPr>
                    </a:p>
                    <a:p>
                      <a:r>
                        <a:rPr lang="en-US" dirty="0">
                          <a:solidFill>
                            <a:srgbClr val="1155CC"/>
                          </a:solidFill>
                          <a:effectLst/>
                          <a:latin typeface="Helvetica" panose="020B0604020202020204" pitchFamily="34" charset="0"/>
                          <a:hlinkClick r:id="rId5"/>
                        </a:rPr>
                        <a:t>Ontario Launches New Energy Efficiency Programs to Save You Money</a:t>
                      </a:r>
                      <a:endParaRPr lang="en-US" dirty="0">
                        <a:effectLst/>
                        <a:latin typeface="Helvetica" panose="020B0604020202020204" pitchFamily="34" charset="0"/>
                      </a:endParaRPr>
                    </a:p>
                    <a:p>
                      <a:r>
                        <a:rPr lang="en-US" dirty="0">
                          <a:solidFill>
                            <a:srgbClr val="1155CC"/>
                          </a:solidFill>
                          <a:effectLst/>
                          <a:latin typeface="Helvetica" panose="020B0604020202020204" pitchFamily="34" charset="0"/>
                          <a:hlinkClick r:id="rId6"/>
                        </a:rPr>
                        <a:t>Save on Energy</a:t>
                      </a:r>
                      <a:endParaRPr lang="en-US" dirty="0">
                        <a:effectLst/>
                        <a:latin typeface="Helvetica" panose="020B0604020202020204" pitchFamily="34" charset="0"/>
                      </a:endParaRPr>
                    </a:p>
                    <a:p>
                      <a:r>
                        <a:rPr lang="en-US" dirty="0">
                          <a:effectLst/>
                          <a:latin typeface="Helvetica" panose="020B0604020202020204" pitchFamily="34" charset="0"/>
                          <a:hlinkClick r:id="rId7"/>
                        </a:rPr>
                        <a:t>Save on Energy Home Renovation Savings Program Page</a:t>
                      </a:r>
                      <a:endParaRPr lang="en-US" dirty="0">
                        <a:effectLst/>
                        <a:latin typeface="Helvetica" panose="020B0604020202020204" pitchFamily="34" charset="0"/>
                      </a:endParaRPr>
                    </a:p>
                    <a:p>
                      <a:r>
                        <a:rPr lang="en-US" dirty="0">
                          <a:solidFill>
                            <a:srgbClr val="1155CC"/>
                          </a:solidFill>
                          <a:effectLst/>
                          <a:latin typeface="Helvetica" panose="020B0604020202020204" pitchFamily="34" charset="0"/>
                          <a:hlinkClick r:id="rId8"/>
                        </a:rPr>
                        <a:t>Enbridge Gas Home Renovation Savings Program Page</a:t>
                      </a:r>
                      <a:endParaRPr lang="en-US" dirty="0">
                        <a:effectLst/>
                        <a:latin typeface="Helvetica" panose="020B0604020202020204" pitchFamily="34" charset="0"/>
                      </a:endParaRPr>
                    </a:p>
                    <a:p>
                      <a:r>
                        <a:rPr lang="en-US" dirty="0">
                          <a:solidFill>
                            <a:srgbClr val="1155CC"/>
                          </a:solidFill>
                          <a:effectLst/>
                          <a:latin typeface="Helvetica" panose="020B0604020202020204" pitchFamily="34" charset="0"/>
                          <a:hlinkClick r:id="rId9"/>
                        </a:rPr>
                        <a:t>Manage energy costs for your home</a:t>
                      </a:r>
                      <a:endParaRPr lang="en-US" dirty="0">
                        <a:effectLst/>
                        <a:latin typeface="Helvetica" panose="020B0604020202020204" pitchFamily="34" charset="0"/>
                      </a:endParaRPr>
                    </a:p>
                    <a:p>
                      <a:r>
                        <a:rPr lang="en-US" dirty="0">
                          <a:solidFill>
                            <a:srgbClr val="1155CC"/>
                          </a:solidFill>
                          <a:effectLst/>
                          <a:latin typeface="Helvetica" panose="020B0604020202020204" pitchFamily="34" charset="0"/>
                          <a:hlinkClick r:id="rId10"/>
                        </a:rPr>
                        <a:t>Manage energy costs for your business</a:t>
                      </a:r>
                      <a:endParaRPr lang="en-US" dirty="0">
                        <a:effectLst/>
                        <a:latin typeface="Helvetica" panose="020B0604020202020204" pitchFamily="34" charset="0"/>
                      </a:endParaRPr>
                    </a:p>
                    <a:p>
                      <a:r>
                        <a:rPr lang="en-US" dirty="0">
                          <a:solidFill>
                            <a:srgbClr val="1155CC"/>
                          </a:solidFill>
                          <a:effectLst/>
                          <a:latin typeface="Helvetica" panose="020B0604020202020204" pitchFamily="34" charset="0"/>
                          <a:hlinkClick r:id="rId11"/>
                        </a:rPr>
                        <a:t>Ontario’s Affordable Energy Future: The Pressing Case for More Power</a:t>
                      </a:r>
                      <a:endParaRPr lang="en-US" dirty="0">
                        <a:effectLst/>
                        <a:latin typeface="Helvetica" panose="020B0604020202020204" pitchFamily="34" charset="0"/>
                      </a:endParaRPr>
                    </a:p>
                  </a:txBody>
                  <a:tcPr anchor="ctr">
                    <a:lnL>
                      <a:noFill/>
                    </a:lnL>
                    <a:lnR>
                      <a:noFill/>
                    </a:lnR>
                    <a:lnT>
                      <a:noFill/>
                    </a:lnT>
                    <a:lnB>
                      <a:noFill/>
                    </a:lnB>
                    <a:solidFill>
                      <a:srgbClr val="FFFFFF"/>
                    </a:solidFill>
                  </a:tcPr>
                </a:tc>
                <a:extLst>
                  <a:ext uri="{0D108BD9-81ED-4DB2-BD59-A6C34878D82A}">
                    <a16:rowId xmlns:a16="http://schemas.microsoft.com/office/drawing/2014/main" val="2663813708"/>
                  </a:ext>
                </a:extLst>
              </a:tr>
            </a:tbl>
          </a:graphicData>
        </a:graphic>
      </p:graphicFrame>
    </p:spTree>
    <p:extLst>
      <p:ext uri="{BB962C8B-B14F-4D97-AF65-F5344CB8AC3E}">
        <p14:creationId xmlns:p14="http://schemas.microsoft.com/office/powerpoint/2010/main" val="376962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9D01-A0B4-3189-E89F-C4967294E892}"/>
              </a:ext>
            </a:extLst>
          </p:cNvPr>
          <p:cNvSpPr>
            <a:spLocks noGrp="1"/>
          </p:cNvSpPr>
          <p:nvPr>
            <p:ph type="title" idx="4294967295"/>
          </p:nvPr>
        </p:nvSpPr>
        <p:spPr/>
        <p:txBody>
          <a:bodyPr/>
          <a:lstStyle/>
          <a:p>
            <a:endParaRPr lang="en-CA"/>
          </a:p>
        </p:txBody>
      </p:sp>
      <p:pic>
        <p:nvPicPr>
          <p:cNvPr id="4" name="Picture 3">
            <a:extLst>
              <a:ext uri="{FF2B5EF4-FFF2-40B4-BE49-F238E27FC236}">
                <a16:creationId xmlns:a16="http://schemas.microsoft.com/office/drawing/2014/main" id="{A4249D04-8863-CD90-DD36-429E97014F27}"/>
              </a:ext>
            </a:extLst>
          </p:cNvPr>
          <p:cNvPicPr>
            <a:picLocks noChangeAspect="1"/>
          </p:cNvPicPr>
          <p:nvPr/>
        </p:nvPicPr>
        <p:blipFill>
          <a:blip r:embed="rId3"/>
          <a:stretch>
            <a:fillRect/>
          </a:stretch>
        </p:blipFill>
        <p:spPr>
          <a:xfrm>
            <a:off x="42147" y="0"/>
            <a:ext cx="12107705" cy="6858000"/>
          </a:xfrm>
          <a:prstGeom prst="rect">
            <a:avLst/>
          </a:prstGeom>
        </p:spPr>
      </p:pic>
      <p:sp>
        <p:nvSpPr>
          <p:cNvPr id="3" name="Text Placeholder 2">
            <a:extLst>
              <a:ext uri="{FF2B5EF4-FFF2-40B4-BE49-F238E27FC236}">
                <a16:creationId xmlns:a16="http://schemas.microsoft.com/office/drawing/2014/main" id="{5E908E53-BD47-BFC8-D454-80A477B26DF1}"/>
              </a:ext>
            </a:extLst>
          </p:cNvPr>
          <p:cNvSpPr>
            <a:spLocks noGrp="1"/>
          </p:cNvSpPr>
          <p:nvPr>
            <p:ph type="body" idx="4294967295"/>
          </p:nvPr>
        </p:nvSpPr>
        <p:spPr>
          <a:xfrm>
            <a:off x="443226" y="656869"/>
            <a:ext cx="10972440" cy="4525920"/>
          </a:xfrm>
        </p:spPr>
        <p:txBody>
          <a:bodyPr/>
          <a:lstStyle/>
          <a:p>
            <a:r>
              <a:rPr lang="en-US" dirty="0">
                <a:solidFill>
                  <a:schemeClr val="bg1"/>
                </a:solidFill>
              </a:rPr>
              <a:t>Interesting IR photo of 2% energy loss</a:t>
            </a:r>
          </a:p>
          <a:p>
            <a:r>
              <a:rPr lang="en-US" dirty="0">
                <a:solidFill>
                  <a:schemeClr val="bg1"/>
                </a:solidFill>
              </a:rPr>
              <a:t>Distant Generator to local load</a:t>
            </a:r>
            <a:endParaRPr lang="en-CA" dirty="0">
              <a:solidFill>
                <a:schemeClr val="bg1"/>
              </a:solidFill>
            </a:endParaRPr>
          </a:p>
        </p:txBody>
      </p:sp>
    </p:spTree>
    <p:extLst>
      <p:ext uri="{BB962C8B-B14F-4D97-AF65-F5344CB8AC3E}">
        <p14:creationId xmlns:p14="http://schemas.microsoft.com/office/powerpoint/2010/main" val="3264341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21DC-BFD5-A7F2-880D-C0027333FA2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C4F4E8C-E521-9D93-038B-E23128883EFF}"/>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9F7D8C26-67D8-5DA2-78EE-88913E6844C0}"/>
              </a:ext>
            </a:extLst>
          </p:cNvPr>
          <p:cNvSpPr txBox="1">
            <a:spLocks noGrp="1"/>
          </p:cNvSpPr>
          <p:nvPr>
            <p:ph type="title"/>
          </p:nvPr>
        </p:nvSpPr>
        <p:spPr>
          <a:xfrm>
            <a:off x="1062344" y="533400"/>
            <a:ext cx="9927761"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Other References</a:t>
            </a:r>
          </a:p>
        </p:txBody>
      </p:sp>
      <p:sp>
        <p:nvSpPr>
          <p:cNvPr id="3" name="Content Placeholder 2">
            <a:extLst>
              <a:ext uri="{FF2B5EF4-FFF2-40B4-BE49-F238E27FC236}">
                <a16:creationId xmlns:a16="http://schemas.microsoft.com/office/drawing/2014/main" id="{7C9E9D3D-C21B-3383-0B6A-8B30DB05D3A7}"/>
              </a:ext>
            </a:extLst>
          </p:cNvPr>
          <p:cNvSpPr txBox="1">
            <a:spLocks noGrp="1"/>
          </p:cNvSpPr>
          <p:nvPr>
            <p:ph idx="1"/>
          </p:nvPr>
        </p:nvSpPr>
        <p:spPr>
          <a:xfrm>
            <a:off x="1062344" y="2007220"/>
            <a:ext cx="9927761" cy="4137102"/>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lvl="0" hangingPunct="1">
              <a:spcAft>
                <a:spcPts val="1800"/>
              </a:spcAft>
              <a:buSzPct val="110000"/>
              <a:buFont typeface="Wingdings" pitchFamily="2"/>
              <a:buChar char="§"/>
            </a:pPr>
            <a:r>
              <a:rPr lang="en-US" sz="2400" dirty="0">
                <a:hlinkClick r:id="rId3"/>
              </a:rPr>
              <a:t>Tesla Solar Roof Review: Was it Worth It?</a:t>
            </a:r>
            <a:endParaRPr lang="en-US" sz="2400" dirty="0"/>
          </a:p>
          <a:p>
            <a:pPr lvl="0" hangingPunct="1">
              <a:spcAft>
                <a:spcPts val="1800"/>
              </a:spcAft>
              <a:buSzPct val="110000"/>
              <a:buFont typeface="Wingdings" pitchFamily="2"/>
              <a:buChar char="§"/>
            </a:pPr>
            <a:endParaRPr lang="en-US" sz="2400" dirty="0">
              <a:solidFill>
                <a:schemeClr val="tx1"/>
              </a:solidFill>
              <a:latin typeface="Verdana" panose="020B0604030504040204" pitchFamily="34" charset="0"/>
              <a:ea typeface="Verdana" panose="020B0604030504040204" pitchFamily="34" charset="0"/>
              <a:cs typeface="Calibri" panose="020F0502020204030204" pitchFamily="34" charset="0"/>
            </a:endParaRPr>
          </a:p>
          <a:p>
            <a:pPr lvl="0" hangingPunct="1">
              <a:spcAft>
                <a:spcPts val="1800"/>
              </a:spcAft>
              <a:buSzPct val="110000"/>
              <a:buFont typeface="Wingdings" pitchFamily="2"/>
              <a:buChar char="§"/>
            </a:pPr>
            <a:r>
              <a:rPr lang="en-US" sz="2000" b="0" i="0" dirty="0">
                <a:solidFill>
                  <a:srgbClr val="000000"/>
                </a:solidFill>
                <a:effectLst/>
                <a:latin typeface="Times New Roman" panose="02020603050405020304" pitchFamily="18" charset="0"/>
                <a:cs typeface="Times New Roman" panose="02020603050405020304" pitchFamily="18" charset="0"/>
              </a:rPr>
              <a:t>source and share power locally,  phantom power (base load)</a:t>
            </a:r>
          </a:p>
          <a:p>
            <a:pPr lvl="0" hangingPunct="1">
              <a:spcAft>
                <a:spcPts val="1800"/>
              </a:spcAft>
              <a:buSzPct val="110000"/>
              <a:buFont typeface="Wingdings" pitchFamily="2"/>
              <a:buChar char="§"/>
            </a:pPr>
            <a:r>
              <a:rPr lang="en-US" sz="2000" b="0" i="0" dirty="0">
                <a:solidFill>
                  <a:srgbClr val="000000"/>
                </a:solidFill>
                <a:effectLst/>
                <a:latin typeface="Times New Roman" panose="02020603050405020304" pitchFamily="18" charset="0"/>
                <a:cs typeface="Times New Roman" panose="02020603050405020304" pitchFamily="18" charset="0"/>
              </a:rPr>
              <a:t>A more distributed model of the grid enables lower energy costs, energy independence, and enhanced local resilience.  Location of the DER (batteries or generators or demand response) for </a:t>
            </a:r>
            <a:r>
              <a:rPr lang="en-US" sz="1800" b="0" i="0" dirty="0">
                <a:solidFill>
                  <a:srgbClr val="000000"/>
                </a:solidFill>
                <a:effectLst/>
                <a:latin typeface="ArialMT"/>
              </a:rPr>
              <a:t>distribution-connected generation, storage and controllable loads</a:t>
            </a:r>
            <a:r>
              <a:rPr lang="en-US" sz="1200" dirty="0"/>
              <a:t> </a:t>
            </a:r>
            <a:r>
              <a:rPr lang="en-US" sz="2000" b="0" i="0" dirty="0">
                <a:solidFill>
                  <a:srgbClr val="000000"/>
                </a:solidFill>
                <a:effectLst/>
                <a:latin typeface="Times New Roman" panose="02020603050405020304" pitchFamily="18" charset="0"/>
                <a:cs typeface="Times New Roman" panose="02020603050405020304" pitchFamily="18" charset="0"/>
              </a:rPr>
              <a:t>is vital (areas of gird congestion, fluctuating demand, long term demand growth, aging grid transmission and/or distribution)  </a:t>
            </a:r>
          </a:p>
          <a:p>
            <a:pPr lvl="0" hangingPunct="1">
              <a:spcAft>
                <a:spcPts val="1800"/>
              </a:spcAft>
              <a:buSzPct val="110000"/>
              <a:buFont typeface="Wingdings" pitchFamily="2"/>
              <a:buChar char="§"/>
            </a:pPr>
            <a:endParaRPr lang="en-US" sz="20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4E16C24-F634-4330-94D9-025511DDE7E1}"/>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60</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graphicFrame>
        <p:nvGraphicFramePr>
          <p:cNvPr id="5" name="Table 4">
            <a:extLst>
              <a:ext uri="{FF2B5EF4-FFF2-40B4-BE49-F238E27FC236}">
                <a16:creationId xmlns:a16="http://schemas.microsoft.com/office/drawing/2014/main" id="{9D61CBEF-6A42-2812-8043-DABB2F07A639}"/>
              </a:ext>
            </a:extLst>
          </p:cNvPr>
          <p:cNvGraphicFramePr>
            <a:graphicFrameLocks noGrp="1"/>
          </p:cNvGraphicFramePr>
          <p:nvPr>
            <p:extLst>
              <p:ext uri="{D42A27DB-BD31-4B8C-83A1-F6EECF244321}">
                <p14:modId xmlns:p14="http://schemas.microsoft.com/office/powerpoint/2010/main" val="3180329637"/>
              </p:ext>
            </p:extLst>
          </p:nvPr>
        </p:nvGraphicFramePr>
        <p:xfrm>
          <a:off x="1062344" y="3569558"/>
          <a:ext cx="208280" cy="365760"/>
        </p:xfrm>
        <a:graphic>
          <a:graphicData uri="http://schemas.openxmlformats.org/drawingml/2006/table">
            <a:tbl>
              <a:tblPr/>
              <a:tblGrid>
                <a:gridCol w="208280">
                  <a:extLst>
                    <a:ext uri="{9D8B030D-6E8A-4147-A177-3AD203B41FA5}">
                      <a16:colId xmlns:a16="http://schemas.microsoft.com/office/drawing/2014/main" val="1909397274"/>
                    </a:ext>
                  </a:extLst>
                </a:gridCol>
              </a:tblGrid>
              <a:tr h="0">
                <a:tc>
                  <a:txBody>
                    <a:bodyPr/>
                    <a:lstStyle/>
                    <a:p>
                      <a:endParaRPr lang="en-US" b="1" dirty="0">
                        <a:effectLst/>
                        <a:latin typeface="Helvetica" panose="020B0604020202020204" pitchFamily="34" charset="0"/>
                      </a:endParaRPr>
                    </a:p>
                  </a:txBody>
                  <a:tcPr anchor="ctr">
                    <a:lnL>
                      <a:noFill/>
                    </a:lnL>
                    <a:lnR>
                      <a:noFill/>
                    </a:lnR>
                    <a:lnT>
                      <a:noFill/>
                    </a:lnT>
                    <a:lnB>
                      <a:noFill/>
                    </a:lnB>
                    <a:solidFill>
                      <a:srgbClr val="FFFFFF"/>
                    </a:solidFill>
                  </a:tcPr>
                </a:tc>
                <a:extLst>
                  <a:ext uri="{0D108BD9-81ED-4DB2-BD59-A6C34878D82A}">
                    <a16:rowId xmlns:a16="http://schemas.microsoft.com/office/drawing/2014/main" val="2663813708"/>
                  </a:ext>
                </a:extLst>
              </a:tr>
            </a:tbl>
          </a:graphicData>
        </a:graphic>
      </p:graphicFrame>
    </p:spTree>
    <p:extLst>
      <p:ext uri="{BB962C8B-B14F-4D97-AF65-F5344CB8AC3E}">
        <p14:creationId xmlns:p14="http://schemas.microsoft.com/office/powerpoint/2010/main" val="3371387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0B291-6E35-17EF-DC24-428BCAC83C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24C2CEB-DD2B-D0C8-54F3-B361D1BACEDB}"/>
              </a:ext>
            </a:extLst>
          </p:cNvPr>
          <p:cNvSpPr txBox="1"/>
          <p:nvPr/>
        </p:nvSpPr>
        <p:spPr>
          <a:xfrm>
            <a:off x="447676" y="352731"/>
            <a:ext cx="11214588" cy="6186309"/>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AD16CB69-7FB8-2AB7-2798-9A734CDA975D}"/>
              </a:ext>
            </a:extLst>
          </p:cNvPr>
          <p:cNvSpPr txBox="1">
            <a:spLocks noGrp="1"/>
          </p:cNvSpPr>
          <p:nvPr>
            <p:ph type="title"/>
          </p:nvPr>
        </p:nvSpPr>
        <p:spPr>
          <a:xfrm>
            <a:off x="1062344" y="533400"/>
            <a:ext cx="9927761" cy="1266825"/>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latin typeface="Lucida Sans" panose="020B0602030504020204" pitchFamily="34" charset="0"/>
              </a:rPr>
              <a:t>Other References</a:t>
            </a:r>
          </a:p>
        </p:txBody>
      </p:sp>
      <p:sp>
        <p:nvSpPr>
          <p:cNvPr id="3" name="Content Placeholder 2">
            <a:extLst>
              <a:ext uri="{FF2B5EF4-FFF2-40B4-BE49-F238E27FC236}">
                <a16:creationId xmlns:a16="http://schemas.microsoft.com/office/drawing/2014/main" id="{F5F88CE5-8FA7-EEAA-5C04-B7F8D9CCB931}"/>
              </a:ext>
            </a:extLst>
          </p:cNvPr>
          <p:cNvSpPr txBox="1">
            <a:spLocks noGrp="1"/>
          </p:cNvSpPr>
          <p:nvPr>
            <p:ph idx="1"/>
          </p:nvPr>
        </p:nvSpPr>
        <p:spPr>
          <a:xfrm>
            <a:off x="447676" y="1800225"/>
            <a:ext cx="11214588" cy="4524375"/>
          </a:xfrm>
          <a:solidFill>
            <a:schemeClr val="bg1">
              <a:lumMod val="95000"/>
            </a:schemeClr>
          </a:solidFill>
        </p:spPr>
        <p:txBody>
          <a:bodyPr lIns="91440" tIns="45720" rIns="91440" bIns="45720"/>
          <a:lstStyle/>
          <a:p>
            <a:pPr marL="0" lvl="0" indent="0" hangingPunct="1">
              <a:spcAft>
                <a:spcPts val="1800"/>
              </a:spcAft>
              <a:buSzPct val="110000"/>
              <a:buNone/>
            </a:pPr>
            <a:r>
              <a:rPr lang="en-US" sz="500" dirty="0">
                <a:solidFill>
                  <a:schemeClr val="tx1"/>
                </a:solidFill>
                <a:latin typeface="Verdana" panose="020B0604030504040204" pitchFamily="34" charset="0"/>
                <a:ea typeface="Verdana" panose="020B0604030504040204" pitchFamily="34" charset="0"/>
                <a:cs typeface="Calibri" panose="020F0502020204030204" pitchFamily="34" charset="0"/>
              </a:rPr>
              <a:t>  </a:t>
            </a:r>
          </a:p>
          <a:p>
            <a:pPr lvl="0" hangingPunct="1">
              <a:spcAft>
                <a:spcPts val="1800"/>
              </a:spcAft>
              <a:buSzPct val="110000"/>
              <a:buFont typeface="Wingdings" pitchFamily="2"/>
              <a:buChar char="§"/>
            </a:pPr>
            <a:r>
              <a:rPr lang="en-US" sz="2200" b="0" i="0" dirty="0">
                <a:effectLst/>
                <a:latin typeface="Roboto" panose="02000000000000000000" pitchFamily="2" charset="0"/>
              </a:rPr>
              <a:t>The grid is the most complex machine on the planet that most people, including you dear reader, depend on every second of their life.   Nuclear makes it more expensive and complex when what is required is improved affordability, lower complexity and greater distribution in our generating capacity.     Resilience becomes increasingly desirable as weather systems and wildfires threaten out central facilities and their aging transmission and distribution networks.  The benefits of moving the electricity generation right to the demand loads are enormous and more important than financial arguments.   Reliability, resilience, availability, safety, flexibility, and security are some terms that come to mind.   The terms used by the industry are Distributed Energy Resources, Non-Wired Solutions, Microgrids, Virtual Power Plants, Battery Energy Storage System and Renewable Energy.   Modernization of the grid must move away from the old technologies to those proven to be superior.</a:t>
            </a:r>
            <a:endParaRPr lang="en-US" sz="2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25DDA1-24CD-AFC7-8371-FDB048C0EE00}"/>
              </a:ext>
            </a:extLst>
          </p:cNvPr>
          <p:cNvSpPr txBox="1"/>
          <p:nvPr/>
        </p:nvSpPr>
        <p:spPr>
          <a:xfrm>
            <a:off x="10867292" y="6480345"/>
            <a:ext cx="486388" cy="365040"/>
          </a:xfrm>
          <a:prstGeom prst="rect">
            <a:avLst/>
          </a:prstGeom>
          <a:noFill/>
          <a:ln cap="flat">
            <a:noFill/>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fld id="{05483283-93E5-4138-BEAD-4070BE8D7339}" type="slidenum">
              <a:rPr/>
              <a:t>61</a:t>
            </a:fld>
            <a:endParaRPr lang="en-CA" sz="1200" b="1" i="0" u="none" strike="noStrike" kern="1200" spc="0" baseline="0" dirty="0">
              <a:ln>
                <a:noFill/>
              </a:ln>
              <a:solidFill>
                <a:srgbClr val="000000"/>
              </a:solidFill>
              <a:latin typeface="Verdana" pitchFamily="34"/>
              <a:ea typeface="Verdana" pitchFamily="34"/>
              <a:cs typeface="Lucida Sans" pitchFamily="2"/>
            </a:endParaRPr>
          </a:p>
        </p:txBody>
      </p:sp>
      <p:graphicFrame>
        <p:nvGraphicFramePr>
          <p:cNvPr id="5" name="Table 4">
            <a:extLst>
              <a:ext uri="{FF2B5EF4-FFF2-40B4-BE49-F238E27FC236}">
                <a16:creationId xmlns:a16="http://schemas.microsoft.com/office/drawing/2014/main" id="{80869850-BE29-D610-0677-2678F1D66164}"/>
              </a:ext>
            </a:extLst>
          </p:cNvPr>
          <p:cNvGraphicFramePr>
            <a:graphicFrameLocks noGrp="1"/>
          </p:cNvGraphicFramePr>
          <p:nvPr/>
        </p:nvGraphicFramePr>
        <p:xfrm>
          <a:off x="1062344" y="3569558"/>
          <a:ext cx="208280" cy="365760"/>
        </p:xfrm>
        <a:graphic>
          <a:graphicData uri="http://schemas.openxmlformats.org/drawingml/2006/table">
            <a:tbl>
              <a:tblPr/>
              <a:tblGrid>
                <a:gridCol w="208280">
                  <a:extLst>
                    <a:ext uri="{9D8B030D-6E8A-4147-A177-3AD203B41FA5}">
                      <a16:colId xmlns:a16="http://schemas.microsoft.com/office/drawing/2014/main" val="1909397274"/>
                    </a:ext>
                  </a:extLst>
                </a:gridCol>
              </a:tblGrid>
              <a:tr h="0">
                <a:tc>
                  <a:txBody>
                    <a:bodyPr/>
                    <a:lstStyle/>
                    <a:p>
                      <a:endParaRPr lang="en-US" b="1" dirty="0">
                        <a:effectLst/>
                        <a:latin typeface="Helvetica" panose="020B0604020202020204" pitchFamily="34" charset="0"/>
                      </a:endParaRPr>
                    </a:p>
                  </a:txBody>
                  <a:tcPr anchor="ctr">
                    <a:lnL>
                      <a:noFill/>
                    </a:lnL>
                    <a:lnR>
                      <a:noFill/>
                    </a:lnR>
                    <a:lnT>
                      <a:noFill/>
                    </a:lnT>
                    <a:lnB>
                      <a:noFill/>
                    </a:lnB>
                    <a:solidFill>
                      <a:srgbClr val="FFFFFF"/>
                    </a:solidFill>
                  </a:tcPr>
                </a:tc>
                <a:extLst>
                  <a:ext uri="{0D108BD9-81ED-4DB2-BD59-A6C34878D82A}">
                    <a16:rowId xmlns:a16="http://schemas.microsoft.com/office/drawing/2014/main" val="2663813708"/>
                  </a:ext>
                </a:extLst>
              </a:tr>
            </a:tbl>
          </a:graphicData>
        </a:graphic>
      </p:graphicFrame>
    </p:spTree>
    <p:extLst>
      <p:ext uri="{BB962C8B-B14F-4D97-AF65-F5344CB8AC3E}">
        <p14:creationId xmlns:p14="http://schemas.microsoft.com/office/powerpoint/2010/main" val="374540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E20E4-BFDC-12FA-E6F2-74CD28C8B67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A00CA19-9583-BFE1-137F-6A0DFF9EEDD6}"/>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761EE686-F0AF-2C76-8E4C-2F5980EA8F47}"/>
              </a:ext>
            </a:extLst>
          </p:cNvPr>
          <p:cNvSpPr txBox="1">
            <a:spLocks noGrp="1"/>
          </p:cNvSpPr>
          <p:nvPr>
            <p:ph type="title"/>
          </p:nvPr>
        </p:nvSpPr>
        <p:spPr>
          <a:xfrm>
            <a:off x="2205283" y="516255"/>
            <a:ext cx="7740402"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The Presentation Content</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B7D298A5-6D82-FE98-36C7-60DC746538D4}"/>
              </a:ext>
            </a:extLst>
          </p:cNvPr>
          <p:cNvSpPr txBox="1">
            <a:spLocks noGrp="1"/>
          </p:cNvSpPr>
          <p:nvPr>
            <p:ph idx="1"/>
          </p:nvPr>
        </p:nvSpPr>
        <p:spPr>
          <a:xfrm>
            <a:off x="471855" y="2015830"/>
            <a:ext cx="11248292" cy="4325915"/>
          </a:xfrm>
          <a:solidFill>
            <a:schemeClr val="bg1">
              <a:lumMod val="95000"/>
            </a:schemeClr>
          </a:solidFill>
        </p:spPr>
        <p:txBody>
          <a:bodyPr lIns="91440" tIns="45720" rIns="91440" bIns="45720"/>
          <a:lstStyle/>
          <a:p>
            <a:pPr marL="0" lvl="0" indent="0" hangingPunct="1">
              <a:lnSpc>
                <a:spcPct val="80000"/>
              </a:lnSpc>
              <a:spcAft>
                <a:spcPts val="1199"/>
              </a:spcAft>
              <a:buNone/>
            </a:pPr>
            <a:r>
              <a:rPr lang="en-US" sz="900" dirty="0">
                <a:effectLst>
                  <a:outerShdw dist="17961" dir="2700000">
                    <a:scrgbClr r="0" g="0" b="0"/>
                  </a:outerShdw>
                </a:effectLst>
                <a:latin typeface="Arial Rounded MT Bold" pitchFamily="34"/>
              </a:rPr>
              <a:t> </a:t>
            </a:r>
          </a:p>
          <a:p>
            <a:pPr lvl="0" hangingPunct="1">
              <a:spcAft>
                <a:spcPts val="1199"/>
              </a:spcAft>
              <a:buClr>
                <a:srgbClr val="000000"/>
              </a:buClr>
            </a:pPr>
            <a:r>
              <a:rPr lang="en-US" sz="2400" dirty="0">
                <a:latin typeface="Verdana" panose="020B0604030504040204" pitchFamily="34" charset="0"/>
                <a:ea typeface="Verdana" panose="020B0604030504040204" pitchFamily="34" charset="0"/>
                <a:cs typeface="Calibri" panose="020F0502020204030204" pitchFamily="34" charset="0"/>
              </a:rPr>
              <a:t>Objective: To establish a Virtual Power Plant (VPP) in Ontario, Canada to demonstrate how</a:t>
            </a:r>
            <a:r>
              <a:rPr lang="en-US" sz="2400" b="0" i="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the planet and people can thrive</a:t>
            </a:r>
            <a:endParaRPr lang="en-US" sz="4000" dirty="0">
              <a:latin typeface="Verdana" panose="020B0604030504040204" pitchFamily="34" charset="0"/>
              <a:ea typeface="Verdana" panose="020B0604030504040204" pitchFamily="34" charset="0"/>
              <a:cs typeface="Calibri" panose="020F0502020204030204" pitchFamily="34" charset="0"/>
            </a:endParaRPr>
          </a:p>
          <a:p>
            <a:pPr lvl="0" hangingPunct="1">
              <a:spcAft>
                <a:spcPts val="601"/>
              </a:spcAft>
              <a:buClr>
                <a:srgbClr val="000000"/>
              </a:buClr>
            </a:pPr>
            <a:r>
              <a:rPr lang="en-US" sz="2400" dirty="0">
                <a:latin typeface="Verdana" panose="020B0604030504040204" pitchFamily="34" charset="0"/>
                <a:ea typeface="Verdana" panose="020B0604030504040204" pitchFamily="34" charset="0"/>
                <a:cs typeface="Calibri" panose="020F0502020204030204" pitchFamily="34" charset="0"/>
              </a:rPr>
              <a:t>Describe VPPs and V2G, their usefulness and benefits</a:t>
            </a:r>
          </a:p>
          <a:p>
            <a:pPr lvl="0" hangingPunct="1">
              <a:spcAft>
                <a:spcPts val="1199"/>
              </a:spcAft>
              <a:buClr>
                <a:srgbClr val="000000"/>
              </a:buClr>
            </a:pPr>
            <a:r>
              <a:rPr lang="en-US" sz="2400" b="0" i="0" dirty="0">
                <a:solidFill>
                  <a:srgbClr val="434343"/>
                </a:solidFill>
                <a:effectLst/>
                <a:latin typeface="Verdana" panose="020B0604030504040204" pitchFamily="34" charset="0"/>
                <a:ea typeface="Verdana" panose="020B0604030504040204" pitchFamily="34" charset="0"/>
              </a:rPr>
              <a:t>Demonstrate how VPPs can unlock a new revenue stream by facilitating participation in energy markets</a:t>
            </a:r>
            <a:endParaRPr lang="en-US" sz="2400" dirty="0">
              <a:latin typeface="Verdana" panose="020B0604030504040204" pitchFamily="34" charset="0"/>
              <a:ea typeface="Verdana" panose="020B0604030504040204" pitchFamily="34" charset="0"/>
              <a:cs typeface="Calibri" panose="020F0502020204030204" pitchFamily="34" charset="0"/>
            </a:endParaRPr>
          </a:p>
          <a:p>
            <a:pPr lvl="0" hangingPunct="1">
              <a:spcAft>
                <a:spcPts val="1199"/>
              </a:spcAft>
              <a:buClr>
                <a:srgbClr val="000000"/>
              </a:buClr>
            </a:pPr>
            <a:r>
              <a:rPr lang="en-US" sz="2400" dirty="0">
                <a:latin typeface="Verdana" panose="020B0604030504040204" pitchFamily="34" charset="0"/>
                <a:ea typeface="Verdana" panose="020B0604030504040204" pitchFamily="34" charset="0"/>
                <a:cs typeface="Calibri" panose="020F0502020204030204" pitchFamily="34" charset="0"/>
              </a:rPr>
              <a:t>Describe energy trading while time shifting loads </a:t>
            </a:r>
          </a:p>
          <a:p>
            <a:pPr lvl="0" hangingPunct="1">
              <a:spcAft>
                <a:spcPts val="1199"/>
              </a:spcAft>
              <a:buClr>
                <a:srgbClr val="000000"/>
              </a:buClr>
            </a:pPr>
            <a:r>
              <a:rPr lang="en-US" sz="2400" dirty="0">
                <a:latin typeface="Verdana" panose="020B0604030504040204" pitchFamily="34" charset="0"/>
                <a:ea typeface="Verdana" panose="020B0604030504040204" pitchFamily="34" charset="0"/>
                <a:cs typeface="Calibri" panose="020F0502020204030204" pitchFamily="34" charset="0"/>
              </a:rPr>
              <a:t>How the Ontario Ultra Low Overnight electricity rates are a policy designed to smooth demand and supply while providing electrification at scale.</a:t>
            </a:r>
          </a:p>
          <a:p>
            <a:pPr marL="0" lvl="0" indent="0" hangingPunct="1">
              <a:lnSpc>
                <a:spcPct val="80000"/>
              </a:lnSpc>
              <a:spcAft>
                <a:spcPts val="2400"/>
              </a:spcAft>
              <a:buSzPct val="125000"/>
              <a:buNone/>
            </a:pP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4905378-E10B-4A1C-3743-1BF751D553DA}"/>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7</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49652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42D8D-D947-7279-3196-3F3D682DB12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F3AD75E-BCD4-D09B-14B7-96656A63CD68}"/>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D7FBB881-6C63-51A6-2E1D-3DA894FB80E5}"/>
              </a:ext>
            </a:extLst>
          </p:cNvPr>
          <p:cNvSpPr txBox="1">
            <a:spLocks noGrp="1"/>
          </p:cNvSpPr>
          <p:nvPr>
            <p:ph type="title"/>
          </p:nvPr>
        </p:nvSpPr>
        <p:spPr>
          <a:xfrm>
            <a:off x="2205283" y="516255"/>
            <a:ext cx="7740402"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Vehicle to Grid (V2G)</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695FE1AD-8151-F883-A240-06AA043B13D4}"/>
              </a:ext>
            </a:extLst>
          </p:cNvPr>
          <p:cNvSpPr txBox="1">
            <a:spLocks noGrp="1"/>
          </p:cNvSpPr>
          <p:nvPr>
            <p:ph idx="1"/>
          </p:nvPr>
        </p:nvSpPr>
        <p:spPr>
          <a:xfrm>
            <a:off x="471855" y="2015830"/>
            <a:ext cx="11248292" cy="4325915"/>
          </a:xfrm>
          <a:solidFill>
            <a:schemeClr val="bg1">
              <a:lumMod val="95000"/>
            </a:schemeClr>
          </a:solidFill>
        </p:spPr>
        <p:txBody>
          <a:bodyPr lIns="91440" tIns="45720" rIns="91440" bIns="45720"/>
          <a:lstStyle/>
          <a:p>
            <a:pPr algn="l"/>
            <a:r>
              <a:rPr lang="en-US" b="0" i="0" dirty="0">
                <a:solidFill>
                  <a:srgbClr val="000000"/>
                </a:solidFill>
                <a:effectLst/>
                <a:latin typeface="Open Sans" panose="020B0606030504020204" pitchFamily="34" charset="0"/>
              </a:rPr>
              <a:t>For V2G to function, the following three prerequisites are required:</a:t>
            </a:r>
          </a:p>
          <a:p>
            <a:pPr lvl="1">
              <a:buFont typeface="+mj-lt"/>
              <a:buAutoNum type="arabicPeriod"/>
            </a:pPr>
            <a:r>
              <a:rPr lang="en-US" sz="2000" dirty="0">
                <a:latin typeface="Open Sans" panose="020B0606030504020204" pitchFamily="34" charset="0"/>
              </a:rPr>
              <a:t>  </a:t>
            </a:r>
            <a:r>
              <a:rPr lang="en-US" sz="2800" b="0" i="0" dirty="0">
                <a:solidFill>
                  <a:srgbClr val="000000"/>
                </a:solidFill>
                <a:effectLst/>
                <a:latin typeface="Open Sans" panose="020B0606030504020204" pitchFamily="34" charset="0"/>
              </a:rPr>
              <a:t>An electric vehicle with V2G capability.</a:t>
            </a:r>
          </a:p>
          <a:p>
            <a:pPr lvl="1">
              <a:buFont typeface="+mj-lt"/>
              <a:buAutoNum type="arabicPeriod"/>
            </a:pPr>
            <a:endParaRPr lang="en-US" sz="2800" b="0" i="0" dirty="0">
              <a:solidFill>
                <a:srgbClr val="000000"/>
              </a:solidFill>
              <a:effectLst/>
              <a:latin typeface="Open Sans" panose="020B0606030504020204" pitchFamily="34" charset="0"/>
            </a:endParaRPr>
          </a:p>
          <a:p>
            <a:pPr lvl="1">
              <a:buFont typeface="+mj-lt"/>
              <a:buAutoNum type="arabicPeriod"/>
            </a:pPr>
            <a:r>
              <a:rPr lang="en-US" sz="2800" b="0" i="0" dirty="0">
                <a:solidFill>
                  <a:srgbClr val="000000"/>
                </a:solidFill>
                <a:effectLst/>
                <a:latin typeface="Open Sans" panose="020B0606030504020204" pitchFamily="34" charset="0"/>
              </a:rPr>
              <a:t>  A compatible bidirectional charger.</a:t>
            </a:r>
          </a:p>
          <a:p>
            <a:pPr lvl="1">
              <a:buFont typeface="+mj-lt"/>
              <a:buAutoNum type="arabicPeriod"/>
            </a:pPr>
            <a:endParaRPr lang="en-US" sz="2800" b="0" i="0" dirty="0">
              <a:solidFill>
                <a:srgbClr val="000000"/>
              </a:solidFill>
              <a:effectLst/>
              <a:latin typeface="Open Sans" panose="020B0606030504020204" pitchFamily="34" charset="0"/>
            </a:endParaRPr>
          </a:p>
          <a:p>
            <a:pPr lvl="1">
              <a:buFont typeface="+mj-lt"/>
              <a:buAutoNum type="arabicPeriod"/>
            </a:pPr>
            <a:r>
              <a:rPr lang="en-US" sz="2800" b="0" i="0" dirty="0">
                <a:solidFill>
                  <a:srgbClr val="000000"/>
                </a:solidFill>
                <a:effectLst/>
                <a:latin typeface="Open Sans" panose="020B0606030504020204" pitchFamily="34" charset="0"/>
              </a:rPr>
              <a:t>  The owner must participate in a V2G program such as a VPP.</a:t>
            </a:r>
          </a:p>
        </p:txBody>
      </p:sp>
      <p:sp>
        <p:nvSpPr>
          <p:cNvPr id="4" name="Slide Number Placeholder 3">
            <a:extLst>
              <a:ext uri="{FF2B5EF4-FFF2-40B4-BE49-F238E27FC236}">
                <a16:creationId xmlns:a16="http://schemas.microsoft.com/office/drawing/2014/main" id="{8D69B232-F9D5-9EC0-C8CF-7D864F7306E3}"/>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8</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145640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30F19-1848-C981-398D-B54DD906390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0C0CC6-717F-1393-3C6F-22B596C57D6A}"/>
              </a:ext>
            </a:extLst>
          </p:cNvPr>
          <p:cNvSpPr txBox="1"/>
          <p:nvPr/>
        </p:nvSpPr>
        <p:spPr>
          <a:xfrm>
            <a:off x="430823" y="277177"/>
            <a:ext cx="11289323" cy="6186309"/>
          </a:xfrm>
          <a:prstGeom prst="rect">
            <a:avLst/>
          </a:prstGeom>
          <a:solidFill>
            <a:schemeClr val="bg1"/>
          </a:solidFill>
          <a:effectLst>
            <a:softEdge rad="12700"/>
          </a:effectLst>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CFC48788-5E73-130A-C252-0A407B274389}"/>
              </a:ext>
            </a:extLst>
          </p:cNvPr>
          <p:cNvSpPr txBox="1">
            <a:spLocks noGrp="1"/>
          </p:cNvSpPr>
          <p:nvPr>
            <p:ph type="title"/>
          </p:nvPr>
        </p:nvSpPr>
        <p:spPr>
          <a:xfrm>
            <a:off x="2205283" y="516255"/>
            <a:ext cx="7740402" cy="1241502"/>
          </a:xfrm>
          <a:solidFill>
            <a:schemeClr val="bg1">
              <a:lumMod val="85000"/>
            </a:schemeClr>
          </a:solidFill>
          <a:ln w="15875">
            <a:solidFill>
              <a:srgbClr val="595959"/>
            </a:solidFill>
            <a:prstDash val="solid"/>
          </a:ln>
          <a:effectLst>
            <a:outerShdw dist="38184" dir="2700000" algn="tl">
              <a:srgbClr val="000000">
                <a:alpha val="40000"/>
              </a:srgbClr>
            </a:outerShdw>
          </a:effectLst>
        </p:spPr>
        <p:txBody>
          <a:bodyPr anchorCtr="1"/>
          <a:lstStyle/>
          <a:p>
            <a:pPr lvl="0" algn="ctr"/>
            <a:r>
              <a:rPr lang="en-US" sz="4000" b="1" dirty="0">
                <a:solidFill>
                  <a:srgbClr val="FF0000"/>
                </a:solidFill>
                <a:effectLst>
                  <a:outerShdw blurRad="38100" dist="38100" dir="2700000" algn="tl">
                    <a:srgbClr val="000000">
                      <a:alpha val="43137"/>
                    </a:srgbClr>
                  </a:outerShdw>
                </a:effectLst>
              </a:rPr>
              <a:t>Grid Connectivity</a:t>
            </a:r>
            <a:endParaRPr lang="en-US" sz="4000" b="1" dirty="0">
              <a:solidFill>
                <a:srgbClr val="FF0000"/>
              </a:solidFill>
              <a:effectLst>
                <a:outerShdw blurRad="38100" dist="38100" dir="2700000" algn="tl">
                  <a:srgbClr val="000000">
                    <a:alpha val="43137"/>
                  </a:srgbClr>
                </a:outerShdw>
              </a:effectLst>
              <a:ea typeface="Verdana" pitchFamily="34"/>
            </a:endParaRPr>
          </a:p>
        </p:txBody>
      </p:sp>
      <p:sp>
        <p:nvSpPr>
          <p:cNvPr id="3" name="Content Placeholder 2">
            <a:extLst>
              <a:ext uri="{FF2B5EF4-FFF2-40B4-BE49-F238E27FC236}">
                <a16:creationId xmlns:a16="http://schemas.microsoft.com/office/drawing/2014/main" id="{CC07FF4E-43CE-B59C-8C15-715F2578C1C1}"/>
              </a:ext>
            </a:extLst>
          </p:cNvPr>
          <p:cNvSpPr txBox="1">
            <a:spLocks noGrp="1"/>
          </p:cNvSpPr>
          <p:nvPr>
            <p:ph idx="1"/>
          </p:nvPr>
        </p:nvSpPr>
        <p:spPr>
          <a:xfrm>
            <a:off x="471855" y="2015830"/>
            <a:ext cx="11248292" cy="4325915"/>
          </a:xfrm>
          <a:solidFill>
            <a:schemeClr val="bg1">
              <a:lumMod val="95000"/>
            </a:schemeClr>
          </a:solidFill>
        </p:spPr>
        <p:txBody>
          <a:bodyPr lIns="91440" tIns="45720" rIns="91440" bIns="45720"/>
          <a:lstStyle/>
          <a:p>
            <a:pPr algn="l"/>
            <a:r>
              <a:rPr lang="en-US" sz="2400" dirty="0">
                <a:solidFill>
                  <a:srgbClr val="151529"/>
                </a:solidFill>
                <a:effectLst/>
              </a:rPr>
              <a:t>Device-agnostic connectivity supports more than 1,000 makes and models including EV chargers and their batteries as well as home or other DER battery storage systems. </a:t>
            </a:r>
          </a:p>
          <a:p>
            <a:pPr algn="l"/>
            <a:endParaRPr lang="en-US" sz="2400" dirty="0">
              <a:solidFill>
                <a:srgbClr val="151529"/>
              </a:solidFill>
              <a:effectLst/>
            </a:endParaRPr>
          </a:p>
          <a:p>
            <a:pPr algn="l"/>
            <a:r>
              <a:rPr lang="en-US" sz="2400" dirty="0">
                <a:solidFill>
                  <a:srgbClr val="151529"/>
                </a:solidFill>
                <a:effectLst/>
              </a:rPr>
              <a:t>This allows all new batteries and microgrids to become operational grid assets.</a:t>
            </a:r>
          </a:p>
          <a:p>
            <a:pPr algn="l"/>
            <a:endParaRPr lang="en-US" sz="2400" dirty="0">
              <a:solidFill>
                <a:srgbClr val="151529"/>
              </a:solidFill>
              <a:effectLst/>
            </a:endParaRPr>
          </a:p>
          <a:p>
            <a:pPr algn="l"/>
            <a:r>
              <a:rPr lang="en-US" sz="2400" dirty="0">
                <a:solidFill>
                  <a:srgbClr val="151529"/>
                </a:solidFill>
                <a:effectLst/>
              </a:rPr>
              <a:t>The aim is to bridge the gap between commercial energy assets and grid services.  Both grid failure backup energy and peak power delivery are included in grid services.</a:t>
            </a:r>
          </a:p>
        </p:txBody>
      </p:sp>
      <p:sp>
        <p:nvSpPr>
          <p:cNvPr id="4" name="Slide Number Placeholder 3">
            <a:extLst>
              <a:ext uri="{FF2B5EF4-FFF2-40B4-BE49-F238E27FC236}">
                <a16:creationId xmlns:a16="http://schemas.microsoft.com/office/drawing/2014/main" id="{677E7AFB-986C-2396-E54F-3917A8FEE649}"/>
              </a:ext>
            </a:extLst>
          </p:cNvPr>
          <p:cNvSpPr txBox="1"/>
          <p:nvPr/>
        </p:nvSpPr>
        <p:spPr>
          <a:xfrm>
            <a:off x="11002680" y="6356520"/>
            <a:ext cx="351360" cy="365040"/>
          </a:xfrm>
          <a:prstGeom prst="rect">
            <a:avLst/>
          </a:prstGeom>
          <a:noFill/>
          <a:ln cap="flat">
            <a:noFill/>
          </a:ln>
        </p:spPr>
        <p:txBody>
          <a:bodyPr vert="horz" wrap="square" lIns="91440" tIns="45720" rIns="91440" bIns="45720" anchor="ctr" anchorCtr="0" compatLnSpc="0">
            <a:noAutofit/>
          </a:bodyPr>
          <a:lstStyle/>
          <a:p>
            <a:pPr marL="0" marR="0" lvl="0" indent="0" algn="r" rtl="0" hangingPunct="1">
              <a:lnSpc>
                <a:spcPct val="100000"/>
              </a:lnSpc>
              <a:spcBef>
                <a:spcPts val="0"/>
              </a:spcBef>
              <a:spcAft>
                <a:spcPts val="0"/>
              </a:spcAft>
              <a:buNone/>
              <a:tabLst/>
            </a:pPr>
            <a:fld id="{72249EA4-7B38-4F7F-B8B0-168297D6BB74}" type="slidenum">
              <a:rPr/>
              <a:t>9</a:t>
            </a:fld>
            <a:endParaRPr lang="en-CA" sz="1200" b="1" i="0" u="none" strike="noStrike" kern="1200" spc="0" baseline="0">
              <a:ln>
                <a:noFill/>
              </a:ln>
              <a:solidFill>
                <a:srgbClr val="000000"/>
              </a:solidFill>
              <a:latin typeface="Verdana" pitchFamily="34"/>
              <a:ea typeface="Verdana" pitchFamily="34"/>
              <a:cs typeface="Lucida Sans" pitchFamily="2"/>
            </a:endParaRPr>
          </a:p>
        </p:txBody>
      </p:sp>
    </p:spTree>
    <p:extLst>
      <p:ext uri="{BB962C8B-B14F-4D97-AF65-F5344CB8AC3E}">
        <p14:creationId xmlns:p14="http://schemas.microsoft.com/office/powerpoint/2010/main" val="230962567"/>
      </p:ext>
    </p:extLst>
  </p:cSld>
  <p:clrMapOvr>
    <a:masterClrMapping/>
  </p:clrMapOvr>
</p:sld>
</file>

<file path=ppt/theme/theme1.xml><?xml version="1.0" encoding="utf-8"?>
<a:theme xmlns:a="http://schemas.openxmlformats.org/drawingml/2006/main" name="Aspec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ster2-1_Office-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Apothecary</Template>
  <TotalTime>53924</TotalTime>
  <Words>4364</Words>
  <Application>Microsoft Office PowerPoint</Application>
  <PresentationFormat>Widescreen</PresentationFormat>
  <Paragraphs>1559</Paragraphs>
  <Slides>61</Slides>
  <Notes>53</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61</vt:i4>
      </vt:variant>
    </vt:vector>
  </HeadingPairs>
  <TitlesOfParts>
    <vt:vector size="82" baseType="lpstr">
      <vt:lpstr>Aptos</vt:lpstr>
      <vt:lpstr>Aptos Display</vt:lpstr>
      <vt:lpstr>Arial</vt:lpstr>
      <vt:lpstr>Arial Rounded MT Bold</vt:lpstr>
      <vt:lpstr>ArialMT</vt:lpstr>
      <vt:lpstr>Barlow</vt:lpstr>
      <vt:lpstr>Book Antiqua</vt:lpstr>
      <vt:lpstr>Calibri</vt:lpstr>
      <vt:lpstr>Cambria</vt:lpstr>
      <vt:lpstr>Helvetica</vt:lpstr>
      <vt:lpstr>Lucida Sans</vt:lpstr>
      <vt:lpstr>Open Sans</vt:lpstr>
      <vt:lpstr>Oxygen</vt:lpstr>
      <vt:lpstr>Poppins</vt:lpstr>
      <vt:lpstr>Roboto</vt:lpstr>
      <vt:lpstr>Times New Roman</vt:lpstr>
      <vt:lpstr>Verdana</vt:lpstr>
      <vt:lpstr>Wingdings</vt:lpstr>
      <vt:lpstr>Wingdings 2</vt:lpstr>
      <vt:lpstr>Aspect</vt:lpstr>
      <vt:lpstr>Master2-1_Office-Theme</vt:lpstr>
      <vt:lpstr>Project Payback:   A Community Virtual Power Plant </vt:lpstr>
      <vt:lpstr>Importance of Electrical Energy</vt:lpstr>
      <vt:lpstr>Make Money While Sleeping</vt:lpstr>
      <vt:lpstr>Grid Defection</vt:lpstr>
      <vt:lpstr>“Zero Bills” energy home</vt:lpstr>
      <vt:lpstr>PowerPoint Presentation</vt:lpstr>
      <vt:lpstr>The Presentation Content</vt:lpstr>
      <vt:lpstr>Vehicle to Grid (V2G)</vt:lpstr>
      <vt:lpstr>Grid Connectivity</vt:lpstr>
      <vt:lpstr>PowerPoint Presentation</vt:lpstr>
      <vt:lpstr>Value and Growth of Electricity</vt:lpstr>
      <vt:lpstr>Climate Change and BESS</vt:lpstr>
      <vt:lpstr>BESS Primary Uses</vt:lpstr>
      <vt:lpstr>Two daily Peak Shaving  (the Duck Curve for 11 January Net Load)</vt:lpstr>
      <vt:lpstr>Demand Response </vt:lpstr>
      <vt:lpstr>Grid Services </vt:lpstr>
      <vt:lpstr>What is Happening on Ontario’s Electrical Grid?</vt:lpstr>
      <vt:lpstr>Ontario’s Electrical Non-linear Demand</vt:lpstr>
      <vt:lpstr>The Constraints of Nuclear Energy</vt:lpstr>
      <vt:lpstr>A Pilot Project Proposal</vt:lpstr>
      <vt:lpstr>Virtual Power Plant “the energy system of the future”</vt:lpstr>
      <vt:lpstr>Virtual Power Plant Types</vt:lpstr>
      <vt:lpstr>Virtual Power Plant Five Applications</vt:lpstr>
      <vt:lpstr>PowerPoint Presentation</vt:lpstr>
      <vt:lpstr>PowerPoint Presentation</vt:lpstr>
      <vt:lpstr>The Decentralized Grid</vt:lpstr>
      <vt:lpstr>The Manotick Microgrid Home of Art Hunter</vt:lpstr>
      <vt:lpstr>Virtual Power Plants</vt:lpstr>
      <vt:lpstr>Virtual Power Plants (defined in prose)</vt:lpstr>
      <vt:lpstr>How Basic Financial Benefits  are Determined</vt:lpstr>
      <vt:lpstr>Payback Demonstration Project</vt:lpstr>
      <vt:lpstr>Microgrid vs Traditional Seasonal Costs</vt:lpstr>
      <vt:lpstr>Payback over 7 Years</vt:lpstr>
      <vt:lpstr>Observations</vt:lpstr>
      <vt:lpstr>EV Smart Charge Management</vt:lpstr>
      <vt:lpstr>EV Smart Charge Management</vt:lpstr>
      <vt:lpstr> Encouraging Demand Shifting (do it yourself energy management)</vt:lpstr>
      <vt:lpstr>   Periods of Extremely Low Overnight Pricing</vt:lpstr>
      <vt:lpstr>Energy Trading daily and seasonally shifting</vt:lpstr>
      <vt:lpstr>Dual Use Battery Energy Trading daily time shifting</vt:lpstr>
      <vt:lpstr>Grid Imports/Exports Energy Trading earned $2.44 this day</vt:lpstr>
      <vt:lpstr> Hydro One Buy (usage) and Sell (generation) August 2024</vt:lpstr>
      <vt:lpstr>PowerPoint Presentation</vt:lpstr>
      <vt:lpstr>Grid Imports/Exports First spring day on Feb 26, 2025</vt:lpstr>
      <vt:lpstr>Mathematical Model Design</vt:lpstr>
      <vt:lpstr>Virtual Power Plant “Simulator” Mathematical Model</vt:lpstr>
      <vt:lpstr>ULO + 5 kW Solar Generation Reduces Utility Billings</vt:lpstr>
      <vt:lpstr> </vt:lpstr>
      <vt:lpstr>Conclusions: Manotick microgrid mimicking a VPP</vt:lpstr>
      <vt:lpstr>Virtual Power Plant Benefits Win, Win, Win</vt:lpstr>
      <vt:lpstr>Microgrid Batteries - 7 Benefits</vt:lpstr>
      <vt:lpstr>Rooftop Solar and Battery Expectations</vt:lpstr>
      <vt:lpstr>IESO Vital Requirements</vt:lpstr>
      <vt:lpstr>Virtual Power Plants  Pathway for Widespread Deployment</vt:lpstr>
      <vt:lpstr>Virtual Power Plants  Affordable Pathways to Energy Ecosystems</vt:lpstr>
      <vt:lpstr>Example Community Power Plant  A single school delivers to the community</vt:lpstr>
      <vt:lpstr>The END of the Old Way</vt:lpstr>
      <vt:lpstr>PowerPoint Presentation</vt:lpstr>
      <vt:lpstr>Virtual Power Plant  References</vt:lpstr>
      <vt:lpstr>Other References</vt:lpstr>
      <vt:lpstr>Other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Money on Electrical Energy</dc:title>
  <dc:creator>Art Hunter</dc:creator>
  <cp:lastModifiedBy>Art Hunter</cp:lastModifiedBy>
  <cp:revision>411</cp:revision>
  <dcterms:created xsi:type="dcterms:W3CDTF">2024-04-27T17:11:33Z</dcterms:created>
  <dcterms:modified xsi:type="dcterms:W3CDTF">2025-06-12T05:32:27Z</dcterms:modified>
</cp:coreProperties>
</file>