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256" r:id="rId3"/>
    <p:sldId id="257"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90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6923F-30F2-4F7D-88FE-1175FA0D8537}" type="datetimeFigureOut">
              <a:rPr lang="en-CA" smtClean="0"/>
              <a:t>2025-01-21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A4FE1-1485-4112-B642-176609790AA6}" type="slidenum">
              <a:rPr lang="en-CA" smtClean="0"/>
              <a:t>‹#›</a:t>
            </a:fld>
            <a:endParaRPr lang="en-CA"/>
          </a:p>
        </p:txBody>
      </p:sp>
    </p:spTree>
    <p:extLst>
      <p:ext uri="{BB962C8B-B14F-4D97-AF65-F5344CB8AC3E}">
        <p14:creationId xmlns:p14="http://schemas.microsoft.com/office/powerpoint/2010/main" val="359459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60D194A-23A3-47CE-AD37-CD66A73E0AA5}" type="slidenum">
              <a:rPr lang="en-CA" smtClean="0"/>
              <a:t>1</a:t>
            </a:fld>
            <a:endParaRPr lang="en-CA"/>
          </a:p>
        </p:txBody>
      </p:sp>
    </p:spTree>
    <p:extLst>
      <p:ext uri="{BB962C8B-B14F-4D97-AF65-F5344CB8AC3E}">
        <p14:creationId xmlns:p14="http://schemas.microsoft.com/office/powerpoint/2010/main" val="63750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7F17DA7-309B-4AAD-824D-C33504E712DA}"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71668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7F17DA7-309B-4AAD-824D-C33504E712DA}"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248266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7F17DA7-309B-4AAD-824D-C33504E712DA}"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272346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7F17DA7-309B-4AAD-824D-C33504E712DA}"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254251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7DA7-309B-4AAD-824D-C33504E712DA}"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221873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7F17DA7-309B-4AAD-824D-C33504E712DA}" type="datetimeFigureOut">
              <a:rPr lang="en-CA" smtClean="0"/>
              <a:t>2025-01-21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396112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7F17DA7-309B-4AAD-824D-C33504E712DA}" type="datetimeFigureOut">
              <a:rPr lang="en-CA" smtClean="0"/>
              <a:t>2025-01-21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63438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7F17DA7-309B-4AAD-824D-C33504E712DA}" type="datetimeFigureOut">
              <a:rPr lang="en-CA" smtClean="0"/>
              <a:t>2025-01-21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406513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17DA7-309B-4AAD-824D-C33504E712DA}" type="datetimeFigureOut">
              <a:rPr lang="en-CA" smtClean="0"/>
              <a:t>2025-01-21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11728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7DA7-309B-4AAD-824D-C33504E712DA}" type="datetimeFigureOut">
              <a:rPr lang="en-CA" smtClean="0"/>
              <a:t>2025-01-21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286924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7DA7-309B-4AAD-824D-C33504E712DA}" type="datetimeFigureOut">
              <a:rPr lang="en-CA" smtClean="0"/>
              <a:t>2025-01-21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950A4F-0C61-4FA6-9405-B2DCFBECE2C3}" type="slidenum">
              <a:rPr lang="en-CA" smtClean="0"/>
              <a:t>‹#›</a:t>
            </a:fld>
            <a:endParaRPr lang="en-CA"/>
          </a:p>
        </p:txBody>
      </p:sp>
    </p:spTree>
    <p:extLst>
      <p:ext uri="{BB962C8B-B14F-4D97-AF65-F5344CB8AC3E}">
        <p14:creationId xmlns:p14="http://schemas.microsoft.com/office/powerpoint/2010/main" val="89439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17DA7-309B-4AAD-824D-C33504E712DA}" type="datetimeFigureOut">
              <a:rPr lang="en-CA" smtClean="0"/>
              <a:t>2025-01-21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50A4F-0C61-4FA6-9405-B2DCFBECE2C3}" type="slidenum">
              <a:rPr lang="en-CA" smtClean="0"/>
              <a:t>‹#›</a:t>
            </a:fld>
            <a:endParaRPr lang="en-CA"/>
          </a:p>
        </p:txBody>
      </p:sp>
    </p:spTree>
    <p:extLst>
      <p:ext uri="{BB962C8B-B14F-4D97-AF65-F5344CB8AC3E}">
        <p14:creationId xmlns:p14="http://schemas.microsoft.com/office/powerpoint/2010/main" val="250709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ollutionprobe.org/netzero-reliability-initiativ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090248-19F7-311D-0CA6-154731AD7F3B}"/>
              </a:ext>
            </a:extLst>
          </p:cNvPr>
          <p:cNvSpPr txBox="1"/>
          <p:nvPr/>
        </p:nvSpPr>
        <p:spPr>
          <a:xfrm>
            <a:off x="7118144" y="5426757"/>
            <a:ext cx="5040000" cy="1231106"/>
          </a:xfrm>
          <a:prstGeom prst="rect">
            <a:avLst/>
          </a:prstGeom>
          <a:noFill/>
          <a:ln w="12700">
            <a:solidFill>
              <a:schemeClr val="tx1"/>
            </a:solidFill>
          </a:ln>
        </p:spPr>
        <p:txBody>
          <a:bodyPr wrap="square" rtlCol="0">
            <a:spAutoFit/>
          </a:bodyPr>
          <a:lstStyle/>
          <a:p>
            <a:pPr indent="-468000"/>
            <a:endParaRPr lang="en-CA" sz="1600" dirty="0">
              <a:solidFill>
                <a:srgbClr val="000000"/>
              </a:solidFill>
              <a:latin typeface="Avenir Next" panose="020B0503020202020204"/>
              <a:ea typeface="Times New Roman" panose="02020603050405020304" pitchFamily="18" charset="0"/>
              <a:cs typeface="Calibri" panose="020F0502020204030204" pitchFamily="34" charset="0"/>
            </a:endParaRPr>
          </a:p>
          <a:p>
            <a:pPr indent="-468000"/>
            <a:r>
              <a:rPr lang="en-CA" sz="1400" dirty="0">
                <a:solidFill>
                  <a:srgbClr val="000000"/>
                </a:solidFill>
                <a:latin typeface="Avenir Next" panose="020B0503020202020204"/>
                <a:ea typeface="Times New Roman" panose="02020603050405020304" pitchFamily="18" charset="0"/>
                <a:cs typeface="Calibri" panose="020F0502020204030204" pitchFamily="34" charset="0"/>
              </a:rPr>
              <a:t>Website: </a:t>
            </a:r>
            <a:r>
              <a:rPr lang="en-CA" sz="1400" dirty="0">
                <a:solidFill>
                  <a:srgbClr val="0070C0"/>
                </a:solidFill>
                <a:latin typeface="Roboto" panose="02000000000000000000" pitchFamily="2" charset="0"/>
                <a:ea typeface="Roboto" panose="02000000000000000000" pitchFamily="2" charset="0"/>
                <a:cs typeface="Calibri" panose="020F0502020204030204" pitchFamily="34" charset="0"/>
              </a:rPr>
              <a:t>c</a:t>
            </a:r>
            <a:r>
              <a:rPr lang="en-CA" sz="1400" dirty="0">
                <a:solidFill>
                  <a:srgbClr val="0070C0"/>
                </a:solidFill>
                <a:effectLst/>
                <a:latin typeface="Roboto" panose="02000000000000000000" pitchFamily="2" charset="0"/>
                <a:ea typeface="Roboto" panose="02000000000000000000" pitchFamily="2" charset="0"/>
                <a:cs typeface="Calibri" panose="020F0502020204030204" pitchFamily="34" charset="0"/>
              </a:rPr>
              <a:t>anadiancor.com</a:t>
            </a:r>
            <a:br>
              <a:rPr lang="en-CA" sz="1400" dirty="0">
                <a:solidFill>
                  <a:srgbClr val="000000"/>
                </a:solidFill>
                <a:effectLst/>
                <a:latin typeface="Avenir Next" panose="020B0503020202020204"/>
                <a:ea typeface="Times New Roman" panose="02020603050405020304" pitchFamily="18" charset="0"/>
                <a:cs typeface="Calibri" panose="020F0502020204030204" pitchFamily="34" charset="0"/>
              </a:rPr>
            </a:br>
            <a:r>
              <a:rPr lang="en-CA" sz="1400" dirty="0">
                <a:solidFill>
                  <a:srgbClr val="000000"/>
                </a:solidFill>
                <a:effectLst/>
                <a:latin typeface="Avenir Next" panose="020B0503020202020204"/>
                <a:ea typeface="Times New Roman" panose="02020603050405020304" pitchFamily="18" charset="0"/>
                <a:cs typeface="Calibri" panose="020F0502020204030204" pitchFamily="34" charset="0"/>
              </a:rPr>
              <a:t>YouTube: </a:t>
            </a:r>
            <a:r>
              <a:rPr lang="en-US" sz="1400" b="0" i="0" dirty="0">
                <a:solidFill>
                  <a:srgbClr val="0070C0"/>
                </a:solidFill>
                <a:effectLst/>
                <a:latin typeface="Roboto" panose="02000000000000000000" pitchFamily="2" charset="0"/>
              </a:rPr>
              <a:t>Canadian Association for the Club of Rome</a:t>
            </a:r>
            <a:br>
              <a:rPr lang="en-US" sz="1400" b="0" i="0" dirty="0">
                <a:solidFill>
                  <a:srgbClr val="0070C0"/>
                </a:solidFill>
                <a:effectLst/>
                <a:latin typeface="Roboto" panose="02000000000000000000" pitchFamily="2" charset="0"/>
              </a:rPr>
            </a:br>
            <a:r>
              <a:rPr lang="en-US" sz="1400" dirty="0">
                <a:latin typeface="Avenir Next" panose="020B0503020202020204"/>
                <a:cs typeface="Calibri" panose="020F0502020204030204" pitchFamily="34" charset="0"/>
              </a:rPr>
              <a:t>2025 Jan 22 Zoom #229</a:t>
            </a:r>
            <a:endParaRPr lang="en-US" sz="900" dirty="0">
              <a:latin typeface="Avenir Next" panose="020B0503020202020204"/>
              <a:cs typeface="Calibri" panose="020F0502020204030204" pitchFamily="34" charset="0"/>
            </a:endParaRPr>
          </a:p>
          <a:p>
            <a:pPr indent="-468000"/>
            <a:endParaRPr lang="en-US" sz="1600" dirty="0">
              <a:solidFill>
                <a:schemeClr val="accent6">
                  <a:lumMod val="50000"/>
                </a:schemeClr>
              </a:solidFill>
              <a:latin typeface="Avenir Next" panose="020B0503020202020204" pitchFamily="34" charset="0"/>
            </a:endParaRPr>
          </a:p>
        </p:txBody>
      </p:sp>
      <p:sp>
        <p:nvSpPr>
          <p:cNvPr id="5" name="TextBox 4">
            <a:extLst>
              <a:ext uri="{FF2B5EF4-FFF2-40B4-BE49-F238E27FC236}">
                <a16:creationId xmlns:a16="http://schemas.microsoft.com/office/drawing/2014/main" id="{0E29833F-9B23-00F2-7A4A-63B6A7BC32CB}"/>
              </a:ext>
            </a:extLst>
          </p:cNvPr>
          <p:cNvSpPr txBox="1"/>
          <p:nvPr/>
        </p:nvSpPr>
        <p:spPr>
          <a:xfrm>
            <a:off x="8792" y="20181"/>
            <a:ext cx="5316417" cy="830997"/>
          </a:xfrm>
          <a:prstGeom prst="rect">
            <a:avLst/>
          </a:prstGeom>
          <a:noFill/>
          <a:ln w="12700">
            <a:solidFill>
              <a:schemeClr val="tx1"/>
            </a:solidFill>
          </a:ln>
        </p:spPr>
        <p:txBody>
          <a:bodyPr wrap="square" rtlCol="0">
            <a:spAutoFit/>
          </a:bodyPr>
          <a:lstStyle/>
          <a:p>
            <a:pPr algn="ctr"/>
            <a:r>
              <a:rPr lang="en-US" sz="1600" dirty="0"/>
              <a:t>Welcome to this week’s presentation &amp; conversation hosted </a:t>
            </a:r>
            <a:br>
              <a:rPr lang="en-US" sz="1600" dirty="0"/>
            </a:br>
            <a:r>
              <a:rPr lang="en-US" sz="1600" dirty="0"/>
              <a:t>by the </a:t>
            </a:r>
            <a:r>
              <a:rPr lang="en-US" sz="1600" b="1" dirty="0"/>
              <a:t>Canadian Association for the Club of Rome</a:t>
            </a:r>
            <a:r>
              <a:rPr lang="en-US" sz="1600" dirty="0"/>
              <a:t>, a Club </a:t>
            </a:r>
            <a:br>
              <a:rPr lang="en-US" sz="1600" dirty="0"/>
            </a:br>
            <a:r>
              <a:rPr lang="en-US" sz="1600" dirty="0"/>
              <a:t>dedicated to intelligent debate &amp; action on global issues.</a:t>
            </a:r>
          </a:p>
        </p:txBody>
      </p:sp>
      <p:sp>
        <p:nvSpPr>
          <p:cNvPr id="4" name="TextBox 3">
            <a:extLst>
              <a:ext uri="{FF2B5EF4-FFF2-40B4-BE49-F238E27FC236}">
                <a16:creationId xmlns:a16="http://schemas.microsoft.com/office/drawing/2014/main" id="{087EF40E-3F80-EBFA-222C-FE801E07F473}"/>
              </a:ext>
            </a:extLst>
          </p:cNvPr>
          <p:cNvSpPr txBox="1"/>
          <p:nvPr/>
        </p:nvSpPr>
        <p:spPr>
          <a:xfrm>
            <a:off x="6866792" y="20170"/>
            <a:ext cx="5298832" cy="830997"/>
          </a:xfrm>
          <a:prstGeom prst="rect">
            <a:avLst/>
          </a:prstGeom>
          <a:noFill/>
          <a:ln w="12700">
            <a:solidFill>
              <a:schemeClr val="tx1"/>
            </a:solidFill>
          </a:ln>
        </p:spPr>
        <p:txBody>
          <a:bodyPr wrap="square" rtlCol="0">
            <a:spAutoFit/>
          </a:bodyPr>
          <a:lstStyle/>
          <a:p>
            <a:pPr algn="ct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The views and opinions expressed in this presentation </a:t>
            </a:r>
            <a:br>
              <a:rPr lang="en-CA" sz="160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are those of the speaker &amp; do not necessarily reflect </a:t>
            </a:r>
          </a:p>
          <a:p>
            <a:pPr algn="ct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the views or positions of CACOR. </a:t>
            </a:r>
          </a:p>
        </p:txBody>
      </p:sp>
      <p:sp>
        <p:nvSpPr>
          <p:cNvPr id="8" name="TextBox 7">
            <a:extLst>
              <a:ext uri="{FF2B5EF4-FFF2-40B4-BE49-F238E27FC236}">
                <a16:creationId xmlns:a16="http://schemas.microsoft.com/office/drawing/2014/main" id="{24A81DA8-EEA8-412B-803E-048F79D0929A}"/>
              </a:ext>
            </a:extLst>
          </p:cNvPr>
          <p:cNvSpPr txBox="1"/>
          <p:nvPr/>
        </p:nvSpPr>
        <p:spPr>
          <a:xfrm>
            <a:off x="36709" y="1111048"/>
            <a:ext cx="12141442" cy="4016484"/>
          </a:xfrm>
          <a:prstGeom prst="rect">
            <a:avLst/>
          </a:prstGeom>
          <a:noFill/>
        </p:spPr>
        <p:txBody>
          <a:bodyPr wrap="square" rtlCol="0">
            <a:spAutoFit/>
          </a:bodyPr>
          <a:lstStyle/>
          <a:p>
            <a:pPr algn="ctr"/>
            <a:r>
              <a:rPr lang="en-US" sz="2400" b="1" i="0" dirty="0">
                <a:effectLst/>
                <a:latin typeface="var(--tec-font-family-sans-serif)"/>
              </a:rPr>
              <a:t>Achieving Reliability in a Net Zero Ontario Electrical Grid.</a:t>
            </a:r>
          </a:p>
          <a:p>
            <a:pPr algn="ctr"/>
            <a:endParaRPr lang="en-US" sz="800" b="1" i="0" dirty="0">
              <a:effectLst/>
              <a:latin typeface="var(--tec-font-family-sans-serif)"/>
            </a:endParaRPr>
          </a:p>
          <a:p>
            <a:r>
              <a:rPr lang="en-US" sz="1600" b="1" dirty="0">
                <a:latin typeface="Arial" panose="020B0604020202020204" pitchFamily="34" charset="0"/>
                <a:cs typeface="Arial" panose="020B0604020202020204" pitchFamily="34" charset="0"/>
              </a:rPr>
              <a:t>Description</a:t>
            </a:r>
            <a:r>
              <a:rPr lang="en-US" sz="1600" dirty="0">
                <a:latin typeface="Arial" panose="020B0604020202020204" pitchFamily="34" charset="0"/>
                <a:cs typeface="Arial" panose="020B0604020202020204" pitchFamily="34" charset="0"/>
              </a:rPr>
              <a:t>: Current &amp; comprehensive information are ‘musts’ for maintenance of electric systems as the challenges of maintaining reliability during de-carbonization are specific to each grid control area &amp; are evolving rapidly with new technology.  In Ontario during 2024, under the </a:t>
            </a:r>
            <a:r>
              <a:rPr lang="en-US" sz="1600" i="1" dirty="0">
                <a:latin typeface="Arial" panose="020B0604020202020204" pitchFamily="34" charset="0"/>
                <a:cs typeface="Arial" panose="020B0604020202020204" pitchFamily="34" charset="0"/>
              </a:rPr>
              <a:t>Net Zero Reliability Initiative</a:t>
            </a:r>
            <a:r>
              <a:rPr lang="en-US" sz="1600" dirty="0">
                <a:latin typeface="Arial" panose="020B0604020202020204" pitchFamily="34" charset="0"/>
                <a:cs typeface="Arial" panose="020B0604020202020204" pitchFamily="34" charset="0"/>
              </a:rPr>
              <a:t>, Pollution Probe helped make sure available expertise, technology, &amp; procurement options went into planning for grid reliability.  Many technical &amp; management opportunities were identified to meet reliability needs yet lower emissions.  Although each power system is unique, many of the insights from this Ontario-based research can be adapted for use elsewhere.</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endParaRPr lang="en-US" sz="8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Biography</a:t>
            </a:r>
            <a:r>
              <a:rPr lang="en-US" sz="1600" dirty="0">
                <a:latin typeface="Arial" panose="020B0604020202020204" pitchFamily="34" charset="0"/>
                <a:cs typeface="Arial" panose="020B0604020202020204" pitchFamily="34" charset="0"/>
              </a:rPr>
              <a:t>: Jake Brooks, a Toronto-based energy consultant, was the Executive Director (‘90-’22) of the Association of Power Producers of Ontario (</a:t>
            </a:r>
            <a:r>
              <a:rPr lang="en-US" sz="1600" dirty="0" err="1">
                <a:latin typeface="Arial" panose="020B0604020202020204" pitchFamily="34" charset="0"/>
                <a:cs typeface="Arial" panose="020B0604020202020204" pitchFamily="34" charset="0"/>
              </a:rPr>
              <a:t>APPrO</a:t>
            </a:r>
            <a:r>
              <a:rPr lang="en-US" sz="1600" dirty="0">
                <a:latin typeface="Arial" panose="020B0604020202020204" pitchFamily="34" charset="0"/>
                <a:cs typeface="Arial" panose="020B0604020202020204" pitchFamily="34" charset="0"/>
              </a:rPr>
              <a:t>).  He was one of the </a:t>
            </a:r>
            <a:r>
              <a:rPr lang="en-US" sz="1600" dirty="0" err="1">
                <a:latin typeface="Arial" panose="020B0604020202020204" pitchFamily="34" charset="0"/>
                <a:cs typeface="Arial" panose="020B0604020202020204" pitchFamily="34" charset="0"/>
              </a:rPr>
              <a:t>APPrO</a:t>
            </a:r>
            <a:r>
              <a:rPr lang="en-US" sz="1600" dirty="0">
                <a:latin typeface="Arial" panose="020B0604020202020204" pitchFamily="34" charset="0"/>
                <a:cs typeface="Arial" panose="020B0604020202020204" pitchFamily="34" charset="0"/>
              </a:rPr>
              <a:t> founders, which was known as the Independent Power Producers’ Society of Ontario (IPPSO) at inception in 1986.  He helped in the growth of IPPSO-</a:t>
            </a:r>
            <a:r>
              <a:rPr lang="en-US" sz="1600" dirty="0" err="1">
                <a:latin typeface="Arial" panose="020B0604020202020204" pitchFamily="34" charset="0"/>
                <a:cs typeface="Arial" panose="020B0604020202020204" pitchFamily="34" charset="0"/>
              </a:rPr>
              <a:t>APPrO</a:t>
            </a:r>
            <a:r>
              <a:rPr lang="en-US" sz="1600" dirty="0">
                <a:latin typeface="Arial" panose="020B0604020202020204" pitchFamily="34" charset="0"/>
                <a:cs typeface="Arial" panose="020B0604020202020204" pitchFamily="34" charset="0"/>
              </a:rPr>
              <a:t>, now a leading advocate for power generation.  In 2004, when Ontario’s electricity market was opened to competition, the organization restructured &amp; renamed itself as </a:t>
            </a:r>
            <a:r>
              <a:rPr lang="en-US" sz="1600" dirty="0" err="1">
                <a:latin typeface="Arial" panose="020B0604020202020204" pitchFamily="34" charset="0"/>
                <a:cs typeface="Arial" panose="020B0604020202020204" pitchFamily="34" charset="0"/>
              </a:rPr>
              <a:t>APPrO</a:t>
            </a:r>
            <a:r>
              <a:rPr lang="en-US" sz="1600" dirty="0">
                <a:latin typeface="Arial" panose="020B0604020202020204" pitchFamily="34" charset="0"/>
                <a:cs typeface="Arial" panose="020B0604020202020204" pitchFamily="34" charset="0"/>
              </a:rPr>
              <a:t> to recognize the new circumstances. Jake also oversaw the annual Canadian Power Conference (‘89-’21), &amp; the magazine </a:t>
            </a:r>
            <a:r>
              <a:rPr lang="en-US" sz="1600" i="1" dirty="0">
                <a:latin typeface="Arial" panose="020B0604020202020204" pitchFamily="34" charset="0"/>
                <a:cs typeface="Arial" panose="020B0604020202020204" pitchFamily="34" charset="0"/>
              </a:rPr>
              <a:t>IPPSO FACTO</a:t>
            </a:r>
            <a:r>
              <a:rPr lang="en-US" sz="1600" dirty="0">
                <a:latin typeface="Arial" panose="020B0604020202020204" pitchFamily="34" charset="0"/>
                <a:cs typeface="Arial" panose="020B0604020202020204" pitchFamily="34" charset="0"/>
              </a:rPr>
              <a:t>, a leading periodical on power generation in Canada then.</a:t>
            </a:r>
          </a:p>
          <a:p>
            <a:endParaRPr lang="en-US" sz="800" dirty="0">
              <a:latin typeface="Arial" panose="020B0604020202020204" pitchFamily="34" charset="0"/>
              <a:cs typeface="Arial" panose="020B0604020202020204" pitchFamily="34" charset="0"/>
            </a:endParaRPr>
          </a:p>
          <a:p>
            <a:pPr algn="ctr"/>
            <a:r>
              <a:rPr lang="en-CA" sz="1600" dirty="0">
                <a:latin typeface="Arial" panose="020B0604020202020204" pitchFamily="34" charset="0"/>
                <a:cs typeface="Arial" panose="020B0604020202020204" pitchFamily="34" charset="0"/>
              </a:rPr>
              <a:t>The presentation will be followed by a conversation, questions, &amp; observations from the participants.</a:t>
            </a:r>
            <a:endParaRPr lang="en-US" sz="1600" dirty="0">
              <a:latin typeface="Arial" panose="020B0604020202020204" pitchFamily="34" charset="0"/>
              <a:cs typeface="Arial" panose="020B0604020202020204" pitchFamily="34" charset="0"/>
            </a:endParaRPr>
          </a:p>
        </p:txBody>
      </p:sp>
      <p:pic>
        <p:nvPicPr>
          <p:cNvPr id="7" name="Picture 6" descr="A map of the world&#10;&#10;Description automatically generated">
            <a:extLst>
              <a:ext uri="{FF2B5EF4-FFF2-40B4-BE49-F238E27FC236}">
                <a16:creationId xmlns:a16="http://schemas.microsoft.com/office/drawing/2014/main" id="{60476F0E-5514-E34F-6203-E724E1FDC5FC}"/>
              </a:ext>
            </a:extLst>
          </p:cNvPr>
          <p:cNvPicPr>
            <a:picLocks noChangeAspect="1"/>
          </p:cNvPicPr>
          <p:nvPr/>
        </p:nvPicPr>
        <p:blipFill>
          <a:blip r:embed="rId3"/>
          <a:stretch>
            <a:fillRect/>
          </a:stretch>
        </p:blipFill>
        <p:spPr>
          <a:xfrm>
            <a:off x="5368766" y="20181"/>
            <a:ext cx="1477328" cy="830997"/>
          </a:xfrm>
          <a:prstGeom prst="rect">
            <a:avLst/>
          </a:prstGeom>
          <a:ln>
            <a:solidFill>
              <a:schemeClr val="accent1"/>
            </a:solidFill>
          </a:ln>
        </p:spPr>
      </p:pic>
      <p:pic>
        <p:nvPicPr>
          <p:cNvPr id="6" name="Picture 5">
            <a:extLst>
              <a:ext uri="{FF2B5EF4-FFF2-40B4-BE49-F238E27FC236}">
                <a16:creationId xmlns:a16="http://schemas.microsoft.com/office/drawing/2014/main" id="{715D1225-EC85-BBB8-8B52-2C0C35500F64}"/>
              </a:ext>
            </a:extLst>
          </p:cNvPr>
          <p:cNvPicPr>
            <a:picLocks noChangeAspect="1"/>
          </p:cNvPicPr>
          <p:nvPr/>
        </p:nvPicPr>
        <p:blipFill>
          <a:blip r:embed="rId4"/>
          <a:stretch>
            <a:fillRect/>
          </a:stretch>
        </p:blipFill>
        <p:spPr>
          <a:xfrm>
            <a:off x="5419285" y="5387425"/>
            <a:ext cx="1353429" cy="1353429"/>
          </a:xfrm>
          <a:prstGeom prst="rect">
            <a:avLst/>
          </a:prstGeom>
        </p:spPr>
      </p:pic>
      <p:sp>
        <p:nvSpPr>
          <p:cNvPr id="9" name="TextBox 8">
            <a:extLst>
              <a:ext uri="{FF2B5EF4-FFF2-40B4-BE49-F238E27FC236}">
                <a16:creationId xmlns:a16="http://schemas.microsoft.com/office/drawing/2014/main" id="{45E49DB5-08D7-7AFA-5EF8-DADD7BAEBF3B}"/>
              </a:ext>
            </a:extLst>
          </p:cNvPr>
          <p:cNvSpPr txBox="1"/>
          <p:nvPr/>
        </p:nvSpPr>
        <p:spPr>
          <a:xfrm>
            <a:off x="24182" y="5426757"/>
            <a:ext cx="5130524" cy="1231200"/>
          </a:xfrm>
          <a:prstGeom prst="rect">
            <a:avLst/>
          </a:prstGeom>
          <a:noFill/>
          <a:ln w="12700">
            <a:solidFill>
              <a:schemeClr val="tx1"/>
            </a:solidFill>
          </a:ln>
        </p:spPr>
        <p:txBody>
          <a:bodyPr wrap="square" rtlCol="0">
            <a:spAutoFit/>
          </a:bodyPr>
          <a:lstStyle/>
          <a:p>
            <a:pPr indent="-468000"/>
            <a:endParaRPr lang="en-CA" sz="1600" dirty="0">
              <a:solidFill>
                <a:srgbClr val="000000"/>
              </a:solidFill>
              <a:latin typeface="Avenir Next" panose="020B0503020202020204"/>
              <a:ea typeface="Times New Roman" panose="02020603050405020304" pitchFamily="18" charset="0"/>
              <a:cs typeface="Calibri" panose="020F0502020204030204" pitchFamily="34" charset="0"/>
            </a:endParaRPr>
          </a:p>
          <a:p>
            <a:pPr indent="-468000"/>
            <a:r>
              <a:rPr lang="en-US" sz="1600" dirty="0">
                <a:solidFill>
                  <a:schemeClr val="accent6">
                    <a:lumMod val="50000"/>
                  </a:schemeClr>
                </a:solidFill>
                <a:latin typeface="Avenir Next" panose="020B0503020202020204" pitchFamily="34" charset="0"/>
              </a:rPr>
              <a:t>CACOR acknowledges that we all benefit from sharing the traditional territories of local Indigenous peoples (First Nations, Métis, &amp; Inuit in Canada) &amp; their descendants.</a:t>
            </a:r>
            <a:br>
              <a:rPr lang="en-US" sz="1600" dirty="0">
                <a:solidFill>
                  <a:schemeClr val="accent6">
                    <a:lumMod val="50000"/>
                  </a:schemeClr>
                </a:solidFill>
                <a:latin typeface="Avenir Next" panose="020B0503020202020204" pitchFamily="34" charset="0"/>
              </a:rPr>
            </a:br>
            <a:endParaRPr lang="en-US" sz="1600" dirty="0">
              <a:solidFill>
                <a:schemeClr val="accent6">
                  <a:lumMod val="50000"/>
                </a:schemeClr>
              </a:solidFill>
              <a:latin typeface="Avenir Next" panose="020B0503020202020204" pitchFamily="34" charset="0"/>
            </a:endParaRPr>
          </a:p>
        </p:txBody>
      </p:sp>
    </p:spTree>
    <p:extLst>
      <p:ext uri="{BB962C8B-B14F-4D97-AF65-F5344CB8AC3E}">
        <p14:creationId xmlns:p14="http://schemas.microsoft.com/office/powerpoint/2010/main" val="176140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lgn="ctr"/>
            <a:r>
              <a:rPr lang="en-US" b="1" dirty="0"/>
              <a:t>Power Advisory report on Net Zero Reliability</a:t>
            </a:r>
            <a:br>
              <a:rPr lang="en-US" b="1" dirty="0"/>
            </a:br>
            <a:r>
              <a:rPr lang="en-US" dirty="0"/>
              <a:t>April 24, 2024</a:t>
            </a:r>
            <a:br>
              <a:rPr lang="en-US" dirty="0"/>
            </a:br>
            <a:endParaRPr lang="en-CA" dirty="0"/>
          </a:p>
        </p:txBody>
      </p:sp>
      <p:sp>
        <p:nvSpPr>
          <p:cNvPr id="3" name="Content Placeholder 2"/>
          <p:cNvSpPr>
            <a:spLocks noGrp="1"/>
          </p:cNvSpPr>
          <p:nvPr>
            <p:ph idx="1"/>
          </p:nvPr>
        </p:nvSpPr>
        <p:spPr>
          <a:xfrm>
            <a:off x="838200" y="1808922"/>
            <a:ext cx="10515600" cy="4368041"/>
          </a:xfrm>
        </p:spPr>
        <p:txBody>
          <a:bodyPr>
            <a:normAutofit fontScale="92500" lnSpcReduction="10000"/>
          </a:bodyPr>
          <a:lstStyle/>
          <a:p>
            <a:pPr marL="0" indent="0">
              <a:buNone/>
            </a:pPr>
            <a:r>
              <a:rPr lang="en-US" dirty="0"/>
              <a:t>Purpose included:</a:t>
            </a:r>
          </a:p>
          <a:p>
            <a:pPr marL="0" indent="0">
              <a:buNone/>
            </a:pPr>
            <a:r>
              <a:rPr lang="en-US" dirty="0"/>
              <a:t>Assessment of the most common types of non-emitting resources for technical feasibility to provide each essential reliability service</a:t>
            </a:r>
          </a:p>
          <a:p>
            <a:pPr marL="0" indent="0">
              <a:buNone/>
            </a:pPr>
            <a:endParaRPr lang="en-US" dirty="0"/>
          </a:p>
          <a:p>
            <a:pPr marL="0" indent="0">
              <a:buNone/>
            </a:pPr>
            <a:r>
              <a:rPr lang="en-US" dirty="0"/>
              <a:t>Overview statement included the observation that cost minimization will require that the IESO:</a:t>
            </a:r>
          </a:p>
          <a:p>
            <a:pPr marL="0" indent="0">
              <a:buNone/>
            </a:pPr>
            <a:r>
              <a:rPr lang="en-US" dirty="0"/>
              <a:t>* Define appropriate reliability products and choose the appropriate mechanisms to acquire them</a:t>
            </a:r>
          </a:p>
          <a:p>
            <a:pPr marL="0" indent="0">
              <a:buNone/>
            </a:pPr>
            <a:r>
              <a:rPr lang="en-US" dirty="0"/>
              <a:t>* Enable participation from all resource types technically capable of providing each product</a:t>
            </a:r>
          </a:p>
          <a:p>
            <a:pPr marL="0" indent="0">
              <a:buNone/>
            </a:pPr>
            <a:r>
              <a:rPr lang="en-US" dirty="0"/>
              <a:t>* Accurately assess needs and resource capabilities for each product</a:t>
            </a:r>
          </a:p>
          <a:p>
            <a:pPr marL="0" indent="0">
              <a:buNone/>
            </a:pPr>
            <a:endParaRPr lang="en-CA" dirty="0"/>
          </a:p>
        </p:txBody>
      </p:sp>
    </p:spTree>
    <p:extLst>
      <p:ext uri="{BB962C8B-B14F-4D97-AF65-F5344CB8AC3E}">
        <p14:creationId xmlns:p14="http://schemas.microsoft.com/office/powerpoint/2010/main" val="242106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Reliability Services</a:t>
            </a:r>
            <a:endParaRPr lang="en-CA"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870" y="1690688"/>
            <a:ext cx="10515600" cy="3013179"/>
          </a:xfrm>
        </p:spPr>
      </p:pic>
      <p:sp>
        <p:nvSpPr>
          <p:cNvPr id="6" name="TextBox 5"/>
          <p:cNvSpPr txBox="1"/>
          <p:nvPr/>
        </p:nvSpPr>
        <p:spPr>
          <a:xfrm>
            <a:off x="838201" y="5078896"/>
            <a:ext cx="10515600" cy="1477328"/>
          </a:xfrm>
          <a:prstGeom prst="rect">
            <a:avLst/>
          </a:prstGeom>
          <a:noFill/>
        </p:spPr>
        <p:txBody>
          <a:bodyPr wrap="square" rtlCol="0">
            <a:spAutoFit/>
          </a:bodyPr>
          <a:lstStyle/>
          <a:p>
            <a:r>
              <a:rPr lang="en-US" dirty="0"/>
              <a:t>The supply and demand of active power is balanced over multiple timescales</a:t>
            </a:r>
          </a:p>
          <a:p>
            <a:endParaRPr lang="en-US" dirty="0"/>
          </a:p>
          <a:p>
            <a:r>
              <a:rPr lang="en-US" dirty="0"/>
              <a:t>Different products and capabilities are needed to mitigate different forms of risk</a:t>
            </a:r>
          </a:p>
          <a:p>
            <a:endParaRPr lang="en-US" dirty="0"/>
          </a:p>
          <a:p>
            <a:r>
              <a:rPr lang="en-US" dirty="0"/>
              <a:t>Some services are defined as products in the IESO-Administered Markets. Others are not formally defined</a:t>
            </a:r>
            <a:endParaRPr lang="en-CA" dirty="0"/>
          </a:p>
        </p:txBody>
      </p:sp>
    </p:spTree>
    <p:extLst>
      <p:ext uri="{BB962C8B-B14F-4D97-AF65-F5344CB8AC3E}">
        <p14:creationId xmlns:p14="http://schemas.microsoft.com/office/powerpoint/2010/main" val="273646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resource capabilities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502" y="1353787"/>
            <a:ext cx="12039121" cy="5343896"/>
          </a:xfrm>
        </p:spPr>
      </p:pic>
    </p:spTree>
    <p:extLst>
      <p:ext uri="{BB962C8B-B14F-4D97-AF65-F5344CB8AC3E}">
        <p14:creationId xmlns:p14="http://schemas.microsoft.com/office/powerpoint/2010/main" val="371414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Selected Recommendations from PA report</a:t>
            </a:r>
            <a:endParaRPr lang="en-CA" b="1" dirty="0"/>
          </a:p>
        </p:txBody>
      </p:sp>
      <p:sp>
        <p:nvSpPr>
          <p:cNvPr id="3" name="Content Placeholder 2"/>
          <p:cNvSpPr>
            <a:spLocks noGrp="1"/>
          </p:cNvSpPr>
          <p:nvPr>
            <p:ph idx="1"/>
          </p:nvPr>
        </p:nvSpPr>
        <p:spPr>
          <a:xfrm>
            <a:off x="450475" y="1364876"/>
            <a:ext cx="11477065" cy="5378824"/>
          </a:xfrm>
        </p:spPr>
        <p:txBody>
          <a:bodyPr>
            <a:normAutofit/>
          </a:bodyPr>
          <a:lstStyle/>
          <a:p>
            <a:r>
              <a:rPr lang="en-US" sz="2400" dirty="0"/>
              <a:t>Formalize flexibility and multi-day energy assurance concepts in planning and operational assessments to define the specific reliability services that cannot be met by intra-day storage</a:t>
            </a:r>
          </a:p>
          <a:p>
            <a:r>
              <a:rPr lang="en-US" sz="2400" dirty="0"/>
              <a:t>Publish assessments of flexibility, ramping, duration, and energy assurance needs in a future system with a high share of intermittent resources</a:t>
            </a:r>
          </a:p>
          <a:p>
            <a:r>
              <a:rPr lang="en-US" sz="2400" dirty="0"/>
              <a:t>Consider acquiring non-emitting flexibility and/or energy assurance products through forward procurements to plan for gas retirement</a:t>
            </a:r>
          </a:p>
          <a:p>
            <a:r>
              <a:rPr lang="en-US" sz="2400" dirty="0"/>
              <a:t>Acquire regulation services through open, technology-neutral mechanisms</a:t>
            </a:r>
          </a:p>
          <a:p>
            <a:r>
              <a:rPr lang="en-US" sz="2400" dirty="0"/>
              <a:t>Continue developing improved participation models for storage and hybrid resources</a:t>
            </a:r>
          </a:p>
          <a:p>
            <a:r>
              <a:rPr lang="en-US" sz="2400" dirty="0"/>
              <a:t>Enable distributed resources to provide all reliability services they can demonstrate they are technically capable of</a:t>
            </a:r>
          </a:p>
          <a:p>
            <a:r>
              <a:rPr lang="en-US" sz="2400" dirty="0"/>
              <a:t>Define rules for value-stacking and coordinating when a resource provides services to both the IESO and a distributor</a:t>
            </a:r>
          </a:p>
        </p:txBody>
      </p:sp>
    </p:spTree>
    <p:extLst>
      <p:ext uri="{BB962C8B-B14F-4D97-AF65-F5344CB8AC3E}">
        <p14:creationId xmlns:p14="http://schemas.microsoft.com/office/powerpoint/2010/main" val="116139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68" y="365125"/>
            <a:ext cx="10972800" cy="1325563"/>
          </a:xfrm>
        </p:spPr>
        <p:txBody>
          <a:bodyPr/>
          <a:lstStyle/>
          <a:p>
            <a:r>
              <a:rPr lang="en-US" b="1" dirty="0"/>
              <a:t>Reliability value of local resources</a:t>
            </a:r>
            <a:endParaRPr lang="en-CA"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addition to the current transmission-connected non-emitting assets such as waterpower that provide reliability, a combination of renewable energy, energy storage, and demand management on both the transmission and distribution systems can deliver reliability services. </a:t>
            </a:r>
          </a:p>
          <a:p>
            <a:pPr marL="0" indent="0">
              <a:buNone/>
            </a:pPr>
            <a:endParaRPr lang="en-US" dirty="0"/>
          </a:p>
          <a:p>
            <a:pPr marL="0" indent="0">
              <a:buNone/>
            </a:pPr>
            <a:r>
              <a:rPr lang="en-US" dirty="0"/>
              <a:t>These new methods for achieving reliability have the benefit of providing additional value on local distribution systems, such as deferring capital expenditures and addressing local reliability issues. As demonstrated in the UK, Australia, and other countries, increasing flexibility at the consumer level through renewable energy, energy storage, and enhanced demand management, particularly with EVs, can provide great value to the system, lowering costs for all while reducing GHG emissions. </a:t>
            </a:r>
            <a:endParaRPr lang="en-CA" dirty="0"/>
          </a:p>
        </p:txBody>
      </p:sp>
    </p:spTree>
    <p:extLst>
      <p:ext uri="{BB962C8B-B14F-4D97-AF65-F5344CB8AC3E}">
        <p14:creationId xmlns:p14="http://schemas.microsoft.com/office/powerpoint/2010/main" val="107417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28"/>
            <a:ext cx="10515600" cy="700644"/>
          </a:xfrm>
        </p:spPr>
        <p:txBody>
          <a:bodyPr/>
          <a:lstStyle/>
          <a:p>
            <a:r>
              <a:rPr lang="en-US" b="1" dirty="0"/>
              <a:t>Summary of action plan for net-zero reliability</a:t>
            </a:r>
            <a:endParaRPr lang="en-CA"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891" y="767773"/>
            <a:ext cx="11008425" cy="5999426"/>
          </a:xfrm>
        </p:spPr>
      </p:pic>
    </p:spTree>
    <p:extLst>
      <p:ext uri="{BB962C8B-B14F-4D97-AF65-F5344CB8AC3E}">
        <p14:creationId xmlns:p14="http://schemas.microsoft.com/office/powerpoint/2010/main" val="240428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 Steps 5 to 7</a:t>
            </a:r>
            <a:endParaRPr lang="en-CA"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548" y="1603169"/>
            <a:ext cx="11714806" cy="4322175"/>
          </a:xfrm>
        </p:spPr>
      </p:pic>
    </p:spTree>
    <p:extLst>
      <p:ext uri="{BB962C8B-B14F-4D97-AF65-F5344CB8AC3E}">
        <p14:creationId xmlns:p14="http://schemas.microsoft.com/office/powerpoint/2010/main" val="272255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Step 8</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406" y="1479396"/>
            <a:ext cx="12318675" cy="4007004"/>
          </a:xfrm>
        </p:spPr>
      </p:pic>
    </p:spTree>
    <p:extLst>
      <p:ext uri="{BB962C8B-B14F-4D97-AF65-F5344CB8AC3E}">
        <p14:creationId xmlns:p14="http://schemas.microsoft.com/office/powerpoint/2010/main" val="383761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 Step #1</a:t>
            </a:r>
            <a:endParaRPr lang="en-CA" b="1" dirty="0"/>
          </a:p>
        </p:txBody>
      </p:sp>
      <p:sp>
        <p:nvSpPr>
          <p:cNvPr id="3" name="Content Placeholder 2"/>
          <p:cNvSpPr>
            <a:spLocks noGrp="1"/>
          </p:cNvSpPr>
          <p:nvPr>
            <p:ph idx="1"/>
          </p:nvPr>
        </p:nvSpPr>
        <p:spPr/>
        <p:txBody>
          <a:bodyPr/>
          <a:lstStyle/>
          <a:p>
            <a:pPr marL="0" indent="0">
              <a:buNone/>
            </a:pPr>
            <a:r>
              <a:rPr lang="en-US" sz="3200" dirty="0"/>
              <a:t>Define and catalogue bulk-level reliability services needed in Ontario</a:t>
            </a:r>
          </a:p>
          <a:p>
            <a:pPr marL="0" indent="0">
              <a:buNone/>
            </a:pPr>
            <a:endParaRPr lang="en-US" sz="3200" dirty="0"/>
          </a:p>
          <a:p>
            <a:pPr marL="0" indent="0">
              <a:buNone/>
            </a:pPr>
            <a:r>
              <a:rPr lang="en-US" sz="3200" dirty="0"/>
              <a:t>Including  quantity, required services time, the required response time, and other characteristics.</a:t>
            </a:r>
          </a:p>
          <a:p>
            <a:pPr marL="0" indent="0">
              <a:buNone/>
            </a:pPr>
            <a:endParaRPr lang="en-US" sz="3200" dirty="0"/>
          </a:p>
          <a:p>
            <a:pPr marL="0" indent="0">
              <a:buNone/>
            </a:pPr>
            <a:r>
              <a:rPr lang="en-US" sz="3200" dirty="0"/>
              <a:t>Actor: IESO</a:t>
            </a:r>
            <a:endParaRPr lang="en-CA" sz="3200" dirty="0"/>
          </a:p>
        </p:txBody>
      </p:sp>
    </p:spTree>
    <p:extLst>
      <p:ext uri="{BB962C8B-B14F-4D97-AF65-F5344CB8AC3E}">
        <p14:creationId xmlns:p14="http://schemas.microsoft.com/office/powerpoint/2010/main" val="2219831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 Step #2</a:t>
            </a:r>
            <a:br>
              <a:rPr lang="en-US" b="1" dirty="0"/>
            </a:br>
            <a:endParaRPr lang="en-CA" b="1" dirty="0"/>
          </a:p>
        </p:txBody>
      </p:sp>
      <p:sp>
        <p:nvSpPr>
          <p:cNvPr id="3" name="Content Placeholder 2"/>
          <p:cNvSpPr>
            <a:spLocks noGrp="1"/>
          </p:cNvSpPr>
          <p:nvPr>
            <p:ph idx="1"/>
          </p:nvPr>
        </p:nvSpPr>
        <p:spPr/>
        <p:txBody>
          <a:bodyPr/>
          <a:lstStyle/>
          <a:p>
            <a:pPr marL="0" indent="0">
              <a:buNone/>
            </a:pPr>
            <a:r>
              <a:rPr lang="en-US" sz="3200" dirty="0"/>
              <a:t>Develop metrics on the state of the bulk-system reliability in Ontario</a:t>
            </a:r>
          </a:p>
          <a:p>
            <a:pPr marL="0" indent="0">
              <a:buNone/>
            </a:pPr>
            <a:endParaRPr lang="en-US" sz="3200" dirty="0"/>
          </a:p>
          <a:p>
            <a:pPr marL="0" indent="0">
              <a:buNone/>
            </a:pPr>
            <a:r>
              <a:rPr lang="en-US" sz="3200" dirty="0"/>
              <a:t>The metrics should clearly communicate the state of Ontario’s bulk system reliability and operability and be published regularly.</a:t>
            </a:r>
          </a:p>
          <a:p>
            <a:pPr marL="0" indent="0">
              <a:buNone/>
            </a:pPr>
            <a:endParaRPr lang="en-US" sz="3200" dirty="0"/>
          </a:p>
          <a:p>
            <a:pPr marL="0" indent="0">
              <a:buNone/>
            </a:pPr>
            <a:r>
              <a:rPr lang="en-US" sz="3200" dirty="0"/>
              <a:t>Actor: IESO</a:t>
            </a:r>
          </a:p>
          <a:p>
            <a:pPr marL="0" indent="0">
              <a:buNone/>
            </a:pPr>
            <a:endParaRPr lang="en-CA" dirty="0"/>
          </a:p>
        </p:txBody>
      </p:sp>
    </p:spTree>
    <p:extLst>
      <p:ext uri="{BB962C8B-B14F-4D97-AF65-F5344CB8AC3E}">
        <p14:creationId xmlns:p14="http://schemas.microsoft.com/office/powerpoint/2010/main" val="351313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133" y="0"/>
            <a:ext cx="8691734" cy="6858000"/>
          </a:xfrm>
          <a:prstGeom prst="rect">
            <a:avLst/>
          </a:prstGeom>
        </p:spPr>
      </p:pic>
    </p:spTree>
    <p:extLst>
      <p:ext uri="{BB962C8B-B14F-4D97-AF65-F5344CB8AC3E}">
        <p14:creationId xmlns:p14="http://schemas.microsoft.com/office/powerpoint/2010/main" val="87251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 Step #4 - Procurement</a:t>
            </a:r>
            <a:br>
              <a:rPr lang="en-US" b="1" dirty="0"/>
            </a:br>
            <a:endParaRPr lang="en-CA" b="1" dirty="0"/>
          </a:p>
        </p:txBody>
      </p:sp>
      <p:sp>
        <p:nvSpPr>
          <p:cNvPr id="3" name="Content Placeholder 2"/>
          <p:cNvSpPr>
            <a:spLocks noGrp="1"/>
          </p:cNvSpPr>
          <p:nvPr>
            <p:ph idx="1"/>
          </p:nvPr>
        </p:nvSpPr>
        <p:spPr>
          <a:xfrm>
            <a:off x="838200" y="1812177"/>
            <a:ext cx="10515600" cy="4351338"/>
          </a:xfrm>
        </p:spPr>
        <p:txBody>
          <a:bodyPr>
            <a:normAutofit fontScale="92500" lnSpcReduction="20000"/>
          </a:bodyPr>
          <a:lstStyle/>
          <a:p>
            <a:pPr marL="0" indent="0">
              <a:buNone/>
            </a:pPr>
            <a:r>
              <a:rPr lang="en-US" sz="3500" dirty="0"/>
              <a:t>Transparently procure needed bulk-level reliability services </a:t>
            </a:r>
          </a:p>
          <a:p>
            <a:pPr marL="0" indent="0">
              <a:buNone/>
            </a:pPr>
            <a:endParaRPr lang="en-US" sz="3500" dirty="0"/>
          </a:p>
          <a:p>
            <a:pPr marL="0" indent="0">
              <a:buNone/>
            </a:pPr>
            <a:r>
              <a:rPr lang="en-US" sz="3500" u="sng" dirty="0"/>
              <a:t>Short term:</a:t>
            </a:r>
            <a:r>
              <a:rPr lang="en-US" sz="3500" dirty="0"/>
              <a:t> Design existing procurement contracts, and those for upcoming RFPs (capacity and/or energy), to consider the capability to deliver needed reliability services as part of the assessment criteria</a:t>
            </a:r>
          </a:p>
          <a:p>
            <a:pPr marL="0" indent="0">
              <a:buNone/>
            </a:pPr>
            <a:endParaRPr lang="en-US" sz="3500" dirty="0"/>
          </a:p>
          <a:p>
            <a:pPr marL="0" indent="0">
              <a:buNone/>
            </a:pPr>
            <a:r>
              <a:rPr lang="en-US" sz="3500" u="sng" dirty="0"/>
              <a:t>Medium to long term:</a:t>
            </a:r>
            <a:r>
              <a:rPr lang="en-US" sz="3500" dirty="0"/>
              <a:t> Develop Reliability Services Auctions (RSAs), and open and transparent bulk power system markets for reliability services from non-emitting resources</a:t>
            </a:r>
          </a:p>
          <a:p>
            <a:pPr marL="0" indent="0">
              <a:buNone/>
            </a:pPr>
            <a:endParaRPr lang="en-CA" dirty="0"/>
          </a:p>
        </p:txBody>
      </p:sp>
    </p:spTree>
    <p:extLst>
      <p:ext uri="{BB962C8B-B14F-4D97-AF65-F5344CB8AC3E}">
        <p14:creationId xmlns:p14="http://schemas.microsoft.com/office/powerpoint/2010/main" val="246669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 Step #7</a:t>
            </a:r>
            <a:br>
              <a:rPr lang="en-US" b="1" dirty="0"/>
            </a:br>
            <a:endParaRPr lang="en-CA" b="1" dirty="0"/>
          </a:p>
        </p:txBody>
      </p:sp>
      <p:sp>
        <p:nvSpPr>
          <p:cNvPr id="3" name="Content Placeholder 2"/>
          <p:cNvSpPr>
            <a:spLocks noGrp="1"/>
          </p:cNvSpPr>
          <p:nvPr>
            <p:ph idx="1"/>
          </p:nvPr>
        </p:nvSpPr>
        <p:spPr>
          <a:xfrm>
            <a:off x="838200" y="1455831"/>
            <a:ext cx="10515600" cy="4351338"/>
          </a:xfrm>
        </p:spPr>
        <p:txBody>
          <a:bodyPr>
            <a:noAutofit/>
          </a:bodyPr>
          <a:lstStyle/>
          <a:p>
            <a:pPr marL="0" indent="0">
              <a:buNone/>
            </a:pPr>
            <a:r>
              <a:rPr lang="en-US" sz="3200" dirty="0"/>
              <a:t>Develop local reliability markets </a:t>
            </a:r>
          </a:p>
          <a:p>
            <a:pPr marL="0" indent="0">
              <a:buNone/>
            </a:pPr>
            <a:endParaRPr lang="en-US" sz="3200" dirty="0"/>
          </a:p>
          <a:p>
            <a:pPr marL="0" indent="0">
              <a:buNone/>
            </a:pPr>
            <a:r>
              <a:rPr lang="en-US" sz="3200" dirty="0"/>
              <a:t>Medium term: Develop markets or other transparent procurement mechanisms for technology-neutral RSAs at the distribution level.</a:t>
            </a:r>
          </a:p>
          <a:p>
            <a:pPr marL="0" indent="0">
              <a:buNone/>
            </a:pPr>
            <a:endParaRPr lang="en-US" sz="3200" dirty="0"/>
          </a:p>
          <a:p>
            <a:pPr marL="0" indent="0">
              <a:buNone/>
            </a:pPr>
            <a:r>
              <a:rPr lang="en-US" sz="3200" dirty="0"/>
              <a:t>Actors: IESO and OEB</a:t>
            </a:r>
          </a:p>
          <a:p>
            <a:pPr marL="0" indent="0">
              <a:buNone/>
            </a:pPr>
            <a:endParaRPr lang="en-US" sz="3200" dirty="0"/>
          </a:p>
          <a:p>
            <a:pPr marL="0" indent="0">
              <a:buNone/>
            </a:pPr>
            <a:r>
              <a:rPr lang="en-US" sz="3200" dirty="0"/>
              <a:t>RSAs = Reliability Services Auction</a:t>
            </a:r>
            <a:endParaRPr lang="en-CA" sz="3200" dirty="0"/>
          </a:p>
        </p:txBody>
      </p:sp>
    </p:spTree>
    <p:extLst>
      <p:ext uri="{BB962C8B-B14F-4D97-AF65-F5344CB8AC3E}">
        <p14:creationId xmlns:p14="http://schemas.microsoft.com/office/powerpoint/2010/main" val="325075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Stacking</a:t>
            </a:r>
            <a:endParaRPr lang="en-CA" dirty="0"/>
          </a:p>
        </p:txBody>
      </p:sp>
      <p:sp>
        <p:nvSpPr>
          <p:cNvPr id="3" name="Content Placeholder 2"/>
          <p:cNvSpPr>
            <a:spLocks noGrp="1"/>
          </p:cNvSpPr>
          <p:nvPr>
            <p:ph idx="1"/>
          </p:nvPr>
        </p:nvSpPr>
        <p:spPr>
          <a:xfrm>
            <a:off x="838200" y="1428937"/>
            <a:ext cx="10515600" cy="4351338"/>
          </a:xfrm>
        </p:spPr>
        <p:txBody>
          <a:bodyPr>
            <a:normAutofit fontScale="92500"/>
          </a:bodyPr>
          <a:lstStyle/>
          <a:p>
            <a:pPr marL="0" indent="0">
              <a:buNone/>
            </a:pPr>
            <a:r>
              <a:rPr lang="en-US" sz="3200" dirty="0"/>
              <a:t>A single service can sometimes produce value of different types:</a:t>
            </a:r>
          </a:p>
          <a:p>
            <a:pPr lvl="1"/>
            <a:r>
              <a:rPr lang="en-US" sz="3000" dirty="0"/>
              <a:t>Energy</a:t>
            </a:r>
          </a:p>
          <a:p>
            <a:pPr lvl="1"/>
            <a:r>
              <a:rPr lang="en-US" sz="3000" dirty="0"/>
              <a:t>Capacity</a:t>
            </a:r>
          </a:p>
          <a:p>
            <a:pPr lvl="1"/>
            <a:r>
              <a:rPr lang="en-US" sz="3000" dirty="0"/>
              <a:t>Reliability / operability</a:t>
            </a:r>
          </a:p>
          <a:p>
            <a:endParaRPr lang="en-US" sz="3200" dirty="0"/>
          </a:p>
          <a:p>
            <a:pPr marL="0" indent="0">
              <a:buNone/>
            </a:pPr>
            <a:r>
              <a:rPr lang="en-US" sz="3200" dirty="0"/>
              <a:t>A single service can sometimes produce value at different levels:</a:t>
            </a:r>
          </a:p>
          <a:p>
            <a:pPr lvl="1"/>
            <a:r>
              <a:rPr lang="en-US" sz="3000" dirty="0"/>
              <a:t>End User</a:t>
            </a:r>
          </a:p>
          <a:p>
            <a:pPr lvl="1"/>
            <a:r>
              <a:rPr lang="en-US" sz="3000" dirty="0"/>
              <a:t>Other distribution customers / distributor as a whole</a:t>
            </a:r>
          </a:p>
          <a:p>
            <a:pPr lvl="1"/>
            <a:r>
              <a:rPr lang="en-US" sz="3000" dirty="0"/>
              <a:t>Bulk System</a:t>
            </a:r>
          </a:p>
          <a:p>
            <a:pPr marL="0" indent="0">
              <a:buNone/>
            </a:pPr>
            <a:endParaRPr lang="en-US" dirty="0"/>
          </a:p>
          <a:p>
            <a:pPr marL="0" indent="0">
              <a:buNone/>
            </a:pPr>
            <a:endParaRPr lang="en-CA" dirty="0"/>
          </a:p>
        </p:txBody>
      </p:sp>
    </p:spTree>
    <p:extLst>
      <p:ext uri="{BB962C8B-B14F-4D97-AF65-F5344CB8AC3E}">
        <p14:creationId xmlns:p14="http://schemas.microsoft.com/office/powerpoint/2010/main" val="2649249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Service Auctions (RSAs)</a:t>
            </a:r>
            <a:endParaRPr lang="en-CA" dirty="0"/>
          </a:p>
        </p:txBody>
      </p:sp>
      <p:sp>
        <p:nvSpPr>
          <p:cNvPr id="3" name="Content Placeholder 2"/>
          <p:cNvSpPr>
            <a:spLocks noGrp="1"/>
          </p:cNvSpPr>
          <p:nvPr>
            <p:ph idx="1"/>
          </p:nvPr>
        </p:nvSpPr>
        <p:spPr/>
        <p:txBody>
          <a:bodyPr/>
          <a:lstStyle/>
          <a:p>
            <a:r>
              <a:rPr lang="en-US" dirty="0"/>
              <a:t>In the early stages (such as for LT3), essential reliability services can be included in the energy and capacity RFPs but not explicitly procured</a:t>
            </a:r>
          </a:p>
          <a:p>
            <a:r>
              <a:rPr lang="en-US" dirty="0"/>
              <a:t>In later RFPs (such as LT4 and on), RSAs should be held for essential reliability services in the transmission grid</a:t>
            </a:r>
          </a:p>
          <a:p>
            <a:r>
              <a:rPr lang="en-US" dirty="0"/>
              <a:t>Consistent with market development work already underway</a:t>
            </a:r>
          </a:p>
          <a:p>
            <a:r>
              <a:rPr lang="en-US" dirty="0"/>
              <a:t>Can be coordinated with local RSAs</a:t>
            </a:r>
          </a:p>
          <a:p>
            <a:r>
              <a:rPr lang="en-US" dirty="0"/>
              <a:t>Needs to be specifically mandated, expanded, and carried out relatively quickly.</a:t>
            </a:r>
            <a:endParaRPr lang="en-CA" dirty="0"/>
          </a:p>
        </p:txBody>
      </p:sp>
    </p:spTree>
    <p:extLst>
      <p:ext uri="{BB962C8B-B14F-4D97-AF65-F5344CB8AC3E}">
        <p14:creationId xmlns:p14="http://schemas.microsoft.com/office/powerpoint/2010/main" val="239815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endParaRPr lang="en-CA" b="1" dirty="0"/>
          </a:p>
        </p:txBody>
      </p:sp>
      <p:sp>
        <p:nvSpPr>
          <p:cNvPr id="3" name="Content Placeholder 2"/>
          <p:cNvSpPr>
            <a:spLocks noGrp="1"/>
          </p:cNvSpPr>
          <p:nvPr>
            <p:ph idx="1"/>
          </p:nvPr>
        </p:nvSpPr>
        <p:spPr>
          <a:xfrm>
            <a:off x="838200" y="1422400"/>
            <a:ext cx="10515600" cy="4754563"/>
          </a:xfrm>
        </p:spPr>
        <p:txBody>
          <a:bodyPr>
            <a:normAutofit fontScale="92500" lnSpcReduction="10000"/>
          </a:bodyPr>
          <a:lstStyle/>
          <a:p>
            <a:pPr marL="0" indent="0">
              <a:buNone/>
            </a:pPr>
            <a:r>
              <a:rPr lang="en-US" sz="3000" dirty="0"/>
              <a:t>New opportunities and benefits are available</a:t>
            </a:r>
          </a:p>
          <a:p>
            <a:pPr marL="0" indent="0">
              <a:buNone/>
            </a:pPr>
            <a:endParaRPr lang="en-US" sz="3000" dirty="0"/>
          </a:p>
          <a:p>
            <a:pPr marL="0" indent="0">
              <a:buNone/>
            </a:pPr>
            <a:r>
              <a:rPr lang="en-US" sz="3000" dirty="0"/>
              <a:t>Ontario recently issued a new directive that called for the design and development of a local generation program</a:t>
            </a:r>
          </a:p>
          <a:p>
            <a:pPr marL="0" indent="0">
              <a:buNone/>
            </a:pPr>
            <a:endParaRPr lang="en-US" sz="3000" dirty="0"/>
          </a:p>
          <a:p>
            <a:pPr marL="0" indent="0">
              <a:buNone/>
            </a:pPr>
            <a:r>
              <a:rPr lang="en-CA" sz="3000" dirty="0"/>
              <a:t>Prospects look good for efforts to:</a:t>
            </a:r>
          </a:p>
          <a:p>
            <a:r>
              <a:rPr lang="en-CA" sz="3000" dirty="0"/>
              <a:t>Recognize more systematically the value of securing reliability from a wide range of sources and </a:t>
            </a:r>
          </a:p>
          <a:p>
            <a:r>
              <a:rPr lang="en-CA" sz="3000" dirty="0"/>
              <a:t>Encourage market participants and regulators to develop frameworks in which those who provide reliability and those who bring forward new ways of delivering reliability are properly rewarded.</a:t>
            </a:r>
          </a:p>
          <a:p>
            <a:pPr marL="0" indent="0">
              <a:buNone/>
            </a:pPr>
            <a:endParaRPr lang="en-CA" dirty="0"/>
          </a:p>
        </p:txBody>
      </p:sp>
    </p:spTree>
    <p:extLst>
      <p:ext uri="{BB962C8B-B14F-4D97-AF65-F5344CB8AC3E}">
        <p14:creationId xmlns:p14="http://schemas.microsoft.com/office/powerpoint/2010/main" val="371806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Thank you</a:t>
            </a:r>
            <a:endParaRPr lang="en-CA" sz="60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Atmospheric Fund</a:t>
            </a:r>
          </a:p>
          <a:p>
            <a:pPr marL="0" indent="0">
              <a:buNone/>
            </a:pPr>
            <a:r>
              <a:rPr lang="en-US" dirty="0"/>
              <a:t>IESO, Independent Electricity System Operator</a:t>
            </a:r>
          </a:p>
          <a:p>
            <a:pPr marL="0" indent="0">
              <a:buNone/>
            </a:pPr>
            <a:r>
              <a:rPr lang="en-US" dirty="0"/>
              <a:t>Canadian Renewable Energy Association</a:t>
            </a:r>
          </a:p>
          <a:p>
            <a:pPr marL="0" indent="0">
              <a:buNone/>
            </a:pPr>
            <a:r>
              <a:rPr lang="en-US" dirty="0"/>
              <a:t>Ontario Waterpower Association</a:t>
            </a:r>
          </a:p>
          <a:p>
            <a:pPr marL="0" indent="0">
              <a:buNone/>
            </a:pPr>
            <a:r>
              <a:rPr lang="en-US" dirty="0"/>
              <a:t>Energy Storage Canada</a:t>
            </a:r>
          </a:p>
          <a:p>
            <a:pPr marL="0" indent="0">
              <a:buNone/>
            </a:pPr>
            <a:r>
              <a:rPr lang="en-US" dirty="0"/>
              <a:t>Alectra Utilities</a:t>
            </a:r>
          </a:p>
          <a:p>
            <a:pPr marL="0" indent="0">
              <a:buNone/>
            </a:pPr>
            <a:r>
              <a:rPr lang="en-US" dirty="0"/>
              <a:t>Toronto Metropolitan University</a:t>
            </a:r>
          </a:p>
          <a:p>
            <a:pPr marL="0" indent="0">
              <a:buNone/>
            </a:pPr>
            <a:r>
              <a:rPr lang="en-US" dirty="0"/>
              <a:t>The many other participants and contributors</a:t>
            </a:r>
          </a:p>
          <a:p>
            <a:pPr marL="0" indent="0">
              <a:buNone/>
            </a:pPr>
            <a:endParaRPr lang="en-US" dirty="0"/>
          </a:p>
          <a:p>
            <a:pPr marL="0" indent="0">
              <a:buNone/>
            </a:pPr>
            <a:r>
              <a:rPr lang="en-US" dirty="0"/>
              <a:t>You!</a:t>
            </a:r>
            <a:endParaRPr lang="en-CA" dirty="0"/>
          </a:p>
        </p:txBody>
      </p:sp>
    </p:spTree>
    <p:extLst>
      <p:ext uri="{BB962C8B-B14F-4D97-AF65-F5344CB8AC3E}">
        <p14:creationId xmlns:p14="http://schemas.microsoft.com/office/powerpoint/2010/main" val="350316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6287"/>
            <a:ext cx="10515600" cy="1520687"/>
          </a:xfrm>
        </p:spPr>
        <p:txBody>
          <a:bodyPr>
            <a:normAutofit/>
          </a:bodyPr>
          <a:lstStyle/>
          <a:p>
            <a:pPr algn="ctr"/>
            <a:r>
              <a:rPr lang="en-US" b="1" dirty="0"/>
              <a:t>Achieving reliability in a Net Zero </a:t>
            </a:r>
            <a:br>
              <a:rPr lang="en-US" b="1" dirty="0"/>
            </a:br>
            <a:r>
              <a:rPr lang="en-US" b="1" dirty="0"/>
              <a:t>Ontario electrical grid</a:t>
            </a:r>
            <a:endParaRPr lang="en-CA" b="1" dirty="0"/>
          </a:p>
        </p:txBody>
      </p:sp>
      <p:sp>
        <p:nvSpPr>
          <p:cNvPr id="3" name="Content Placeholder 2"/>
          <p:cNvSpPr>
            <a:spLocks noGrp="1"/>
          </p:cNvSpPr>
          <p:nvPr>
            <p:ph idx="1"/>
          </p:nvPr>
        </p:nvSpPr>
        <p:spPr>
          <a:xfrm>
            <a:off x="838200" y="2126973"/>
            <a:ext cx="10515600" cy="4049989"/>
          </a:xfrm>
        </p:spPr>
        <p:txBody>
          <a:bodyPr>
            <a:normAutofit/>
          </a:bodyPr>
          <a:lstStyle/>
          <a:p>
            <a:pPr marL="0" indent="0">
              <a:buNone/>
            </a:pPr>
            <a:endParaRPr lang="en-US" dirty="0"/>
          </a:p>
          <a:p>
            <a:pPr marL="0" indent="0">
              <a:buNone/>
            </a:pPr>
            <a:r>
              <a:rPr lang="en-US" dirty="0"/>
              <a:t>Presentation to the Canadian Club of Rome</a:t>
            </a:r>
          </a:p>
          <a:p>
            <a:pPr marL="0" indent="0">
              <a:buNone/>
            </a:pPr>
            <a:r>
              <a:rPr lang="en-US" dirty="0"/>
              <a:t>January 22, 2025</a:t>
            </a:r>
          </a:p>
          <a:p>
            <a:pPr marL="0" indent="0">
              <a:buNone/>
            </a:pPr>
            <a:endParaRPr lang="en-US" dirty="0"/>
          </a:p>
          <a:p>
            <a:pPr marL="0" indent="0">
              <a:buNone/>
            </a:pPr>
            <a:r>
              <a:rPr lang="en-US" dirty="0"/>
              <a:t>By Jake Brooks</a:t>
            </a:r>
          </a:p>
          <a:p>
            <a:pPr marL="0" indent="0">
              <a:buNone/>
            </a:pPr>
            <a:r>
              <a:rPr lang="en-US" dirty="0"/>
              <a:t>Net Zero Reliability Initiative</a:t>
            </a:r>
          </a:p>
          <a:p>
            <a:pPr marL="0" indent="0">
              <a:buNone/>
            </a:pPr>
            <a:endParaRPr lang="en-US" dirty="0"/>
          </a:p>
          <a:p>
            <a:pPr marL="0" indent="0">
              <a:buNone/>
            </a:pPr>
            <a:r>
              <a:rPr lang="en-CA" sz="1800" dirty="0">
                <a:solidFill>
                  <a:srgbClr val="00B0F0"/>
                </a:solidFill>
                <a:hlinkClick r:id="rId2"/>
              </a:rPr>
              <a:t>www.pollutionprobe.org/netzero-reliability-initiative/</a:t>
            </a:r>
            <a:endParaRPr lang="en-CA" sz="1800" dirty="0">
              <a:solidFill>
                <a:srgbClr val="00B0F0"/>
              </a:solidFill>
            </a:endParaRPr>
          </a:p>
        </p:txBody>
      </p:sp>
    </p:spTree>
    <p:extLst>
      <p:ext uri="{BB962C8B-B14F-4D97-AF65-F5344CB8AC3E}">
        <p14:creationId xmlns:p14="http://schemas.microsoft.com/office/powerpoint/2010/main" val="319454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6" y="259867"/>
            <a:ext cx="9412357" cy="6500191"/>
          </a:xfrm>
          <a:prstGeom prst="rect">
            <a:avLst/>
          </a:prstGeom>
        </p:spPr>
      </p:pic>
      <p:sp>
        <p:nvSpPr>
          <p:cNvPr id="6" name="TextBox 5"/>
          <p:cNvSpPr txBox="1"/>
          <p:nvPr/>
        </p:nvSpPr>
        <p:spPr>
          <a:xfrm>
            <a:off x="9424388" y="4372459"/>
            <a:ext cx="2201779" cy="2323713"/>
          </a:xfrm>
          <a:prstGeom prst="rect">
            <a:avLst/>
          </a:prstGeom>
          <a:noFill/>
        </p:spPr>
        <p:txBody>
          <a:bodyPr wrap="square" rtlCol="0">
            <a:spAutoFit/>
          </a:bodyPr>
          <a:lstStyle/>
          <a:p>
            <a:r>
              <a:rPr lang="en-US" sz="1200" b="1" dirty="0"/>
              <a:t>Disclaimers</a:t>
            </a:r>
          </a:p>
          <a:p>
            <a:endParaRPr lang="en-US" sz="1200" dirty="0"/>
          </a:p>
          <a:p>
            <a:r>
              <a:rPr lang="en-US" sz="1100" dirty="0"/>
              <a:t>Although I worked with Pollution Probe throughout the project and Pollution Probe was the final author and publisher of the report, I don’t speak on behalf of Pollution Probe.  </a:t>
            </a:r>
          </a:p>
          <a:p>
            <a:endParaRPr lang="en-US" sz="1100" dirty="0"/>
          </a:p>
          <a:p>
            <a:r>
              <a:rPr lang="en-US" sz="1100" dirty="0"/>
              <a:t>These remarks are essentially contributions to public policy discussions and should not be taken as investment advice.</a:t>
            </a:r>
            <a:endParaRPr lang="en-CA" sz="1100" dirty="0"/>
          </a:p>
        </p:txBody>
      </p:sp>
    </p:spTree>
    <p:extLst>
      <p:ext uri="{BB962C8B-B14F-4D97-AF65-F5344CB8AC3E}">
        <p14:creationId xmlns:p14="http://schemas.microsoft.com/office/powerpoint/2010/main" val="325992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phases</a:t>
            </a:r>
            <a:endParaRPr lang="en-CA"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1. Research </a:t>
            </a:r>
          </a:p>
          <a:p>
            <a:pPr marL="0" indent="0">
              <a:buNone/>
            </a:pPr>
            <a:r>
              <a:rPr lang="en-US" dirty="0"/>
              <a:t>* Independent consultants were retained to review the issues and develop a baseline report on how best to approach the provision of grid reliability in Ontario under conditions of steady de-carbonization.</a:t>
            </a:r>
          </a:p>
          <a:p>
            <a:pPr marL="0" indent="0">
              <a:buNone/>
            </a:pPr>
            <a:endParaRPr lang="en-US" dirty="0"/>
          </a:p>
          <a:p>
            <a:pPr marL="0" indent="0">
              <a:buNone/>
            </a:pPr>
            <a:r>
              <a:rPr lang="en-US" b="1" dirty="0"/>
              <a:t>2. Consultation</a:t>
            </a:r>
          </a:p>
          <a:p>
            <a:pPr marL="0" indent="0">
              <a:buNone/>
            </a:pPr>
            <a:r>
              <a:rPr lang="en-US" dirty="0"/>
              <a:t>* Pollution Probe carried out its own review of related activity in other jurisdictions, and combined that with the consultant’s report to invite input from stakeholders and energy experts</a:t>
            </a:r>
          </a:p>
          <a:p>
            <a:pPr marL="0" indent="0">
              <a:buNone/>
            </a:pPr>
            <a:r>
              <a:rPr lang="en-US" dirty="0"/>
              <a:t>* Symposium was held in Toronto on April 24, 2024 </a:t>
            </a:r>
          </a:p>
          <a:p>
            <a:pPr marL="0" indent="0">
              <a:buNone/>
            </a:pPr>
            <a:r>
              <a:rPr lang="en-US" dirty="0"/>
              <a:t>* Report summarizing the discussions was produced. </a:t>
            </a:r>
          </a:p>
          <a:p>
            <a:pPr marL="0" indent="0">
              <a:buNone/>
            </a:pPr>
            <a:endParaRPr lang="en-US" dirty="0"/>
          </a:p>
          <a:p>
            <a:pPr marL="0" indent="0">
              <a:buNone/>
            </a:pPr>
            <a:r>
              <a:rPr lang="en-US" b="1" dirty="0"/>
              <a:t>3. Final Report</a:t>
            </a:r>
          </a:p>
          <a:p>
            <a:pPr marL="0" indent="0">
              <a:buNone/>
            </a:pPr>
            <a:endParaRPr lang="en-CA" dirty="0"/>
          </a:p>
        </p:txBody>
      </p:sp>
    </p:spTree>
    <p:extLst>
      <p:ext uri="{BB962C8B-B14F-4D97-AF65-F5344CB8AC3E}">
        <p14:creationId xmlns:p14="http://schemas.microsoft.com/office/powerpoint/2010/main" val="71188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High level recommendations</a:t>
            </a:r>
            <a:br>
              <a:rPr lang="en-US" b="1" dirty="0"/>
            </a:br>
            <a:endParaRPr lang="en-CA"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 Ontario should competitively </a:t>
            </a:r>
            <a:r>
              <a:rPr lang="en-US" b="1" dirty="0"/>
              <a:t>procure bulk-level reliability from all types of resources</a:t>
            </a:r>
            <a:r>
              <a:rPr lang="en-US" dirty="0"/>
              <a:t>, including non-emitting resources</a:t>
            </a:r>
          </a:p>
          <a:p>
            <a:pPr marL="0" indent="0">
              <a:buNone/>
            </a:pPr>
            <a:endParaRPr lang="en-US" dirty="0"/>
          </a:p>
          <a:p>
            <a:pPr marL="0" indent="0">
              <a:buNone/>
            </a:pPr>
            <a:r>
              <a:rPr lang="en-US" dirty="0"/>
              <a:t>2. </a:t>
            </a:r>
            <a:r>
              <a:rPr lang="en-US" b="1" dirty="0"/>
              <a:t>Clarify the future role of LDCs</a:t>
            </a:r>
            <a:r>
              <a:rPr lang="en-US" dirty="0"/>
              <a:t> in Ontario regarding system operation and reliability</a:t>
            </a:r>
          </a:p>
          <a:p>
            <a:pPr marL="0" indent="0">
              <a:buNone/>
            </a:pPr>
            <a:endParaRPr lang="en-US" dirty="0"/>
          </a:p>
          <a:p>
            <a:pPr marL="0" indent="0">
              <a:buNone/>
            </a:pPr>
            <a:r>
              <a:rPr lang="en-US" dirty="0"/>
              <a:t>3. Enable development of </a:t>
            </a:r>
            <a:r>
              <a:rPr lang="en-US" b="1" dirty="0"/>
              <a:t>local flexibility markets </a:t>
            </a:r>
            <a:r>
              <a:rPr lang="en-US" dirty="0"/>
              <a:t>for reliability</a:t>
            </a:r>
          </a:p>
          <a:p>
            <a:pPr marL="0" indent="0">
              <a:buNone/>
            </a:pPr>
            <a:endParaRPr lang="en-US" dirty="0"/>
          </a:p>
          <a:p>
            <a:pPr marL="0" indent="0">
              <a:buNone/>
            </a:pPr>
            <a:r>
              <a:rPr lang="en-US" dirty="0"/>
              <a:t>4. </a:t>
            </a:r>
            <a:r>
              <a:rPr lang="en-US" b="1" dirty="0"/>
              <a:t>Improve coordination between transmission and distribution</a:t>
            </a:r>
            <a:r>
              <a:rPr lang="en-US" dirty="0"/>
              <a:t> on future methods for procurement and operations </a:t>
            </a:r>
          </a:p>
          <a:p>
            <a:pPr marL="0" indent="0">
              <a:buNone/>
            </a:pPr>
            <a:r>
              <a:rPr lang="en-US" dirty="0"/>
              <a:t>(Note the related implications for economic efficiency and electricity rates.)</a:t>
            </a:r>
          </a:p>
          <a:p>
            <a:pPr marL="0" indent="0">
              <a:buNone/>
            </a:pPr>
            <a:endParaRPr lang="en-US" dirty="0"/>
          </a:p>
          <a:p>
            <a:pPr marL="0" indent="0">
              <a:buNone/>
            </a:pPr>
            <a:endParaRPr lang="en-CA" dirty="0"/>
          </a:p>
        </p:txBody>
      </p:sp>
    </p:spTree>
    <p:extLst>
      <p:ext uri="{BB962C8B-B14F-4D97-AF65-F5344CB8AC3E}">
        <p14:creationId xmlns:p14="http://schemas.microsoft.com/office/powerpoint/2010/main" val="132770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328" y="27898"/>
            <a:ext cx="8656375" cy="6830101"/>
          </a:xfrm>
        </p:spPr>
      </p:pic>
    </p:spTree>
    <p:extLst>
      <p:ext uri="{BB962C8B-B14F-4D97-AF65-F5344CB8AC3E}">
        <p14:creationId xmlns:p14="http://schemas.microsoft.com/office/powerpoint/2010/main" val="306048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Central conclusion on how to move forward</a:t>
            </a:r>
            <a:br>
              <a:rPr lang="en-US" b="1" dirty="0"/>
            </a:br>
            <a:endParaRPr lang="en-CA" b="1" dirty="0"/>
          </a:p>
        </p:txBody>
      </p:sp>
      <p:sp>
        <p:nvSpPr>
          <p:cNvPr id="3" name="Content Placeholder 2"/>
          <p:cNvSpPr>
            <a:spLocks noGrp="1"/>
          </p:cNvSpPr>
          <p:nvPr>
            <p:ph idx="1"/>
          </p:nvPr>
        </p:nvSpPr>
        <p:spPr/>
        <p:txBody>
          <a:bodyPr/>
          <a:lstStyle/>
          <a:p>
            <a:pPr marL="0" indent="0">
              <a:buNone/>
            </a:pPr>
            <a:r>
              <a:rPr lang="en-US" dirty="0"/>
              <a:t>To ensure that Ontarians benefit from the transition, the ways in which reliability services are planned, procured, deployed, operated, and remunerated will need to be updated to reflect ongoing changes in the electricity system. </a:t>
            </a:r>
          </a:p>
          <a:p>
            <a:pPr marL="0" indent="0">
              <a:buNone/>
            </a:pPr>
            <a:endParaRPr lang="en-US" dirty="0"/>
          </a:p>
          <a:p>
            <a:pPr marL="0" indent="0">
              <a:buNone/>
            </a:pPr>
            <a:r>
              <a:rPr lang="en-US" dirty="0"/>
              <a:t>In general, market participants, stakeholders, and developers want </a:t>
            </a:r>
            <a:r>
              <a:rPr lang="en-US" b="1" dirty="0"/>
              <a:t>transparency</a:t>
            </a:r>
            <a:r>
              <a:rPr lang="en-US" dirty="0"/>
              <a:t> about reliability needs, and </a:t>
            </a:r>
            <a:r>
              <a:rPr lang="en-US" b="1" dirty="0"/>
              <a:t>opportunities to meet those needs</a:t>
            </a:r>
            <a:r>
              <a:rPr lang="en-US" dirty="0"/>
              <a:t>, as well as </a:t>
            </a:r>
            <a:r>
              <a:rPr lang="en-US" b="1" dirty="0"/>
              <a:t>fair compensation </a:t>
            </a:r>
            <a:r>
              <a:rPr lang="en-US" dirty="0"/>
              <a:t>for the benefits they provide.</a:t>
            </a:r>
          </a:p>
          <a:p>
            <a:endParaRPr lang="en-CA" dirty="0"/>
          </a:p>
        </p:txBody>
      </p:sp>
    </p:spTree>
    <p:extLst>
      <p:ext uri="{BB962C8B-B14F-4D97-AF65-F5344CB8AC3E}">
        <p14:creationId xmlns:p14="http://schemas.microsoft.com/office/powerpoint/2010/main" val="324057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Background on Power System Reliability</a:t>
            </a:r>
            <a:endParaRPr lang="en-CA" b="1" dirty="0"/>
          </a:p>
        </p:txBody>
      </p:sp>
      <p:sp>
        <p:nvSpPr>
          <p:cNvPr id="3" name="Content Placeholder 2"/>
          <p:cNvSpPr>
            <a:spLocks noGrp="1"/>
          </p:cNvSpPr>
          <p:nvPr>
            <p:ph idx="1"/>
          </p:nvPr>
        </p:nvSpPr>
        <p:spPr>
          <a:xfrm>
            <a:off x="330200" y="1529261"/>
            <a:ext cx="11754224" cy="4351586"/>
          </a:xfrm>
        </p:spPr>
        <p:txBody>
          <a:bodyPr>
            <a:normAutofit/>
          </a:bodyPr>
          <a:lstStyle/>
          <a:p>
            <a:pPr marL="0" indent="0">
              <a:buNone/>
            </a:pPr>
            <a:r>
              <a:rPr lang="en-US" sz="3200" dirty="0"/>
              <a:t>1. Power System Reliability is a very big deal in the electricity industry</a:t>
            </a:r>
          </a:p>
          <a:p>
            <a:pPr marL="0" indent="0">
              <a:buNone/>
            </a:pPr>
            <a:endParaRPr lang="en-US" sz="3200" dirty="0"/>
          </a:p>
          <a:p>
            <a:pPr marL="0" indent="0">
              <a:buNone/>
            </a:pPr>
            <a:r>
              <a:rPr lang="en-US" sz="3200" dirty="0"/>
              <a:t>2. Reliability is delivered through a combination of infrastructure investments, planning, and operating rules and procedures</a:t>
            </a:r>
          </a:p>
          <a:p>
            <a:pPr marL="0" indent="0">
              <a:buNone/>
            </a:pPr>
            <a:endParaRPr lang="en-US" sz="3200" dirty="0"/>
          </a:p>
          <a:p>
            <a:pPr marL="0" indent="0">
              <a:buNone/>
            </a:pPr>
            <a:r>
              <a:rPr lang="en-US" sz="3200" dirty="0"/>
              <a:t>3. Reliability is achieved in a way that is unique to each jurisdiction</a:t>
            </a:r>
          </a:p>
          <a:p>
            <a:pPr marL="0" indent="0">
              <a:buNone/>
            </a:pPr>
            <a:endParaRPr lang="en-CA" dirty="0"/>
          </a:p>
        </p:txBody>
      </p:sp>
    </p:spTree>
    <p:extLst>
      <p:ext uri="{BB962C8B-B14F-4D97-AF65-F5344CB8AC3E}">
        <p14:creationId xmlns:p14="http://schemas.microsoft.com/office/powerpoint/2010/main" val="1490409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314</TotalTime>
  <Words>1565</Words>
  <Application>Microsoft Office PowerPoint</Application>
  <PresentationFormat>Widescreen</PresentationFormat>
  <Paragraphs>150</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Avenir Next</vt:lpstr>
      <vt:lpstr>Calibri</vt:lpstr>
      <vt:lpstr>Calibri Light</vt:lpstr>
      <vt:lpstr>Roboto</vt:lpstr>
      <vt:lpstr>var(--tec-font-family-sans-serif)</vt:lpstr>
      <vt:lpstr>Office Theme</vt:lpstr>
      <vt:lpstr>PowerPoint Presentation</vt:lpstr>
      <vt:lpstr>PowerPoint Presentation</vt:lpstr>
      <vt:lpstr>Achieving reliability in a Net Zero  Ontario electrical grid</vt:lpstr>
      <vt:lpstr>PowerPoint Presentation</vt:lpstr>
      <vt:lpstr>Project phases</vt:lpstr>
      <vt:lpstr>High level recommendations </vt:lpstr>
      <vt:lpstr> </vt:lpstr>
      <vt:lpstr>Central conclusion on how to move forward </vt:lpstr>
      <vt:lpstr>Background on Power System Reliability</vt:lpstr>
      <vt:lpstr>Power Advisory report on Net Zero Reliability April 24, 2024 </vt:lpstr>
      <vt:lpstr>Types of Reliability Services</vt:lpstr>
      <vt:lpstr>Summary of resource capabilities</vt:lpstr>
      <vt:lpstr>Selected Recommendations from PA report</vt:lpstr>
      <vt:lpstr>Reliability value of local resources</vt:lpstr>
      <vt:lpstr>Summary of action plan for net-zero reliability</vt:lpstr>
      <vt:lpstr>Action Steps 5 to 7</vt:lpstr>
      <vt:lpstr>Action Step 8</vt:lpstr>
      <vt:lpstr>Action Step #1</vt:lpstr>
      <vt:lpstr>Action Step #2 </vt:lpstr>
      <vt:lpstr>Action Step #4 - Procurement </vt:lpstr>
      <vt:lpstr>Action Step #7 </vt:lpstr>
      <vt:lpstr>Value Stacking</vt:lpstr>
      <vt:lpstr>Reliability Service Auctions (RSAs)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Brooks</dc:creator>
  <cp:lastModifiedBy>Art Hunter</cp:lastModifiedBy>
  <cp:revision>44</cp:revision>
  <dcterms:created xsi:type="dcterms:W3CDTF">2025-01-12T22:37:43Z</dcterms:created>
  <dcterms:modified xsi:type="dcterms:W3CDTF">2025-01-21T20:26:16Z</dcterms:modified>
</cp:coreProperties>
</file>