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65" r:id="rId4"/>
    <p:sldId id="260" r:id="rId5"/>
    <p:sldId id="262" r:id="rId6"/>
    <p:sldId id="261" r:id="rId7"/>
    <p:sldId id="285" r:id="rId8"/>
    <p:sldId id="266" r:id="rId9"/>
    <p:sldId id="283" r:id="rId10"/>
    <p:sldId id="269" r:id="rId11"/>
    <p:sldId id="290" r:id="rId12"/>
    <p:sldId id="270" r:id="rId13"/>
    <p:sldId id="286" r:id="rId14"/>
    <p:sldId id="268" r:id="rId15"/>
    <p:sldId id="287" r:id="rId16"/>
    <p:sldId id="293" r:id="rId17"/>
    <p:sldId id="291" r:id="rId18"/>
    <p:sldId id="280" r:id="rId19"/>
    <p:sldId id="271" r:id="rId20"/>
    <p:sldId id="272" r:id="rId21"/>
    <p:sldId id="292" r:id="rId22"/>
    <p:sldId id="277" r:id="rId23"/>
    <p:sldId id="29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54" y="1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C4AA2-6D26-4DA4-95F6-F248CC3FB3A4}" type="datetimeFigureOut">
              <a:rPr lang="en-CA" smtClean="0"/>
              <a:t>30/10/2024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107E5-21F6-4D61-B179-B0CFC704F87C}" type="slidenum">
              <a:rPr lang="en-CA" smtClean="0"/>
              <a:t>‹#›</a:t>
            </a:fld>
            <a:endParaRPr lang="en-CA"/>
          </a:p>
        </p:txBody>
      </p:sp>
    </p:spTree>
    <p:extLst>
      <p:ext uri="{BB962C8B-B14F-4D97-AF65-F5344CB8AC3E}">
        <p14:creationId xmlns:p14="http://schemas.microsoft.com/office/powerpoint/2010/main" val="210322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71513"/>
            <a:ext cx="5969000" cy="33575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821E89F-4EA2-40D2-B044-194017322058}" type="slidenum">
              <a:rPr lang="en-US" smtClean="0"/>
              <a:pPr/>
              <a:t>1</a:t>
            </a:fld>
            <a:endParaRPr lang="en-US" dirty="0"/>
          </a:p>
        </p:txBody>
      </p:sp>
    </p:spTree>
    <p:extLst>
      <p:ext uri="{BB962C8B-B14F-4D97-AF65-F5344CB8AC3E}">
        <p14:creationId xmlns:p14="http://schemas.microsoft.com/office/powerpoint/2010/main" val="3146905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71513"/>
            <a:ext cx="5969000" cy="33575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821E89F-4EA2-40D2-B044-194017322058}" type="slidenum">
              <a:rPr lang="en-US" smtClean="0"/>
              <a:pPr/>
              <a:t>2</a:t>
            </a:fld>
            <a:endParaRPr lang="en-US" dirty="0"/>
          </a:p>
        </p:txBody>
      </p:sp>
    </p:spTree>
    <p:extLst>
      <p:ext uri="{BB962C8B-B14F-4D97-AF65-F5344CB8AC3E}">
        <p14:creationId xmlns:p14="http://schemas.microsoft.com/office/powerpoint/2010/main" val="122513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B8C9AA-835E-4FE9-AEB7-033CC452034C}" type="slidenum">
              <a:rPr lang="en-CA" smtClean="0"/>
              <a:t>13</a:t>
            </a:fld>
            <a:endParaRPr lang="en-CA"/>
          </a:p>
        </p:txBody>
      </p:sp>
    </p:spTree>
    <p:extLst>
      <p:ext uri="{BB962C8B-B14F-4D97-AF65-F5344CB8AC3E}">
        <p14:creationId xmlns:p14="http://schemas.microsoft.com/office/powerpoint/2010/main" val="557382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5C6CBA-8890-4A4D-820C-C407D942F250}" type="slidenum">
              <a:rPr lang="en-CA"/>
              <a:pPr/>
              <a:t>21</a:t>
            </a:fld>
            <a:endParaRPr lang="en-CA" dirty="0"/>
          </a:p>
        </p:txBody>
      </p:sp>
      <p:sp>
        <p:nvSpPr>
          <p:cNvPr id="519170" name="Rectangle 2"/>
          <p:cNvSpPr>
            <a:spLocks noGrp="1" noRot="1" noChangeAspect="1" noChangeArrowheads="1" noTextEdit="1"/>
          </p:cNvSpPr>
          <p:nvPr>
            <p:ph type="sldImg"/>
          </p:nvPr>
        </p:nvSpPr>
        <p:spPr>
          <a:xfrm>
            <a:off x="555625" y="671513"/>
            <a:ext cx="5969000" cy="3357562"/>
          </a:xfrm>
          <a:ln/>
        </p:spPr>
      </p:sp>
      <p:sp>
        <p:nvSpPr>
          <p:cNvPr id="519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75866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118BE5-7B5C-4916-A8C8-C3F322315C33}" type="slidenum">
              <a:rPr lang="en-US" altLang="en-US" smtClean="0"/>
              <a:pPr/>
              <a:t>23</a:t>
            </a:fld>
            <a:endParaRPr lang="en-US" altLang="en-US" dirty="0" smtClean="0"/>
          </a:p>
        </p:txBody>
      </p:sp>
      <p:sp>
        <p:nvSpPr>
          <p:cNvPr id="49155" name="Rectangle 2"/>
          <p:cNvSpPr>
            <a:spLocks noGrp="1" noRot="1" noChangeAspect="1" noChangeArrowheads="1" noTextEdit="1"/>
          </p:cNvSpPr>
          <p:nvPr>
            <p:ph type="sldImg"/>
          </p:nvPr>
        </p:nvSpPr>
        <p:spPr>
          <a:xfrm>
            <a:off x="554038" y="671513"/>
            <a:ext cx="5969000" cy="3357562"/>
          </a:xfrm>
          <a:ln/>
        </p:spPr>
      </p:sp>
      <p:sp>
        <p:nvSpPr>
          <p:cNvPr id="4915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139086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8B3F1D9-5F21-4332-BD85-0DCBBFD86B6B}" type="datetimeFigureOut">
              <a:rPr lang="en-CA" smtClean="0"/>
              <a:t>30/10/2024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A6D661-D54B-4526-A73A-6EE5929BF563}" type="slidenum">
              <a:rPr lang="en-CA" smtClean="0"/>
              <a:t>‹#›</a:t>
            </a:fld>
            <a:endParaRPr lang="en-CA"/>
          </a:p>
        </p:txBody>
      </p:sp>
    </p:spTree>
    <p:extLst>
      <p:ext uri="{BB962C8B-B14F-4D97-AF65-F5344CB8AC3E}">
        <p14:creationId xmlns:p14="http://schemas.microsoft.com/office/powerpoint/2010/main" val="231705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8B3F1D9-5F21-4332-BD85-0DCBBFD86B6B}" type="datetimeFigureOut">
              <a:rPr lang="en-CA" smtClean="0"/>
              <a:t>30/10/2024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A6D661-D54B-4526-A73A-6EE5929BF563}" type="slidenum">
              <a:rPr lang="en-CA" smtClean="0"/>
              <a:t>‹#›</a:t>
            </a:fld>
            <a:endParaRPr lang="en-CA"/>
          </a:p>
        </p:txBody>
      </p:sp>
    </p:spTree>
    <p:extLst>
      <p:ext uri="{BB962C8B-B14F-4D97-AF65-F5344CB8AC3E}">
        <p14:creationId xmlns:p14="http://schemas.microsoft.com/office/powerpoint/2010/main" val="313849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8B3F1D9-5F21-4332-BD85-0DCBBFD86B6B}" type="datetimeFigureOut">
              <a:rPr lang="en-CA" smtClean="0"/>
              <a:t>30/10/2024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A6D661-D54B-4526-A73A-6EE5929BF563}" type="slidenum">
              <a:rPr lang="en-CA" smtClean="0"/>
              <a:t>‹#›</a:t>
            </a:fld>
            <a:endParaRPr lang="en-CA"/>
          </a:p>
        </p:txBody>
      </p:sp>
    </p:spTree>
    <p:extLst>
      <p:ext uri="{BB962C8B-B14F-4D97-AF65-F5344CB8AC3E}">
        <p14:creationId xmlns:p14="http://schemas.microsoft.com/office/powerpoint/2010/main" val="250307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8B3F1D9-5F21-4332-BD85-0DCBBFD86B6B}" type="datetimeFigureOut">
              <a:rPr lang="en-CA" smtClean="0"/>
              <a:t>30/10/2024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A6D661-D54B-4526-A73A-6EE5929BF563}" type="slidenum">
              <a:rPr lang="en-CA" smtClean="0"/>
              <a:t>‹#›</a:t>
            </a:fld>
            <a:endParaRPr lang="en-CA"/>
          </a:p>
        </p:txBody>
      </p:sp>
    </p:spTree>
    <p:extLst>
      <p:ext uri="{BB962C8B-B14F-4D97-AF65-F5344CB8AC3E}">
        <p14:creationId xmlns:p14="http://schemas.microsoft.com/office/powerpoint/2010/main" val="142113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B3F1D9-5F21-4332-BD85-0DCBBFD86B6B}" type="datetimeFigureOut">
              <a:rPr lang="en-CA" smtClean="0"/>
              <a:t>30/10/2024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A6D661-D54B-4526-A73A-6EE5929BF563}" type="slidenum">
              <a:rPr lang="en-CA" smtClean="0"/>
              <a:t>‹#›</a:t>
            </a:fld>
            <a:endParaRPr lang="en-CA"/>
          </a:p>
        </p:txBody>
      </p:sp>
    </p:spTree>
    <p:extLst>
      <p:ext uri="{BB962C8B-B14F-4D97-AF65-F5344CB8AC3E}">
        <p14:creationId xmlns:p14="http://schemas.microsoft.com/office/powerpoint/2010/main" val="193904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8B3F1D9-5F21-4332-BD85-0DCBBFD86B6B}" type="datetimeFigureOut">
              <a:rPr lang="en-CA" smtClean="0"/>
              <a:t>30/10/2024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A6D661-D54B-4526-A73A-6EE5929BF563}" type="slidenum">
              <a:rPr lang="en-CA" smtClean="0"/>
              <a:t>‹#›</a:t>
            </a:fld>
            <a:endParaRPr lang="en-CA"/>
          </a:p>
        </p:txBody>
      </p:sp>
    </p:spTree>
    <p:extLst>
      <p:ext uri="{BB962C8B-B14F-4D97-AF65-F5344CB8AC3E}">
        <p14:creationId xmlns:p14="http://schemas.microsoft.com/office/powerpoint/2010/main" val="307775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8B3F1D9-5F21-4332-BD85-0DCBBFD86B6B}" type="datetimeFigureOut">
              <a:rPr lang="en-CA" smtClean="0"/>
              <a:t>30/10/2024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FA6D661-D54B-4526-A73A-6EE5929BF563}" type="slidenum">
              <a:rPr lang="en-CA" smtClean="0"/>
              <a:t>‹#›</a:t>
            </a:fld>
            <a:endParaRPr lang="en-CA"/>
          </a:p>
        </p:txBody>
      </p:sp>
    </p:spTree>
    <p:extLst>
      <p:ext uri="{BB962C8B-B14F-4D97-AF65-F5344CB8AC3E}">
        <p14:creationId xmlns:p14="http://schemas.microsoft.com/office/powerpoint/2010/main" val="3931799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8B3F1D9-5F21-4332-BD85-0DCBBFD86B6B}" type="datetimeFigureOut">
              <a:rPr lang="en-CA" smtClean="0"/>
              <a:t>30/10/2024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FA6D661-D54B-4526-A73A-6EE5929BF563}" type="slidenum">
              <a:rPr lang="en-CA" smtClean="0"/>
              <a:t>‹#›</a:t>
            </a:fld>
            <a:endParaRPr lang="en-CA"/>
          </a:p>
        </p:txBody>
      </p:sp>
    </p:spTree>
    <p:extLst>
      <p:ext uri="{BB962C8B-B14F-4D97-AF65-F5344CB8AC3E}">
        <p14:creationId xmlns:p14="http://schemas.microsoft.com/office/powerpoint/2010/main" val="309140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3F1D9-5F21-4332-BD85-0DCBBFD86B6B}" type="datetimeFigureOut">
              <a:rPr lang="en-CA" smtClean="0"/>
              <a:t>30/10/2024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FA6D661-D54B-4526-A73A-6EE5929BF563}" type="slidenum">
              <a:rPr lang="en-CA" smtClean="0"/>
              <a:t>‹#›</a:t>
            </a:fld>
            <a:endParaRPr lang="en-CA"/>
          </a:p>
        </p:txBody>
      </p:sp>
    </p:spTree>
    <p:extLst>
      <p:ext uri="{BB962C8B-B14F-4D97-AF65-F5344CB8AC3E}">
        <p14:creationId xmlns:p14="http://schemas.microsoft.com/office/powerpoint/2010/main" val="3468666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3F1D9-5F21-4332-BD85-0DCBBFD86B6B}" type="datetimeFigureOut">
              <a:rPr lang="en-CA" smtClean="0"/>
              <a:t>30/10/2024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A6D661-D54B-4526-A73A-6EE5929BF563}" type="slidenum">
              <a:rPr lang="en-CA" smtClean="0"/>
              <a:t>‹#›</a:t>
            </a:fld>
            <a:endParaRPr lang="en-CA"/>
          </a:p>
        </p:txBody>
      </p:sp>
    </p:spTree>
    <p:extLst>
      <p:ext uri="{BB962C8B-B14F-4D97-AF65-F5344CB8AC3E}">
        <p14:creationId xmlns:p14="http://schemas.microsoft.com/office/powerpoint/2010/main" val="64972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3F1D9-5F21-4332-BD85-0DCBBFD86B6B}" type="datetimeFigureOut">
              <a:rPr lang="en-CA" smtClean="0"/>
              <a:t>30/10/2024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A6D661-D54B-4526-A73A-6EE5929BF563}" type="slidenum">
              <a:rPr lang="en-CA" smtClean="0"/>
              <a:t>‹#›</a:t>
            </a:fld>
            <a:endParaRPr lang="en-CA"/>
          </a:p>
        </p:txBody>
      </p:sp>
    </p:spTree>
    <p:extLst>
      <p:ext uri="{BB962C8B-B14F-4D97-AF65-F5344CB8AC3E}">
        <p14:creationId xmlns:p14="http://schemas.microsoft.com/office/powerpoint/2010/main" val="374965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3F1D9-5F21-4332-BD85-0DCBBFD86B6B}" type="datetimeFigureOut">
              <a:rPr lang="en-CA" smtClean="0"/>
              <a:t>30/10/2024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6D661-D54B-4526-A73A-6EE5929BF563}" type="slidenum">
              <a:rPr lang="en-CA" smtClean="0"/>
              <a:t>‹#›</a:t>
            </a:fld>
            <a:endParaRPr lang="en-CA"/>
          </a:p>
        </p:txBody>
      </p:sp>
    </p:spTree>
    <p:extLst>
      <p:ext uri="{BB962C8B-B14F-4D97-AF65-F5344CB8AC3E}">
        <p14:creationId xmlns:p14="http://schemas.microsoft.com/office/powerpoint/2010/main" val="337420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tm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1.tm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1.tm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1.tm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2.tm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cdn.theatlantic.com/assets/media/img/photo/2018/01/50-years-ago-in-photos-a-look-back/f50_297755/main_900.jpg?15156210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9492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063899">
            <a:off x="9020625" y="3376238"/>
            <a:ext cx="685800" cy="1015663"/>
          </a:xfrm>
          <a:prstGeom prst="rect">
            <a:avLst/>
          </a:prstGeom>
          <a:noFill/>
        </p:spPr>
        <p:txBody>
          <a:bodyPr wrap="square" rtlCol="0">
            <a:spAutoFit/>
          </a:bodyPr>
          <a:lstStyle/>
          <a:p>
            <a:r>
              <a:rPr lang="en-CA" sz="6000" b="1" dirty="0"/>
              <a:t>!</a:t>
            </a:r>
          </a:p>
        </p:txBody>
      </p:sp>
      <p:pic>
        <p:nvPicPr>
          <p:cNvPr id="12" name="Picture 14" descr="FCLogo_FINALcolour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rot="20469098">
            <a:off x="-956082" y="775980"/>
            <a:ext cx="6553200" cy="1015663"/>
          </a:xfrm>
          <a:prstGeom prst="rect">
            <a:avLst/>
          </a:prstGeom>
          <a:noFill/>
        </p:spPr>
        <p:txBody>
          <a:bodyPr wrap="square" rtlCol="0">
            <a:spAutoFit/>
          </a:bodyPr>
          <a:lstStyle/>
          <a:p>
            <a:pPr algn="ctr"/>
            <a:r>
              <a:rPr lang="iu-Cans-CA" sz="6000" b="1" dirty="0">
                <a:solidFill>
                  <a:srgbClr val="FFFF00"/>
                </a:solidFill>
              </a:rPr>
              <a:t>ᑭᓇᓈᐢᑯᒥᑎᐣ</a:t>
            </a:r>
            <a:r>
              <a:rPr lang="en-CA" sz="6000" b="1" dirty="0">
                <a:solidFill>
                  <a:srgbClr val="FFFF00"/>
                </a:solidFill>
              </a:rPr>
              <a:t> !</a:t>
            </a:r>
          </a:p>
        </p:txBody>
      </p:sp>
      <p:pic>
        <p:nvPicPr>
          <p:cNvPr id="18" name="Picture 1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98694">
            <a:off x="209502" y="5418392"/>
            <a:ext cx="4524517" cy="782276"/>
          </a:xfrm>
          <a:prstGeom prst="rect">
            <a:avLst/>
          </a:prstGeom>
        </p:spPr>
      </p:pic>
      <p:sp>
        <p:nvSpPr>
          <p:cNvPr id="20" name="TextBox 19"/>
          <p:cNvSpPr txBox="1"/>
          <p:nvPr/>
        </p:nvSpPr>
        <p:spPr>
          <a:xfrm rot="19365640">
            <a:off x="1092993" y="1290690"/>
            <a:ext cx="6553200" cy="1015663"/>
          </a:xfrm>
          <a:prstGeom prst="rect">
            <a:avLst/>
          </a:prstGeom>
          <a:noFill/>
        </p:spPr>
        <p:txBody>
          <a:bodyPr wrap="square" rtlCol="0">
            <a:spAutoFit/>
          </a:bodyPr>
          <a:lstStyle/>
          <a:p>
            <a:pPr algn="ctr"/>
            <a:r>
              <a:rPr lang="en-CA" sz="6000" b="1" smtClean="0">
                <a:solidFill>
                  <a:srgbClr val="C00000"/>
                </a:solidFill>
              </a:rPr>
              <a:t>Nakurmiik! </a:t>
            </a:r>
            <a:endParaRPr lang="en-CA" sz="6000" b="1" dirty="0">
              <a:solidFill>
                <a:srgbClr val="C00000"/>
              </a:solidFill>
            </a:endParaRPr>
          </a:p>
        </p:txBody>
      </p:sp>
      <p:sp>
        <p:nvSpPr>
          <p:cNvPr id="21" name="Rectangle 20"/>
          <p:cNvSpPr/>
          <p:nvPr/>
        </p:nvSpPr>
        <p:spPr>
          <a:xfrm rot="1168331">
            <a:off x="5372015" y="3151570"/>
            <a:ext cx="4810932" cy="830997"/>
          </a:xfrm>
          <a:prstGeom prst="rect">
            <a:avLst/>
          </a:prstGeom>
        </p:spPr>
        <p:txBody>
          <a:bodyPr wrap="none">
            <a:spAutoFit/>
          </a:bodyPr>
          <a:lstStyle/>
          <a:p>
            <a:r>
              <a:rPr lang="en-CA" sz="4800" b="1" dirty="0">
                <a:solidFill>
                  <a:srgbClr val="FFC000"/>
                </a:solidFill>
                <a:latin typeface="arial" panose="020B0604020202020204" pitchFamily="34" charset="0"/>
              </a:rPr>
              <a:t>Muchas gracias</a:t>
            </a:r>
            <a:endParaRPr lang="en-CA" sz="4800" b="1" dirty="0">
              <a:solidFill>
                <a:srgbClr val="FFC000"/>
              </a:solidFill>
            </a:endParaRPr>
          </a:p>
        </p:txBody>
      </p:sp>
      <p:sp>
        <p:nvSpPr>
          <p:cNvPr id="22" name="TextBox 21"/>
          <p:cNvSpPr txBox="1"/>
          <p:nvPr/>
        </p:nvSpPr>
        <p:spPr>
          <a:xfrm rot="20446503">
            <a:off x="5536121" y="4709753"/>
            <a:ext cx="6553200" cy="1015663"/>
          </a:xfrm>
          <a:prstGeom prst="rect">
            <a:avLst/>
          </a:prstGeom>
          <a:noFill/>
        </p:spPr>
        <p:txBody>
          <a:bodyPr wrap="square" rtlCol="0">
            <a:spAutoFit/>
          </a:bodyPr>
          <a:lstStyle/>
          <a:p>
            <a:pPr algn="ctr"/>
            <a:r>
              <a:rPr lang="en-CA" sz="6000" b="1" dirty="0">
                <a:solidFill>
                  <a:srgbClr val="66CCFF"/>
                </a:solidFill>
              </a:rPr>
              <a:t>Merci Beaucoup! </a:t>
            </a:r>
          </a:p>
        </p:txBody>
      </p:sp>
      <p:sp>
        <p:nvSpPr>
          <p:cNvPr id="23" name="TextBox 22"/>
          <p:cNvSpPr txBox="1"/>
          <p:nvPr/>
        </p:nvSpPr>
        <p:spPr>
          <a:xfrm>
            <a:off x="902840" y="3885174"/>
            <a:ext cx="6553200" cy="1015663"/>
          </a:xfrm>
          <a:prstGeom prst="rect">
            <a:avLst/>
          </a:prstGeom>
          <a:noFill/>
        </p:spPr>
        <p:txBody>
          <a:bodyPr wrap="square" rtlCol="0">
            <a:spAutoFit/>
          </a:bodyPr>
          <a:lstStyle/>
          <a:p>
            <a:pPr algn="ctr"/>
            <a:r>
              <a:rPr lang="en-CA" sz="6000" b="1" dirty="0">
                <a:solidFill>
                  <a:schemeClr val="bg1"/>
                </a:solidFill>
              </a:rPr>
              <a:t>Thank You! </a:t>
            </a:r>
          </a:p>
        </p:txBody>
      </p:sp>
      <p:pic>
        <p:nvPicPr>
          <p:cNvPr id="24" name="Picture 4" descr="Image result for images of thank you in many langu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4753" y="-25849"/>
            <a:ext cx="3012141" cy="30121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20423" y="5945011"/>
            <a:ext cx="2286203" cy="830997"/>
          </a:xfrm>
          <a:prstGeom prst="rect">
            <a:avLst/>
          </a:prstGeom>
        </p:spPr>
        <p:txBody>
          <a:bodyPr wrap="none">
            <a:spAutoFit/>
          </a:bodyPr>
          <a:lstStyle/>
          <a:p>
            <a:r>
              <a:rPr lang="ta-IN" sz="4800" b="1" dirty="0"/>
              <a:t>நன்றி</a:t>
            </a:r>
            <a:endParaRPr lang="en-CA" sz="4800" b="1" dirty="0"/>
          </a:p>
        </p:txBody>
      </p:sp>
      <p:sp>
        <p:nvSpPr>
          <p:cNvPr id="6" name="Rectangle 5"/>
          <p:cNvSpPr/>
          <p:nvPr/>
        </p:nvSpPr>
        <p:spPr>
          <a:xfrm>
            <a:off x="369221" y="3213125"/>
            <a:ext cx="4687502" cy="707886"/>
          </a:xfrm>
          <a:prstGeom prst="rect">
            <a:avLst/>
          </a:prstGeom>
        </p:spPr>
        <p:txBody>
          <a:bodyPr wrap="none">
            <a:spAutoFit/>
          </a:bodyPr>
          <a:lstStyle/>
          <a:p>
            <a:r>
              <a:rPr lang="ja-JP" altLang="en-US" sz="4000" b="1" dirty="0">
                <a:solidFill>
                  <a:schemeClr val="accent4"/>
                </a:solidFill>
              </a:rPr>
              <a:t>ありがとうございます</a:t>
            </a:r>
            <a:endParaRPr lang="en-CA" sz="4000" b="1" dirty="0">
              <a:solidFill>
                <a:schemeClr val="accent4"/>
              </a:solidFill>
            </a:endParaRPr>
          </a:p>
        </p:txBody>
      </p:sp>
      <p:sp>
        <p:nvSpPr>
          <p:cNvPr id="7" name="Rectangle 6"/>
          <p:cNvSpPr/>
          <p:nvPr/>
        </p:nvSpPr>
        <p:spPr>
          <a:xfrm rot="1336603">
            <a:off x="7726808" y="369258"/>
            <a:ext cx="1286314" cy="830997"/>
          </a:xfrm>
          <a:prstGeom prst="rect">
            <a:avLst/>
          </a:prstGeom>
        </p:spPr>
        <p:txBody>
          <a:bodyPr wrap="none">
            <a:spAutoFit/>
          </a:bodyPr>
          <a:lstStyle/>
          <a:p>
            <a:r>
              <a:rPr lang="en-CA" sz="4800" b="1" dirty="0">
                <a:solidFill>
                  <a:srgbClr val="00B050"/>
                </a:solidFill>
              </a:rPr>
              <a:t>takk</a:t>
            </a:r>
          </a:p>
        </p:txBody>
      </p:sp>
      <p:sp>
        <p:nvSpPr>
          <p:cNvPr id="9" name="TextBox 8"/>
          <p:cNvSpPr txBox="1"/>
          <p:nvPr/>
        </p:nvSpPr>
        <p:spPr>
          <a:xfrm>
            <a:off x="3860778" y="5290619"/>
            <a:ext cx="2437260" cy="707886"/>
          </a:xfrm>
          <a:prstGeom prst="rect">
            <a:avLst/>
          </a:prstGeom>
          <a:noFill/>
        </p:spPr>
        <p:txBody>
          <a:bodyPr wrap="square" rtlCol="0">
            <a:spAutoFit/>
          </a:bodyPr>
          <a:lstStyle/>
          <a:p>
            <a:r>
              <a:rPr lang="en-CA" sz="4000" b="1" dirty="0" err="1" smtClean="0"/>
              <a:t>Nakitktam</a:t>
            </a:r>
            <a:endParaRPr lang="en-CA" sz="4000" b="1" dirty="0"/>
          </a:p>
        </p:txBody>
      </p:sp>
    </p:spTree>
    <p:extLst>
      <p:ext uri="{BB962C8B-B14F-4D97-AF65-F5344CB8AC3E}">
        <p14:creationId xmlns:p14="http://schemas.microsoft.com/office/powerpoint/2010/main" val="2530676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13"/>
            <a:ext cx="12192000" cy="68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descr="FCLogo_FINALcolour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noChangeArrowheads="1"/>
          </p:cNvSpPr>
          <p:nvPr/>
        </p:nvSpPr>
        <p:spPr bwMode="auto">
          <a:xfrm>
            <a:off x="529076" y="1071109"/>
            <a:ext cx="11161239" cy="200300"/>
          </a:xfrm>
          <a:custGeom>
            <a:avLst/>
            <a:gdLst>
              <a:gd name="T0" fmla="*/ 0 w 5362"/>
              <a:gd name="T1" fmla="*/ 2147483646 h 44"/>
              <a:gd name="T2" fmla="*/ 0 w 5362"/>
              <a:gd name="T3" fmla="*/ 0 h 44"/>
              <a:gd name="T4" fmla="*/ 2147483646 w 5362"/>
              <a:gd name="T5" fmla="*/ 0 h 44"/>
              <a:gd name="T6" fmla="*/ 2147483646 w 5362"/>
              <a:gd name="T7" fmla="*/ 2147483646 h 44"/>
              <a:gd name="T8" fmla="*/ 2147483646 w 5362"/>
              <a:gd name="T9" fmla="*/ 2147483646 h 44"/>
              <a:gd name="T10" fmla="*/ 2147483646 w 5362"/>
              <a:gd name="T11" fmla="*/ 2147483646 h 44"/>
              <a:gd name="T12" fmla="*/ 0 w 5362"/>
              <a:gd name="T13" fmla="*/ 214748364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2" h="44">
                <a:moveTo>
                  <a:pt x="0" y="44"/>
                </a:moveTo>
                <a:lnTo>
                  <a:pt x="0" y="0"/>
                </a:lnTo>
                <a:lnTo>
                  <a:pt x="5362" y="0"/>
                </a:lnTo>
                <a:lnTo>
                  <a:pt x="5347" y="15"/>
                </a:lnTo>
                <a:lnTo>
                  <a:pt x="15" y="15"/>
                </a:lnTo>
                <a:lnTo>
                  <a:pt x="15" y="29"/>
                </a:lnTo>
                <a:lnTo>
                  <a:pt x="0" y="44"/>
                </a:lnTo>
                <a:close/>
              </a:path>
            </a:pathLst>
          </a:custGeom>
          <a:gradFill rotWithShape="0">
            <a:gsLst>
              <a:gs pos="0">
                <a:srgbClr val="999999"/>
              </a:gs>
              <a:gs pos="100000">
                <a:srgbClr val="C6ACF5"/>
              </a:gs>
            </a:gsLst>
            <a:lin ang="11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 name="Freeform 5"/>
          <p:cNvSpPr>
            <a:spLocks noChangeArrowheads="1"/>
          </p:cNvSpPr>
          <p:nvPr/>
        </p:nvSpPr>
        <p:spPr bwMode="auto">
          <a:xfrm>
            <a:off x="529076" y="1006759"/>
            <a:ext cx="11161239" cy="133489"/>
          </a:xfrm>
          <a:custGeom>
            <a:avLst/>
            <a:gdLst>
              <a:gd name="T0" fmla="*/ 0 w 5362"/>
              <a:gd name="T1" fmla="*/ 44 h 44"/>
              <a:gd name="T2" fmla="*/ 0 w 5362"/>
              <a:gd name="T3" fmla="*/ 0 h 44"/>
              <a:gd name="T4" fmla="*/ 5362 w 5362"/>
              <a:gd name="T5" fmla="*/ 0 h 44"/>
              <a:gd name="T6" fmla="*/ 5347 w 5362"/>
              <a:gd name="T7" fmla="*/ 15 h 44"/>
              <a:gd name="T8" fmla="*/ 15 w 5362"/>
              <a:gd name="T9" fmla="*/ 15 h 44"/>
              <a:gd name="T10" fmla="*/ 15 w 5362"/>
              <a:gd name="T11" fmla="*/ 29 h 44"/>
              <a:gd name="T12" fmla="*/ 0 w 536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362" h="44">
                <a:moveTo>
                  <a:pt x="0" y="44"/>
                </a:moveTo>
                <a:lnTo>
                  <a:pt x="0" y="0"/>
                </a:lnTo>
                <a:lnTo>
                  <a:pt x="5362" y="0"/>
                </a:lnTo>
                <a:lnTo>
                  <a:pt x="5347" y="15"/>
                </a:lnTo>
                <a:lnTo>
                  <a:pt x="15" y="15"/>
                </a:lnTo>
                <a:lnTo>
                  <a:pt x="15" y="29"/>
                </a:lnTo>
                <a:lnTo>
                  <a:pt x="0" y="44"/>
                </a:lnTo>
                <a:close/>
              </a:path>
            </a:pathLst>
          </a:custGeom>
          <a:solidFill>
            <a:schemeClr val="bg2">
              <a:lumMod val="40000"/>
              <a:lumOff val="60000"/>
            </a:schemeClr>
          </a:solidFill>
          <a:ln>
            <a:noFill/>
          </a:ln>
        </p:spPr>
        <p:txBody>
          <a:bodyPr/>
          <a:lstStyle/>
          <a:p>
            <a:pPr eaLnBrk="1" hangingPunct="1">
              <a:defRPr/>
            </a:pPr>
            <a:endParaRPr lang="en-CA"/>
          </a:p>
        </p:txBody>
      </p:sp>
      <p:sp>
        <p:nvSpPr>
          <p:cNvPr id="8" name="Rectangle 2"/>
          <p:cNvSpPr txBox="1">
            <a:spLocks noChangeArrowheads="1"/>
          </p:cNvSpPr>
          <p:nvPr/>
        </p:nvSpPr>
        <p:spPr bwMode="auto">
          <a:xfrm>
            <a:off x="525313" y="364984"/>
            <a:ext cx="8518525" cy="6155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defTabSz="381000"/>
            <a:r>
              <a:rPr lang="en-CA" altLang="en-US" sz="4000" b="1" kern="0" dirty="0" smtClean="0">
                <a:solidFill>
                  <a:schemeClr val="bg1"/>
                </a:solidFill>
                <a:latin typeface="+mn-lt"/>
              </a:rPr>
              <a:t>Key Notion</a:t>
            </a:r>
            <a:endParaRPr lang="en-CA" altLang="en-US" sz="3600" b="1" kern="0" dirty="0">
              <a:solidFill>
                <a:schemeClr val="bg1"/>
              </a:solidFill>
              <a:latin typeface="+mn-lt"/>
            </a:endParaRPr>
          </a:p>
        </p:txBody>
      </p:sp>
      <p:sp>
        <p:nvSpPr>
          <p:cNvPr id="12" name="TextBox 11"/>
          <p:cNvSpPr txBox="1"/>
          <p:nvPr/>
        </p:nvSpPr>
        <p:spPr>
          <a:xfrm>
            <a:off x="1550091" y="1443053"/>
            <a:ext cx="9258300" cy="4893647"/>
          </a:xfrm>
          <a:prstGeom prst="rect">
            <a:avLst/>
          </a:prstGeom>
          <a:noFill/>
        </p:spPr>
        <p:txBody>
          <a:bodyPr wrap="square" rtlCol="0">
            <a:spAutoFit/>
          </a:bodyPr>
          <a:lstStyle/>
          <a:p>
            <a:r>
              <a:rPr lang="en-CA" b="1" dirty="0" smtClean="0">
                <a:solidFill>
                  <a:srgbClr val="00B0F0"/>
                </a:solidFill>
              </a:rPr>
              <a:t>In each chapter we also provide examples of how, when done well, successful strategic leadership can transform even the most seriously disadvantageous situations for the better.  Yet, when it fails, it can turn likely victory into certain defeat.  Leaders, some of whom are politicians in this book, while others are soldiers, must be able to master four major tasks.  First, they need comprehensively to grasp the overall strategic situation in a conflict and craft the appropriate strategic approach – in essence, to get the big ideas right.  Second, they must communicate those big ideas, the strategy, effectively throughout the breadth and depth of their organization and to all other stakeholders.  Third, they need to oversee the implementation of the big ideas, driving the execution of the campaign plan relentlessly and determinedly.  Last, they gave to determine how the big ideas must be refined, adapted and augmented, so they can perform the first three tasks again, and again, and again.  The statesmen and soldiers who preform these four tasks properly are the exemplars who stand out in these pages.  The witness of history demonstrates that exceptional strategic leadership is the one absolute prerequisite for success, but also that it is as rare as a </a:t>
            </a:r>
            <a:r>
              <a:rPr lang="en-CA" b="1" dirty="0" smtClean="0">
                <a:solidFill>
                  <a:srgbClr val="99CCFF"/>
                </a:solidFill>
              </a:rPr>
              <a:t>black swan.</a:t>
            </a:r>
          </a:p>
          <a:p>
            <a:pPr algn="r"/>
            <a:r>
              <a:rPr lang="en-CA" b="1" dirty="0" smtClean="0">
                <a:solidFill>
                  <a:srgbClr val="3399FF"/>
                </a:solidFill>
              </a:rPr>
              <a:t> </a:t>
            </a:r>
            <a:r>
              <a:rPr lang="en-CA" sz="1400" b="1" dirty="0" smtClean="0">
                <a:solidFill>
                  <a:schemeClr val="bg1">
                    <a:lumMod val="75000"/>
                  </a:schemeClr>
                </a:solidFill>
              </a:rPr>
              <a:t>General David Petraeus</a:t>
            </a:r>
          </a:p>
          <a:p>
            <a:pPr algn="r"/>
            <a:r>
              <a:rPr lang="en-CA" sz="1400" b="1" dirty="0" smtClean="0">
                <a:solidFill>
                  <a:schemeClr val="bg1">
                    <a:lumMod val="75000"/>
                  </a:schemeClr>
                </a:solidFill>
              </a:rPr>
              <a:t>Andrew Roberta</a:t>
            </a:r>
          </a:p>
          <a:p>
            <a:pPr algn="r"/>
            <a:r>
              <a:rPr lang="en-CA" sz="1400" b="1" i="1" dirty="0" smtClean="0">
                <a:solidFill>
                  <a:schemeClr val="bg1">
                    <a:lumMod val="75000"/>
                  </a:schemeClr>
                </a:solidFill>
              </a:rPr>
              <a:t>Conflict:  The Evolution of Warfare from 1945 to Ukraine</a:t>
            </a:r>
          </a:p>
          <a:p>
            <a:pPr algn="r"/>
            <a:r>
              <a:rPr lang="en-CA" sz="1400" b="1" dirty="0" smtClean="0">
                <a:solidFill>
                  <a:schemeClr val="bg1">
                    <a:lumMod val="75000"/>
                  </a:schemeClr>
                </a:solidFill>
              </a:rPr>
              <a:t>2023</a:t>
            </a:r>
            <a:endParaRPr lang="en-CA" sz="1400" b="1" dirty="0">
              <a:solidFill>
                <a:schemeClr val="bg1">
                  <a:lumMod val="75000"/>
                </a:schemeClr>
              </a:solidFill>
            </a:endParaRPr>
          </a:p>
        </p:txBody>
      </p:sp>
      <p:sp>
        <p:nvSpPr>
          <p:cNvPr id="13" name="Rectangle 12"/>
          <p:cNvSpPr/>
          <p:nvPr/>
        </p:nvSpPr>
        <p:spPr>
          <a:xfrm rot="21169266">
            <a:off x="1686366" y="1820760"/>
            <a:ext cx="8943583" cy="3416320"/>
          </a:xfrm>
          <a:prstGeom prst="rect">
            <a:avLst/>
          </a:prstGeom>
        </p:spPr>
        <p:txBody>
          <a:bodyPr wrap="square">
            <a:spAutoFit/>
          </a:bodyPr>
          <a:lstStyle/>
          <a:p>
            <a:r>
              <a:rPr lang="en-CA" sz="3200" b="1" dirty="0">
                <a:solidFill>
                  <a:srgbClr val="FFFF00"/>
                </a:solidFill>
              </a:rPr>
              <a:t>Leaders…</a:t>
            </a:r>
            <a:r>
              <a:rPr lang="en-CA" sz="3200" b="1" dirty="0">
                <a:solidFill>
                  <a:srgbClr val="3399FF"/>
                </a:solidFill>
              </a:rPr>
              <a:t> </a:t>
            </a:r>
            <a:r>
              <a:rPr lang="en-CA" sz="3200" b="1" dirty="0" smtClean="0">
                <a:solidFill>
                  <a:srgbClr val="FFFF00"/>
                </a:solidFill>
              </a:rPr>
              <a:t>must </a:t>
            </a:r>
            <a:r>
              <a:rPr lang="en-CA" sz="3200" b="1" dirty="0">
                <a:solidFill>
                  <a:srgbClr val="FFFF00"/>
                </a:solidFill>
              </a:rPr>
              <a:t>be able to master four major tasks.  First, they need comprehensively to grasp the overall strategic situation in a conflict and craft the appropriate strategic approach – in essence, </a:t>
            </a:r>
            <a:r>
              <a:rPr lang="en-CA" sz="6000" b="1" dirty="0">
                <a:solidFill>
                  <a:srgbClr val="FF0000"/>
                </a:solidFill>
              </a:rPr>
              <a:t>to get the big ideas right. </a:t>
            </a:r>
          </a:p>
        </p:txBody>
      </p:sp>
    </p:spTree>
    <p:extLst>
      <p:ext uri="{BB962C8B-B14F-4D97-AF65-F5344CB8AC3E}">
        <p14:creationId xmlns:p14="http://schemas.microsoft.com/office/powerpoint/2010/main" val="2930657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13"/>
            <a:ext cx="12192000" cy="68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descr="FCLogo_FINALcolour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noChangeArrowheads="1"/>
          </p:cNvSpPr>
          <p:nvPr/>
        </p:nvSpPr>
        <p:spPr bwMode="auto">
          <a:xfrm>
            <a:off x="515380" y="1055284"/>
            <a:ext cx="11161239" cy="200300"/>
          </a:xfrm>
          <a:custGeom>
            <a:avLst/>
            <a:gdLst>
              <a:gd name="T0" fmla="*/ 0 w 5362"/>
              <a:gd name="T1" fmla="*/ 2147483646 h 44"/>
              <a:gd name="T2" fmla="*/ 0 w 5362"/>
              <a:gd name="T3" fmla="*/ 0 h 44"/>
              <a:gd name="T4" fmla="*/ 2147483646 w 5362"/>
              <a:gd name="T5" fmla="*/ 0 h 44"/>
              <a:gd name="T6" fmla="*/ 2147483646 w 5362"/>
              <a:gd name="T7" fmla="*/ 2147483646 h 44"/>
              <a:gd name="T8" fmla="*/ 2147483646 w 5362"/>
              <a:gd name="T9" fmla="*/ 2147483646 h 44"/>
              <a:gd name="T10" fmla="*/ 2147483646 w 5362"/>
              <a:gd name="T11" fmla="*/ 2147483646 h 44"/>
              <a:gd name="T12" fmla="*/ 0 w 5362"/>
              <a:gd name="T13" fmla="*/ 214748364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2" h="44">
                <a:moveTo>
                  <a:pt x="0" y="44"/>
                </a:moveTo>
                <a:lnTo>
                  <a:pt x="0" y="0"/>
                </a:lnTo>
                <a:lnTo>
                  <a:pt x="5362" y="0"/>
                </a:lnTo>
                <a:lnTo>
                  <a:pt x="5347" y="15"/>
                </a:lnTo>
                <a:lnTo>
                  <a:pt x="15" y="15"/>
                </a:lnTo>
                <a:lnTo>
                  <a:pt x="15" y="29"/>
                </a:lnTo>
                <a:lnTo>
                  <a:pt x="0" y="44"/>
                </a:lnTo>
                <a:close/>
              </a:path>
            </a:pathLst>
          </a:custGeom>
          <a:gradFill rotWithShape="0">
            <a:gsLst>
              <a:gs pos="0">
                <a:srgbClr val="999999"/>
              </a:gs>
              <a:gs pos="100000">
                <a:srgbClr val="C6ACF5"/>
              </a:gs>
            </a:gsLst>
            <a:lin ang="11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 name="Freeform 5"/>
          <p:cNvSpPr>
            <a:spLocks noChangeArrowheads="1"/>
          </p:cNvSpPr>
          <p:nvPr/>
        </p:nvSpPr>
        <p:spPr bwMode="auto">
          <a:xfrm>
            <a:off x="529076" y="1006759"/>
            <a:ext cx="11161239" cy="133489"/>
          </a:xfrm>
          <a:custGeom>
            <a:avLst/>
            <a:gdLst>
              <a:gd name="T0" fmla="*/ 0 w 5362"/>
              <a:gd name="T1" fmla="*/ 44 h 44"/>
              <a:gd name="T2" fmla="*/ 0 w 5362"/>
              <a:gd name="T3" fmla="*/ 0 h 44"/>
              <a:gd name="T4" fmla="*/ 5362 w 5362"/>
              <a:gd name="T5" fmla="*/ 0 h 44"/>
              <a:gd name="T6" fmla="*/ 5347 w 5362"/>
              <a:gd name="T7" fmla="*/ 15 h 44"/>
              <a:gd name="T8" fmla="*/ 15 w 5362"/>
              <a:gd name="T9" fmla="*/ 15 h 44"/>
              <a:gd name="T10" fmla="*/ 15 w 5362"/>
              <a:gd name="T11" fmla="*/ 29 h 44"/>
              <a:gd name="T12" fmla="*/ 0 w 536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362" h="44">
                <a:moveTo>
                  <a:pt x="0" y="44"/>
                </a:moveTo>
                <a:lnTo>
                  <a:pt x="0" y="0"/>
                </a:lnTo>
                <a:lnTo>
                  <a:pt x="5362" y="0"/>
                </a:lnTo>
                <a:lnTo>
                  <a:pt x="5347" y="15"/>
                </a:lnTo>
                <a:lnTo>
                  <a:pt x="15" y="15"/>
                </a:lnTo>
                <a:lnTo>
                  <a:pt x="15" y="29"/>
                </a:lnTo>
                <a:lnTo>
                  <a:pt x="0" y="44"/>
                </a:lnTo>
                <a:close/>
              </a:path>
            </a:pathLst>
          </a:custGeom>
          <a:solidFill>
            <a:schemeClr val="bg2">
              <a:lumMod val="40000"/>
              <a:lumOff val="60000"/>
            </a:schemeClr>
          </a:solidFill>
          <a:ln>
            <a:noFill/>
          </a:ln>
        </p:spPr>
        <p:txBody>
          <a:bodyPr/>
          <a:lstStyle/>
          <a:p>
            <a:pPr eaLnBrk="1" hangingPunct="1">
              <a:defRPr/>
            </a:pPr>
            <a:endParaRPr lang="en-CA"/>
          </a:p>
        </p:txBody>
      </p:sp>
      <p:sp>
        <p:nvSpPr>
          <p:cNvPr id="9" name="Text Box 6"/>
          <p:cNvSpPr txBox="1">
            <a:spLocks noChangeArrowheads="1"/>
          </p:cNvSpPr>
          <p:nvPr/>
        </p:nvSpPr>
        <p:spPr bwMode="auto">
          <a:xfrm>
            <a:off x="7833387" y="1595010"/>
            <a:ext cx="3679035" cy="3340594"/>
          </a:xfrm>
          <a:prstGeom prst="rect">
            <a:avLst/>
          </a:prstGeom>
          <a:noFill/>
          <a:ln w="9525">
            <a:noFill/>
            <a:miter lim="800000"/>
            <a:headEnd/>
            <a:tailEnd/>
          </a:ln>
        </p:spPr>
        <p:txBody>
          <a:bodyPr wrap="square" lIns="0" tIns="0" rIns="0" bIns="0">
            <a:spAutoFit/>
          </a:bodyPr>
          <a:lstStyle/>
          <a:p>
            <a:pPr algn="ctr" defTabSz="288000">
              <a:lnSpc>
                <a:spcPct val="80000"/>
              </a:lnSpc>
              <a:spcBef>
                <a:spcPts val="0"/>
              </a:spcBef>
              <a:spcAft>
                <a:spcPts val="0"/>
              </a:spcAft>
              <a:buClr>
                <a:srgbClr val="FFFFFF"/>
              </a:buClr>
            </a:pPr>
            <a:r>
              <a:rPr lang="en-US" sz="5400" b="1" dirty="0">
                <a:solidFill>
                  <a:srgbClr val="99CCFF"/>
                </a:solidFill>
                <a:latin typeface="Calibri" panose="020F0502020204030204" pitchFamily="34" charset="0"/>
                <a:cs typeface="Calibri" panose="020F0502020204030204" pitchFamily="34" charset="0"/>
              </a:rPr>
              <a:t>“Nothing good ever came out of a blind spot.”</a:t>
            </a:r>
            <a:endParaRPr lang="en-US" sz="5400" b="1" i="1" dirty="0">
              <a:solidFill>
                <a:srgbClr val="99CCFF"/>
              </a:solidFill>
              <a:latin typeface="Calibri" panose="020F0502020204030204" pitchFamily="34" charset="0"/>
              <a:cs typeface="Calibri" panose="020F0502020204030204" pitchFamily="34" charset="0"/>
            </a:endParaRPr>
          </a:p>
        </p:txBody>
      </p:sp>
      <p:sp>
        <p:nvSpPr>
          <p:cNvPr id="10" name="TextBox 9"/>
          <p:cNvSpPr txBox="1"/>
          <p:nvPr/>
        </p:nvSpPr>
        <p:spPr>
          <a:xfrm>
            <a:off x="8268675" y="5259206"/>
            <a:ext cx="2808461" cy="830997"/>
          </a:xfrm>
          <a:prstGeom prst="rect">
            <a:avLst/>
          </a:prstGeom>
          <a:noFill/>
        </p:spPr>
        <p:txBody>
          <a:bodyPr wrap="square" rtlCol="0">
            <a:spAutoFit/>
          </a:bodyPr>
          <a:lstStyle/>
          <a:p>
            <a:pPr algn="r"/>
            <a:r>
              <a:rPr lang="en-CA" sz="1600" b="1" dirty="0">
                <a:solidFill>
                  <a:schemeClr val="bg1">
                    <a:lumMod val="85000"/>
                  </a:schemeClr>
                </a:solidFill>
                <a:latin typeface="Calibri" panose="020F0502020204030204" pitchFamily="34" charset="0"/>
                <a:cs typeface="Calibri" panose="020F0502020204030204" pitchFamily="34" charset="0"/>
              </a:rPr>
              <a:t>Louise Penny</a:t>
            </a:r>
          </a:p>
          <a:p>
            <a:pPr algn="r"/>
            <a:r>
              <a:rPr lang="en-CA" sz="1600" b="1" i="1" dirty="0">
                <a:solidFill>
                  <a:schemeClr val="bg1">
                    <a:lumMod val="85000"/>
                  </a:schemeClr>
                </a:solidFill>
                <a:latin typeface="Calibri" panose="020F0502020204030204" pitchFamily="34" charset="0"/>
                <a:cs typeface="Calibri" panose="020F0502020204030204" pitchFamily="34" charset="0"/>
              </a:rPr>
              <a:t>Kingdom of the Blind</a:t>
            </a:r>
          </a:p>
          <a:p>
            <a:pPr algn="r"/>
            <a:r>
              <a:rPr lang="en-CA" sz="1600" b="1" dirty="0">
                <a:solidFill>
                  <a:schemeClr val="bg1">
                    <a:lumMod val="85000"/>
                  </a:schemeClr>
                </a:solidFill>
                <a:latin typeface="Calibri" panose="020F0502020204030204" pitchFamily="34" charset="0"/>
                <a:cs typeface="Calibri" panose="020F0502020204030204" pitchFamily="34" charset="0"/>
              </a:rPr>
              <a:t>2018</a:t>
            </a:r>
          </a:p>
        </p:txBody>
      </p:sp>
      <p:sp>
        <p:nvSpPr>
          <p:cNvPr id="11" name="Rectangle 3"/>
          <p:cNvSpPr>
            <a:spLocks noChangeArrowheads="1"/>
          </p:cNvSpPr>
          <p:nvPr/>
        </p:nvSpPr>
        <p:spPr bwMode="auto">
          <a:xfrm>
            <a:off x="407368" y="363468"/>
            <a:ext cx="80463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4000" b="1" dirty="0" smtClean="0">
                <a:solidFill>
                  <a:schemeClr val="bg1"/>
                </a:solidFill>
                <a:latin typeface="+mn-lt"/>
                <a:cs typeface="Calibri" panose="020F0502020204030204" pitchFamily="34" charset="0"/>
              </a:rPr>
              <a:t>MTI </a:t>
            </a:r>
            <a:r>
              <a:rPr lang="en-CA" altLang="en-US" sz="4000" b="1" dirty="0" smtClean="0">
                <a:solidFill>
                  <a:schemeClr val="bg1"/>
                </a:solidFill>
                <a:latin typeface="+mn-lt"/>
                <a:cs typeface="Calibri" panose="020F0502020204030204" pitchFamily="34" charset="0"/>
              </a:rPr>
              <a:t>CAN</a:t>
            </a:r>
            <a:r>
              <a:rPr lang="en-CA" altLang="en-US" sz="4000" b="1" dirty="0" smtClean="0">
                <a:solidFill>
                  <a:schemeClr val="bg1"/>
                </a:solidFill>
                <a:latin typeface="+mn-lt"/>
                <a:cs typeface="Calibri" panose="020F0502020204030204" pitchFamily="34" charset="0"/>
              </a:rPr>
              <a:t>NOT get the BIG Ideas Right </a:t>
            </a:r>
            <a:endParaRPr lang="en-CA" altLang="en-US" sz="4000" b="1" dirty="0">
              <a:solidFill>
                <a:schemeClr val="bg1"/>
              </a:solidFill>
              <a:latin typeface="+mn-lt"/>
              <a:cs typeface="Calibri" panose="020F0502020204030204" pitchFamily="34" charset="0"/>
            </a:endParaRPr>
          </a:p>
        </p:txBody>
      </p:sp>
      <p:pic>
        <p:nvPicPr>
          <p:cNvPr id="2050" name="Picture 2" descr="https://3m7ajlsrzj92lfd1hu16hu7vc-wpengine.netdna-ssl.com/wp-content/uploads/2019/03/shutterstock_560053792-660x350-15517601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075" y="1714644"/>
            <a:ext cx="6896915" cy="36574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RAS"/>
          <p:cNvPicPr/>
          <p:nvPr/>
        </p:nvPicPr>
        <p:blipFill>
          <a:blip r:embed="rId5">
            <a:extLst>
              <a:ext uri="{28A0092B-C50C-407E-A947-70E740481C1C}">
                <a14:useLocalDpi xmlns:a14="http://schemas.microsoft.com/office/drawing/2010/main" val="0"/>
              </a:ext>
            </a:extLst>
          </a:blip>
          <a:srcRect/>
          <a:stretch>
            <a:fillRect/>
          </a:stretch>
        </p:blipFill>
        <p:spPr bwMode="auto">
          <a:xfrm>
            <a:off x="0" y="6186918"/>
            <a:ext cx="1389844" cy="692603"/>
          </a:xfrm>
          <a:prstGeom prst="rect">
            <a:avLst/>
          </a:prstGeom>
          <a:noFill/>
          <a:ln>
            <a:noFill/>
          </a:ln>
        </p:spPr>
      </p:pic>
      <p:sp>
        <p:nvSpPr>
          <p:cNvPr id="3" name="TextBox 2"/>
          <p:cNvSpPr txBox="1"/>
          <p:nvPr/>
        </p:nvSpPr>
        <p:spPr>
          <a:xfrm>
            <a:off x="887744" y="1615925"/>
            <a:ext cx="6057900" cy="2954655"/>
          </a:xfrm>
          <a:prstGeom prst="rect">
            <a:avLst/>
          </a:prstGeom>
          <a:noFill/>
        </p:spPr>
        <p:txBody>
          <a:bodyPr wrap="square" rtlCol="0">
            <a:spAutoFit/>
          </a:bodyPr>
          <a:lstStyle/>
          <a:p>
            <a:r>
              <a:rPr lang="en-CA" sz="2800" b="1" dirty="0" smtClean="0">
                <a:solidFill>
                  <a:srgbClr val="FFFF00"/>
                </a:solidFill>
              </a:rPr>
              <a:t>MTI requires us to be:</a:t>
            </a:r>
          </a:p>
          <a:p>
            <a:pPr marL="285750" indent="-285750">
              <a:buFont typeface="Wingdings" panose="05000000000000000000" pitchFamily="2" charset="2"/>
              <a:buChar char="Ø"/>
            </a:pPr>
            <a:r>
              <a:rPr lang="en-CA" sz="2800" b="1" dirty="0" smtClean="0">
                <a:solidFill>
                  <a:srgbClr val="FFFF00"/>
                </a:solidFill>
              </a:rPr>
              <a:t> Logical</a:t>
            </a:r>
          </a:p>
          <a:p>
            <a:pPr marL="285750" indent="-285750">
              <a:buFont typeface="Wingdings" panose="05000000000000000000" pitchFamily="2" charset="2"/>
              <a:buChar char="Ø"/>
            </a:pPr>
            <a:r>
              <a:rPr lang="en-CA" sz="2800" b="1" dirty="0" smtClean="0">
                <a:solidFill>
                  <a:srgbClr val="FFFF00"/>
                </a:solidFill>
              </a:rPr>
              <a:t> Empirical</a:t>
            </a:r>
          </a:p>
          <a:p>
            <a:pPr marL="285750" indent="-285750">
              <a:buFont typeface="Wingdings" panose="05000000000000000000" pitchFamily="2" charset="2"/>
              <a:buChar char="Ø"/>
            </a:pPr>
            <a:r>
              <a:rPr lang="en-CA" sz="2800" b="1" dirty="0" smtClean="0">
                <a:solidFill>
                  <a:srgbClr val="FFFF00"/>
                </a:solidFill>
              </a:rPr>
              <a:t> Rational</a:t>
            </a:r>
          </a:p>
          <a:p>
            <a:pPr marL="285750" indent="-285750">
              <a:buFont typeface="Wingdings" panose="05000000000000000000" pitchFamily="2" charset="2"/>
              <a:buChar char="Ø"/>
            </a:pPr>
            <a:r>
              <a:rPr lang="en-CA" sz="2800" b="1" dirty="0" smtClean="0">
                <a:solidFill>
                  <a:srgbClr val="FFFF00"/>
                </a:solidFill>
              </a:rPr>
              <a:t> Critical</a:t>
            </a:r>
          </a:p>
          <a:p>
            <a:pPr marL="285750" indent="-285750">
              <a:buFont typeface="Wingdings" panose="05000000000000000000" pitchFamily="2" charset="2"/>
              <a:buChar char="Ø"/>
            </a:pPr>
            <a:r>
              <a:rPr lang="en-CA" sz="2800" b="1" dirty="0" smtClean="0">
                <a:solidFill>
                  <a:srgbClr val="FFFF00"/>
                </a:solidFill>
              </a:rPr>
              <a:t> </a:t>
            </a:r>
            <a:r>
              <a:rPr lang="en-CA" sz="2800" b="1" strike="sngStrike" dirty="0" smtClean="0">
                <a:solidFill>
                  <a:srgbClr val="FFFF00"/>
                </a:solidFill>
              </a:rPr>
              <a:t>Reflexive</a:t>
            </a:r>
          </a:p>
          <a:p>
            <a:pPr marL="285750" indent="-285750">
              <a:buFont typeface="Wingdings" panose="05000000000000000000" pitchFamily="2" charset="2"/>
              <a:buChar char="Ø"/>
            </a:pPr>
            <a:endParaRPr lang="en-CA" dirty="0"/>
          </a:p>
        </p:txBody>
      </p:sp>
    </p:spTree>
    <p:extLst>
      <p:ext uri="{BB962C8B-B14F-4D97-AF65-F5344CB8AC3E}">
        <p14:creationId xmlns:p14="http://schemas.microsoft.com/office/powerpoint/2010/main" val="818393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 y="0"/>
            <a:ext cx="12192000" cy="68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1024"/>
          <p:cNvGraphicFramePr>
            <a:graphicFrameLocks noChangeAspect="1"/>
          </p:cNvGraphicFramePr>
          <p:nvPr>
            <p:extLst/>
          </p:nvPr>
        </p:nvGraphicFramePr>
        <p:xfrm>
          <a:off x="1486786" y="-675456"/>
          <a:ext cx="9217532" cy="7722430"/>
        </p:xfrm>
        <a:graphic>
          <a:graphicData uri="http://schemas.openxmlformats.org/presentationml/2006/ole">
            <mc:AlternateContent xmlns:mc="http://schemas.openxmlformats.org/markup-compatibility/2006">
              <mc:Choice xmlns:v="urn:schemas-microsoft-com:vml" Requires="v">
                <p:oleObj spid="_x0000_s1031" name="Photo Editor Photo" r:id="rId4" imgW="5753903" imgH="4600000" progId="MSPhotoEd.3">
                  <p:embed/>
                </p:oleObj>
              </mc:Choice>
              <mc:Fallback>
                <p:oleObj name="Photo Editor Photo" r:id="rId4" imgW="5753903" imgH="460000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6786" y="-675456"/>
                        <a:ext cx="9217532" cy="7722430"/>
                      </a:xfrm>
                      <a:prstGeom prst="rect">
                        <a:avLst/>
                      </a:prstGeom>
                      <a:noFill/>
                    </p:spPr>
                  </p:pic>
                </p:oleObj>
              </mc:Fallback>
            </mc:AlternateContent>
          </a:graphicData>
        </a:graphic>
      </p:graphicFrame>
      <p:sp>
        <p:nvSpPr>
          <p:cNvPr id="3" name="Rectangle 2"/>
          <p:cNvSpPr/>
          <p:nvPr/>
        </p:nvSpPr>
        <p:spPr>
          <a:xfrm>
            <a:off x="0" y="0"/>
            <a:ext cx="2095500" cy="6897689"/>
          </a:xfrm>
          <a:prstGeom prst="rect">
            <a:avLst/>
          </a:prstGeom>
          <a:solidFill>
            <a:srgbClr val="143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9535908" y="0"/>
            <a:ext cx="2655196" cy="6897689"/>
          </a:xfrm>
          <a:prstGeom prst="rect">
            <a:avLst/>
          </a:prstGeom>
          <a:solidFill>
            <a:srgbClr val="143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14" descr="FCLogo_FINALcolour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101600" y="-148872"/>
            <a:ext cx="2844800" cy="2066572"/>
          </a:xfrm>
          <a:prstGeom prst="wedgeRoundRectCallout">
            <a:avLst>
              <a:gd name="adj1" fmla="val 53825"/>
              <a:gd name="adj2" fmla="val 863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t>A mess of complex living messes.</a:t>
            </a:r>
            <a:endParaRPr lang="en-CA" sz="2800" b="1" dirty="0"/>
          </a:p>
        </p:txBody>
      </p:sp>
    </p:spTree>
    <p:extLst>
      <p:ext uri="{BB962C8B-B14F-4D97-AF65-F5344CB8AC3E}">
        <p14:creationId xmlns:p14="http://schemas.microsoft.com/office/powerpoint/2010/main" val="26023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13"/>
            <a:ext cx="12192000" cy="68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descr="FCLogo_FINALcolour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cstate="print"/>
          <a:srcRect/>
          <a:stretch>
            <a:fillRect/>
          </a:stretch>
        </p:blipFill>
        <p:spPr bwMode="auto">
          <a:xfrm>
            <a:off x="1524000" y="0"/>
            <a:ext cx="9144000" cy="6858000"/>
          </a:xfrm>
          <a:prstGeom prst="rect">
            <a:avLst/>
          </a:prstGeom>
          <a:noFill/>
        </p:spPr>
      </p:pic>
      <p:sp>
        <p:nvSpPr>
          <p:cNvPr id="3" name="TextBox 2"/>
          <p:cNvSpPr txBox="1"/>
          <p:nvPr/>
        </p:nvSpPr>
        <p:spPr>
          <a:xfrm>
            <a:off x="6235700" y="5121615"/>
            <a:ext cx="4203700" cy="1015663"/>
          </a:xfrm>
          <a:prstGeom prst="rect">
            <a:avLst/>
          </a:prstGeom>
          <a:noFill/>
        </p:spPr>
        <p:txBody>
          <a:bodyPr wrap="square" rtlCol="0">
            <a:spAutoFit/>
          </a:bodyPr>
          <a:lstStyle/>
          <a:p>
            <a:r>
              <a:rPr lang="en-CA" sz="2000" b="1" dirty="0" smtClean="0">
                <a:solidFill>
                  <a:schemeClr val="bg1"/>
                </a:solidFill>
              </a:rPr>
              <a:t>1</a:t>
            </a:r>
            <a:r>
              <a:rPr lang="en-CA" sz="2000" b="1" baseline="30000" dirty="0" smtClean="0">
                <a:solidFill>
                  <a:schemeClr val="bg1"/>
                </a:solidFill>
              </a:rPr>
              <a:t>st</a:t>
            </a:r>
            <a:r>
              <a:rPr lang="en-CA" sz="2000" b="1" dirty="0" smtClean="0">
                <a:solidFill>
                  <a:schemeClr val="bg1"/>
                </a:solidFill>
              </a:rPr>
              <a:t> Enlightenment insights cannot make reliable sense of living complex emergent  realities.</a:t>
            </a:r>
            <a:endParaRPr lang="en-CA" sz="2000" b="1" dirty="0">
              <a:solidFill>
                <a:schemeClr val="bg1"/>
              </a:solidFill>
            </a:endParaRPr>
          </a:p>
        </p:txBody>
      </p:sp>
      <p:sp>
        <p:nvSpPr>
          <p:cNvPr id="5" name="TextBox 4"/>
          <p:cNvSpPr txBox="1"/>
          <p:nvPr/>
        </p:nvSpPr>
        <p:spPr>
          <a:xfrm rot="16200000">
            <a:off x="3555999" y="355600"/>
            <a:ext cx="1079500" cy="584775"/>
          </a:xfrm>
          <a:prstGeom prst="rect">
            <a:avLst/>
          </a:prstGeom>
          <a:noFill/>
        </p:spPr>
        <p:txBody>
          <a:bodyPr wrap="square" rtlCol="0">
            <a:spAutoFit/>
          </a:bodyPr>
          <a:lstStyle/>
          <a:p>
            <a:r>
              <a:rPr lang="en-CA" sz="3200" b="1" dirty="0" smtClean="0">
                <a:solidFill>
                  <a:srgbClr val="FF0000"/>
                </a:solidFill>
              </a:rPr>
              <a:t>&gt;</a:t>
            </a:r>
            <a:endParaRPr lang="en-CA" sz="3200" b="1" dirty="0">
              <a:solidFill>
                <a:srgbClr val="FF0000"/>
              </a:solidFill>
            </a:endParaRPr>
          </a:p>
        </p:txBody>
      </p:sp>
      <p:sp>
        <p:nvSpPr>
          <p:cNvPr id="6" name="TextBox 5"/>
          <p:cNvSpPr txBox="1"/>
          <p:nvPr/>
        </p:nvSpPr>
        <p:spPr>
          <a:xfrm>
            <a:off x="3803361" y="292100"/>
            <a:ext cx="1523776" cy="461665"/>
          </a:xfrm>
          <a:prstGeom prst="rect">
            <a:avLst/>
          </a:prstGeom>
          <a:noFill/>
        </p:spPr>
        <p:txBody>
          <a:bodyPr wrap="square" rtlCol="0">
            <a:spAutoFit/>
          </a:bodyPr>
          <a:lstStyle/>
          <a:p>
            <a:r>
              <a:rPr lang="en-CA" sz="2400" b="1" dirty="0" smtClean="0">
                <a:solidFill>
                  <a:srgbClr val="FF0000"/>
                </a:solidFill>
              </a:rPr>
              <a:t>MTI</a:t>
            </a:r>
            <a:endParaRPr lang="en-CA" sz="2400" b="1" dirty="0">
              <a:solidFill>
                <a:srgbClr val="FF0000"/>
              </a:solidFill>
            </a:endParaRPr>
          </a:p>
        </p:txBody>
      </p:sp>
    </p:spTree>
    <p:extLst>
      <p:ext uri="{BB962C8B-B14F-4D97-AF65-F5344CB8AC3E}">
        <p14:creationId xmlns:p14="http://schemas.microsoft.com/office/powerpoint/2010/main" val="876205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13"/>
            <a:ext cx="12192000" cy="68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noChangeArrowheads="1"/>
          </p:cNvSpPr>
          <p:nvPr/>
        </p:nvSpPr>
        <p:spPr bwMode="auto">
          <a:xfrm>
            <a:off x="529076" y="1045884"/>
            <a:ext cx="11161239" cy="98986"/>
          </a:xfrm>
          <a:custGeom>
            <a:avLst/>
            <a:gdLst>
              <a:gd name="T0" fmla="*/ 0 w 5362"/>
              <a:gd name="T1" fmla="*/ 2147483646 h 44"/>
              <a:gd name="T2" fmla="*/ 0 w 5362"/>
              <a:gd name="T3" fmla="*/ 0 h 44"/>
              <a:gd name="T4" fmla="*/ 2147483646 w 5362"/>
              <a:gd name="T5" fmla="*/ 0 h 44"/>
              <a:gd name="T6" fmla="*/ 2147483646 w 5362"/>
              <a:gd name="T7" fmla="*/ 2147483646 h 44"/>
              <a:gd name="T8" fmla="*/ 2147483646 w 5362"/>
              <a:gd name="T9" fmla="*/ 2147483646 h 44"/>
              <a:gd name="T10" fmla="*/ 2147483646 w 5362"/>
              <a:gd name="T11" fmla="*/ 2147483646 h 44"/>
              <a:gd name="T12" fmla="*/ 0 w 5362"/>
              <a:gd name="T13" fmla="*/ 214748364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2" h="44">
                <a:moveTo>
                  <a:pt x="0" y="44"/>
                </a:moveTo>
                <a:lnTo>
                  <a:pt x="0" y="0"/>
                </a:lnTo>
                <a:lnTo>
                  <a:pt x="5362" y="0"/>
                </a:lnTo>
                <a:lnTo>
                  <a:pt x="5347" y="15"/>
                </a:lnTo>
                <a:lnTo>
                  <a:pt x="15" y="15"/>
                </a:lnTo>
                <a:lnTo>
                  <a:pt x="15" y="29"/>
                </a:lnTo>
                <a:lnTo>
                  <a:pt x="0" y="44"/>
                </a:lnTo>
                <a:close/>
              </a:path>
            </a:pathLst>
          </a:custGeom>
          <a:gradFill rotWithShape="0">
            <a:gsLst>
              <a:gs pos="0">
                <a:srgbClr val="999999"/>
              </a:gs>
              <a:gs pos="100000">
                <a:srgbClr val="C6ACF5"/>
              </a:gs>
            </a:gsLst>
            <a:lin ang="11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 name="Freeform 5"/>
          <p:cNvSpPr>
            <a:spLocks noChangeArrowheads="1"/>
          </p:cNvSpPr>
          <p:nvPr/>
        </p:nvSpPr>
        <p:spPr bwMode="auto">
          <a:xfrm>
            <a:off x="529076" y="1006759"/>
            <a:ext cx="11161239" cy="133489"/>
          </a:xfrm>
          <a:custGeom>
            <a:avLst/>
            <a:gdLst>
              <a:gd name="T0" fmla="*/ 0 w 5362"/>
              <a:gd name="T1" fmla="*/ 44 h 44"/>
              <a:gd name="T2" fmla="*/ 0 w 5362"/>
              <a:gd name="T3" fmla="*/ 0 h 44"/>
              <a:gd name="T4" fmla="*/ 5362 w 5362"/>
              <a:gd name="T5" fmla="*/ 0 h 44"/>
              <a:gd name="T6" fmla="*/ 5347 w 5362"/>
              <a:gd name="T7" fmla="*/ 15 h 44"/>
              <a:gd name="T8" fmla="*/ 15 w 5362"/>
              <a:gd name="T9" fmla="*/ 15 h 44"/>
              <a:gd name="T10" fmla="*/ 15 w 5362"/>
              <a:gd name="T11" fmla="*/ 29 h 44"/>
              <a:gd name="T12" fmla="*/ 0 w 536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362" h="44">
                <a:moveTo>
                  <a:pt x="0" y="44"/>
                </a:moveTo>
                <a:lnTo>
                  <a:pt x="0" y="0"/>
                </a:lnTo>
                <a:lnTo>
                  <a:pt x="5362" y="0"/>
                </a:lnTo>
                <a:lnTo>
                  <a:pt x="5347" y="15"/>
                </a:lnTo>
                <a:lnTo>
                  <a:pt x="15" y="15"/>
                </a:lnTo>
                <a:lnTo>
                  <a:pt x="15" y="29"/>
                </a:lnTo>
                <a:lnTo>
                  <a:pt x="0" y="44"/>
                </a:lnTo>
                <a:close/>
              </a:path>
            </a:pathLst>
          </a:custGeom>
          <a:solidFill>
            <a:schemeClr val="bg2">
              <a:lumMod val="40000"/>
              <a:lumOff val="60000"/>
            </a:schemeClr>
          </a:solidFill>
          <a:ln>
            <a:noFill/>
          </a:ln>
        </p:spPr>
        <p:txBody>
          <a:bodyPr/>
          <a:lstStyle/>
          <a:p>
            <a:pPr eaLnBrk="1" hangingPunct="1">
              <a:defRPr/>
            </a:pPr>
            <a:endParaRPr lang="en-CA"/>
          </a:p>
        </p:txBody>
      </p:sp>
      <p:pic>
        <p:nvPicPr>
          <p:cNvPr id="4" name="Picture 14" descr="FCLogo_FINALcolour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529076" y="361400"/>
            <a:ext cx="11015224" cy="615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lvl1pPr defTabSz="381000">
              <a:defRPr sz="3200">
                <a:solidFill>
                  <a:schemeClr val="tx1"/>
                </a:solidFill>
                <a:latin typeface="Arial" charset="0"/>
                <a:ea typeface="ＭＳ Ｐゴシック" charset="0"/>
              </a:defRPr>
            </a:lvl1pPr>
            <a:lvl2pPr defTabSz="381000">
              <a:defRPr sz="2800">
                <a:solidFill>
                  <a:schemeClr val="tx1"/>
                </a:solidFill>
                <a:latin typeface="Arial" charset="0"/>
                <a:ea typeface="ＭＳ Ｐゴシック" charset="0"/>
              </a:defRPr>
            </a:lvl2pPr>
            <a:lvl3pPr defTabSz="381000">
              <a:defRPr sz="2400">
                <a:solidFill>
                  <a:schemeClr val="tx1"/>
                </a:solidFill>
                <a:latin typeface="Arial" charset="0"/>
                <a:ea typeface="ＭＳ Ｐゴシック" charset="0"/>
              </a:defRPr>
            </a:lvl3pPr>
            <a:lvl4pPr defTabSz="381000">
              <a:defRPr sz="2000">
                <a:solidFill>
                  <a:schemeClr val="tx1"/>
                </a:solidFill>
                <a:latin typeface="Arial" charset="0"/>
                <a:ea typeface="ＭＳ Ｐゴシック" charset="0"/>
              </a:defRPr>
            </a:lvl4pPr>
            <a:lvl5pPr defTabSz="381000">
              <a:defRPr sz="2000">
                <a:solidFill>
                  <a:schemeClr val="tx1"/>
                </a:solidFill>
                <a:latin typeface="Arial" charset="0"/>
                <a:ea typeface="ＭＳ Ｐゴシック" charset="0"/>
              </a:defRPr>
            </a:lvl5pPr>
            <a:lvl6pPr defTabSz="381000" eaLnBrk="0" fontAlgn="base" hangingPunct="0">
              <a:spcBef>
                <a:spcPct val="20000"/>
              </a:spcBef>
              <a:spcAft>
                <a:spcPct val="0"/>
              </a:spcAft>
              <a:buChar char="»"/>
              <a:defRPr sz="2000">
                <a:solidFill>
                  <a:schemeClr val="tx1"/>
                </a:solidFill>
                <a:latin typeface="Arial" charset="0"/>
                <a:ea typeface="ＭＳ Ｐゴシック" charset="0"/>
              </a:defRPr>
            </a:lvl6pPr>
            <a:lvl7pPr defTabSz="381000" eaLnBrk="0" fontAlgn="base" hangingPunct="0">
              <a:spcBef>
                <a:spcPct val="20000"/>
              </a:spcBef>
              <a:spcAft>
                <a:spcPct val="0"/>
              </a:spcAft>
              <a:buChar char="»"/>
              <a:defRPr sz="2000">
                <a:solidFill>
                  <a:schemeClr val="tx1"/>
                </a:solidFill>
                <a:latin typeface="Arial" charset="0"/>
                <a:ea typeface="ＭＳ Ｐゴシック" charset="0"/>
              </a:defRPr>
            </a:lvl7pPr>
            <a:lvl8pPr defTabSz="381000" eaLnBrk="0" fontAlgn="base" hangingPunct="0">
              <a:spcBef>
                <a:spcPct val="20000"/>
              </a:spcBef>
              <a:spcAft>
                <a:spcPct val="0"/>
              </a:spcAft>
              <a:buChar char="»"/>
              <a:defRPr sz="2000">
                <a:solidFill>
                  <a:schemeClr val="tx1"/>
                </a:solidFill>
                <a:latin typeface="Arial" charset="0"/>
                <a:ea typeface="ＭＳ Ｐゴシック" charset="0"/>
              </a:defRPr>
            </a:lvl8pPr>
            <a:lvl9pPr defTabSz="381000" eaLnBrk="0" fontAlgn="base" hangingPunct="0">
              <a:spcBef>
                <a:spcPct val="20000"/>
              </a:spcBef>
              <a:spcAft>
                <a:spcPct val="0"/>
              </a:spcAft>
              <a:buChar char="»"/>
              <a:defRPr sz="2000">
                <a:solidFill>
                  <a:schemeClr val="tx1"/>
                </a:solidFill>
                <a:latin typeface="Arial" charset="0"/>
                <a:ea typeface="ＭＳ Ｐゴシック" charset="0"/>
              </a:defRPr>
            </a:lvl9pPr>
          </a:lstStyle>
          <a:p>
            <a:pPr eaLnBrk="1" hangingPunct="1">
              <a:defRPr/>
            </a:pPr>
            <a:r>
              <a:rPr lang="en-CA" sz="4000" b="1" dirty="0" smtClean="0">
                <a:solidFill>
                  <a:schemeClr val="bg1"/>
                </a:solidFill>
                <a:latin typeface="+mn-lt"/>
              </a:rPr>
              <a:t>We are in MORE and DEEPER Trouble than we know</a:t>
            </a:r>
            <a:endParaRPr lang="en-CA" sz="4000" b="1" dirty="0">
              <a:solidFill>
                <a:schemeClr val="bg1"/>
              </a:solidFill>
              <a:latin typeface="+mn-lt"/>
            </a:endParaRPr>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852" y="1338766"/>
            <a:ext cx="9394295" cy="6071923"/>
          </a:xfrm>
          <a:prstGeom prst="rect">
            <a:avLst/>
          </a:prstGeom>
        </p:spPr>
      </p:pic>
      <p:cxnSp>
        <p:nvCxnSpPr>
          <p:cNvPr id="10" name="Straight Arrow Connector 9"/>
          <p:cNvCxnSpPr/>
          <p:nvPr/>
        </p:nvCxnSpPr>
        <p:spPr>
          <a:xfrm flipV="1">
            <a:off x="4343400" y="4114801"/>
            <a:ext cx="711200" cy="408213"/>
          </a:xfrm>
          <a:prstGeom prst="straightConnector1">
            <a:avLst/>
          </a:prstGeom>
          <a:ln w="1968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9955657">
            <a:off x="4233636" y="4131128"/>
            <a:ext cx="930728" cy="375557"/>
          </a:xfrm>
          <a:prstGeom prst="rect">
            <a:avLst/>
          </a:prstGeom>
          <a:noFill/>
        </p:spPr>
        <p:txBody>
          <a:bodyPr wrap="square" rtlCol="0">
            <a:spAutoFit/>
          </a:bodyPr>
          <a:lstStyle/>
          <a:p>
            <a:pPr algn="ctr"/>
            <a:r>
              <a:rPr lang="en-CA" b="1" dirty="0" smtClean="0"/>
              <a:t>MTI</a:t>
            </a:r>
            <a:endParaRPr lang="en-CA" b="1" dirty="0"/>
          </a:p>
        </p:txBody>
      </p:sp>
    </p:spTree>
    <p:extLst>
      <p:ext uri="{BB962C8B-B14F-4D97-AF65-F5344CB8AC3E}">
        <p14:creationId xmlns:p14="http://schemas.microsoft.com/office/powerpoint/2010/main" val="775959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13"/>
            <a:ext cx="12192000" cy="68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noChangeArrowheads="1"/>
          </p:cNvSpPr>
          <p:nvPr/>
        </p:nvSpPr>
        <p:spPr bwMode="auto">
          <a:xfrm>
            <a:off x="529076" y="1045884"/>
            <a:ext cx="11161239" cy="98986"/>
          </a:xfrm>
          <a:custGeom>
            <a:avLst/>
            <a:gdLst>
              <a:gd name="T0" fmla="*/ 0 w 5362"/>
              <a:gd name="T1" fmla="*/ 2147483646 h 44"/>
              <a:gd name="T2" fmla="*/ 0 w 5362"/>
              <a:gd name="T3" fmla="*/ 0 h 44"/>
              <a:gd name="T4" fmla="*/ 2147483646 w 5362"/>
              <a:gd name="T5" fmla="*/ 0 h 44"/>
              <a:gd name="T6" fmla="*/ 2147483646 w 5362"/>
              <a:gd name="T7" fmla="*/ 2147483646 h 44"/>
              <a:gd name="T8" fmla="*/ 2147483646 w 5362"/>
              <a:gd name="T9" fmla="*/ 2147483646 h 44"/>
              <a:gd name="T10" fmla="*/ 2147483646 w 5362"/>
              <a:gd name="T11" fmla="*/ 2147483646 h 44"/>
              <a:gd name="T12" fmla="*/ 0 w 5362"/>
              <a:gd name="T13" fmla="*/ 214748364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2" h="44">
                <a:moveTo>
                  <a:pt x="0" y="44"/>
                </a:moveTo>
                <a:lnTo>
                  <a:pt x="0" y="0"/>
                </a:lnTo>
                <a:lnTo>
                  <a:pt x="5362" y="0"/>
                </a:lnTo>
                <a:lnTo>
                  <a:pt x="5347" y="15"/>
                </a:lnTo>
                <a:lnTo>
                  <a:pt x="15" y="15"/>
                </a:lnTo>
                <a:lnTo>
                  <a:pt x="15" y="29"/>
                </a:lnTo>
                <a:lnTo>
                  <a:pt x="0" y="44"/>
                </a:lnTo>
                <a:close/>
              </a:path>
            </a:pathLst>
          </a:custGeom>
          <a:gradFill rotWithShape="0">
            <a:gsLst>
              <a:gs pos="0">
                <a:srgbClr val="999999"/>
              </a:gs>
              <a:gs pos="100000">
                <a:srgbClr val="C6ACF5"/>
              </a:gs>
            </a:gsLst>
            <a:lin ang="11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 name="Freeform 5"/>
          <p:cNvSpPr>
            <a:spLocks noChangeArrowheads="1"/>
          </p:cNvSpPr>
          <p:nvPr/>
        </p:nvSpPr>
        <p:spPr bwMode="auto">
          <a:xfrm>
            <a:off x="529076" y="1006759"/>
            <a:ext cx="11161239" cy="133489"/>
          </a:xfrm>
          <a:custGeom>
            <a:avLst/>
            <a:gdLst>
              <a:gd name="T0" fmla="*/ 0 w 5362"/>
              <a:gd name="T1" fmla="*/ 44 h 44"/>
              <a:gd name="T2" fmla="*/ 0 w 5362"/>
              <a:gd name="T3" fmla="*/ 0 h 44"/>
              <a:gd name="T4" fmla="*/ 5362 w 5362"/>
              <a:gd name="T5" fmla="*/ 0 h 44"/>
              <a:gd name="T6" fmla="*/ 5347 w 5362"/>
              <a:gd name="T7" fmla="*/ 15 h 44"/>
              <a:gd name="T8" fmla="*/ 15 w 5362"/>
              <a:gd name="T9" fmla="*/ 15 h 44"/>
              <a:gd name="T10" fmla="*/ 15 w 5362"/>
              <a:gd name="T11" fmla="*/ 29 h 44"/>
              <a:gd name="T12" fmla="*/ 0 w 536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362" h="44">
                <a:moveTo>
                  <a:pt x="0" y="44"/>
                </a:moveTo>
                <a:lnTo>
                  <a:pt x="0" y="0"/>
                </a:lnTo>
                <a:lnTo>
                  <a:pt x="5362" y="0"/>
                </a:lnTo>
                <a:lnTo>
                  <a:pt x="5347" y="15"/>
                </a:lnTo>
                <a:lnTo>
                  <a:pt x="15" y="15"/>
                </a:lnTo>
                <a:lnTo>
                  <a:pt x="15" y="29"/>
                </a:lnTo>
                <a:lnTo>
                  <a:pt x="0" y="44"/>
                </a:lnTo>
                <a:close/>
              </a:path>
            </a:pathLst>
          </a:custGeom>
          <a:solidFill>
            <a:schemeClr val="bg2">
              <a:lumMod val="40000"/>
              <a:lumOff val="60000"/>
            </a:schemeClr>
          </a:solidFill>
          <a:ln>
            <a:noFill/>
          </a:ln>
        </p:spPr>
        <p:txBody>
          <a:bodyPr/>
          <a:lstStyle/>
          <a:p>
            <a:pPr eaLnBrk="1" hangingPunct="1">
              <a:defRPr/>
            </a:pPr>
            <a:endParaRPr lang="en-CA"/>
          </a:p>
        </p:txBody>
      </p:sp>
      <p:pic>
        <p:nvPicPr>
          <p:cNvPr id="4" name="Picture 14" descr="FCLogo_FINALcolour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529076" y="361400"/>
            <a:ext cx="11015224" cy="615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lvl1pPr defTabSz="381000">
              <a:defRPr sz="3200">
                <a:solidFill>
                  <a:schemeClr val="tx1"/>
                </a:solidFill>
                <a:latin typeface="Arial" charset="0"/>
                <a:ea typeface="ＭＳ Ｐゴシック" charset="0"/>
              </a:defRPr>
            </a:lvl1pPr>
            <a:lvl2pPr defTabSz="381000">
              <a:defRPr sz="2800">
                <a:solidFill>
                  <a:schemeClr val="tx1"/>
                </a:solidFill>
                <a:latin typeface="Arial" charset="0"/>
                <a:ea typeface="ＭＳ Ｐゴシック" charset="0"/>
              </a:defRPr>
            </a:lvl2pPr>
            <a:lvl3pPr defTabSz="381000">
              <a:defRPr sz="2400">
                <a:solidFill>
                  <a:schemeClr val="tx1"/>
                </a:solidFill>
                <a:latin typeface="Arial" charset="0"/>
                <a:ea typeface="ＭＳ Ｐゴシック" charset="0"/>
              </a:defRPr>
            </a:lvl3pPr>
            <a:lvl4pPr defTabSz="381000">
              <a:defRPr sz="2000">
                <a:solidFill>
                  <a:schemeClr val="tx1"/>
                </a:solidFill>
                <a:latin typeface="Arial" charset="0"/>
                <a:ea typeface="ＭＳ Ｐゴシック" charset="0"/>
              </a:defRPr>
            </a:lvl4pPr>
            <a:lvl5pPr defTabSz="381000">
              <a:defRPr sz="2000">
                <a:solidFill>
                  <a:schemeClr val="tx1"/>
                </a:solidFill>
                <a:latin typeface="Arial" charset="0"/>
                <a:ea typeface="ＭＳ Ｐゴシック" charset="0"/>
              </a:defRPr>
            </a:lvl5pPr>
            <a:lvl6pPr defTabSz="381000" eaLnBrk="0" fontAlgn="base" hangingPunct="0">
              <a:spcBef>
                <a:spcPct val="20000"/>
              </a:spcBef>
              <a:spcAft>
                <a:spcPct val="0"/>
              </a:spcAft>
              <a:buChar char="»"/>
              <a:defRPr sz="2000">
                <a:solidFill>
                  <a:schemeClr val="tx1"/>
                </a:solidFill>
                <a:latin typeface="Arial" charset="0"/>
                <a:ea typeface="ＭＳ Ｐゴシック" charset="0"/>
              </a:defRPr>
            </a:lvl6pPr>
            <a:lvl7pPr defTabSz="381000" eaLnBrk="0" fontAlgn="base" hangingPunct="0">
              <a:spcBef>
                <a:spcPct val="20000"/>
              </a:spcBef>
              <a:spcAft>
                <a:spcPct val="0"/>
              </a:spcAft>
              <a:buChar char="»"/>
              <a:defRPr sz="2000">
                <a:solidFill>
                  <a:schemeClr val="tx1"/>
                </a:solidFill>
                <a:latin typeface="Arial" charset="0"/>
                <a:ea typeface="ＭＳ Ｐゴシック" charset="0"/>
              </a:defRPr>
            </a:lvl7pPr>
            <a:lvl8pPr defTabSz="381000" eaLnBrk="0" fontAlgn="base" hangingPunct="0">
              <a:spcBef>
                <a:spcPct val="20000"/>
              </a:spcBef>
              <a:spcAft>
                <a:spcPct val="0"/>
              </a:spcAft>
              <a:buChar char="»"/>
              <a:defRPr sz="2000">
                <a:solidFill>
                  <a:schemeClr val="tx1"/>
                </a:solidFill>
                <a:latin typeface="Arial" charset="0"/>
                <a:ea typeface="ＭＳ Ｐゴシック" charset="0"/>
              </a:defRPr>
            </a:lvl8pPr>
            <a:lvl9pPr defTabSz="381000" eaLnBrk="0" fontAlgn="base" hangingPunct="0">
              <a:spcBef>
                <a:spcPct val="20000"/>
              </a:spcBef>
              <a:spcAft>
                <a:spcPct val="0"/>
              </a:spcAft>
              <a:buChar char="»"/>
              <a:defRPr sz="2000">
                <a:solidFill>
                  <a:schemeClr val="tx1"/>
                </a:solidFill>
                <a:latin typeface="Arial" charset="0"/>
                <a:ea typeface="ＭＳ Ｐゴシック" charset="0"/>
              </a:defRPr>
            </a:lvl9pPr>
          </a:lstStyle>
          <a:p>
            <a:pPr eaLnBrk="1" hangingPunct="1">
              <a:defRPr/>
            </a:pPr>
            <a:r>
              <a:rPr lang="en-CA" sz="4000" b="1" dirty="0" smtClean="0">
                <a:solidFill>
                  <a:schemeClr val="bg1"/>
                </a:solidFill>
                <a:latin typeface="+mn-lt"/>
              </a:rPr>
              <a:t>We are in MORE and DEEPER Trouble than we know</a:t>
            </a:r>
            <a:endParaRPr lang="en-CA" sz="4000" b="1" dirty="0">
              <a:solidFill>
                <a:schemeClr val="bg1"/>
              </a:solidFill>
              <a:latin typeface="+mn-lt"/>
            </a:endParaRPr>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852" y="1338766"/>
            <a:ext cx="9394295" cy="6071923"/>
          </a:xfrm>
          <a:prstGeom prst="rect">
            <a:avLst/>
          </a:prstGeom>
        </p:spPr>
      </p:pic>
      <p:cxnSp>
        <p:nvCxnSpPr>
          <p:cNvPr id="10" name="Straight Arrow Connector 9"/>
          <p:cNvCxnSpPr/>
          <p:nvPr/>
        </p:nvCxnSpPr>
        <p:spPr>
          <a:xfrm flipV="1">
            <a:off x="4343400" y="4114801"/>
            <a:ext cx="711200" cy="408213"/>
          </a:xfrm>
          <a:prstGeom prst="straightConnector1">
            <a:avLst/>
          </a:prstGeom>
          <a:ln w="1968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9955657">
            <a:off x="4233636" y="4131128"/>
            <a:ext cx="930728" cy="375557"/>
          </a:xfrm>
          <a:prstGeom prst="rect">
            <a:avLst/>
          </a:prstGeom>
          <a:noFill/>
        </p:spPr>
        <p:txBody>
          <a:bodyPr wrap="square" rtlCol="0">
            <a:spAutoFit/>
          </a:bodyPr>
          <a:lstStyle/>
          <a:p>
            <a:pPr algn="ctr"/>
            <a:r>
              <a:rPr lang="en-CA" b="1" dirty="0" smtClean="0"/>
              <a:t>MTI</a:t>
            </a:r>
            <a:endParaRPr lang="en-CA" b="1" dirty="0"/>
          </a:p>
        </p:txBody>
      </p:sp>
      <p:sp>
        <p:nvSpPr>
          <p:cNvPr id="3" name="TextBox 2"/>
          <p:cNvSpPr txBox="1"/>
          <p:nvPr/>
        </p:nvSpPr>
        <p:spPr>
          <a:xfrm rot="20962098">
            <a:off x="2032000" y="2349500"/>
            <a:ext cx="8153400" cy="2862322"/>
          </a:xfrm>
          <a:prstGeom prst="rect">
            <a:avLst/>
          </a:prstGeom>
          <a:noFill/>
        </p:spPr>
        <p:txBody>
          <a:bodyPr wrap="square" rtlCol="0">
            <a:spAutoFit/>
          </a:bodyPr>
          <a:lstStyle/>
          <a:p>
            <a:pPr algn="ctr"/>
            <a:r>
              <a:rPr lang="en-CA" sz="6000" b="1" dirty="0" smtClean="0">
                <a:solidFill>
                  <a:schemeClr val="bg1"/>
                </a:solidFill>
              </a:rPr>
              <a:t>Double overshoot:</a:t>
            </a:r>
          </a:p>
          <a:p>
            <a:pPr algn="ctr"/>
            <a:r>
              <a:rPr lang="en-CA" sz="6000" b="1" dirty="0" smtClean="0">
                <a:solidFill>
                  <a:schemeClr val="bg1"/>
                </a:solidFill>
              </a:rPr>
              <a:t>Ecological and Civilizational.</a:t>
            </a:r>
            <a:endParaRPr lang="en-CA" sz="6000" b="1" dirty="0">
              <a:solidFill>
                <a:schemeClr val="bg1"/>
              </a:solidFill>
            </a:endParaRPr>
          </a:p>
        </p:txBody>
      </p:sp>
    </p:spTree>
    <p:extLst>
      <p:ext uri="{BB962C8B-B14F-4D97-AF65-F5344CB8AC3E}">
        <p14:creationId xmlns:p14="http://schemas.microsoft.com/office/powerpoint/2010/main" val="425865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13"/>
            <a:ext cx="12192000" cy="68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noChangeArrowheads="1"/>
          </p:cNvSpPr>
          <p:nvPr/>
        </p:nvSpPr>
        <p:spPr bwMode="auto">
          <a:xfrm>
            <a:off x="529076" y="1045884"/>
            <a:ext cx="11161239" cy="98986"/>
          </a:xfrm>
          <a:custGeom>
            <a:avLst/>
            <a:gdLst>
              <a:gd name="T0" fmla="*/ 0 w 5362"/>
              <a:gd name="T1" fmla="*/ 2147483646 h 44"/>
              <a:gd name="T2" fmla="*/ 0 w 5362"/>
              <a:gd name="T3" fmla="*/ 0 h 44"/>
              <a:gd name="T4" fmla="*/ 2147483646 w 5362"/>
              <a:gd name="T5" fmla="*/ 0 h 44"/>
              <a:gd name="T6" fmla="*/ 2147483646 w 5362"/>
              <a:gd name="T7" fmla="*/ 2147483646 h 44"/>
              <a:gd name="T8" fmla="*/ 2147483646 w 5362"/>
              <a:gd name="T9" fmla="*/ 2147483646 h 44"/>
              <a:gd name="T10" fmla="*/ 2147483646 w 5362"/>
              <a:gd name="T11" fmla="*/ 2147483646 h 44"/>
              <a:gd name="T12" fmla="*/ 0 w 5362"/>
              <a:gd name="T13" fmla="*/ 214748364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2" h="44">
                <a:moveTo>
                  <a:pt x="0" y="44"/>
                </a:moveTo>
                <a:lnTo>
                  <a:pt x="0" y="0"/>
                </a:lnTo>
                <a:lnTo>
                  <a:pt x="5362" y="0"/>
                </a:lnTo>
                <a:lnTo>
                  <a:pt x="5347" y="15"/>
                </a:lnTo>
                <a:lnTo>
                  <a:pt x="15" y="15"/>
                </a:lnTo>
                <a:lnTo>
                  <a:pt x="15" y="29"/>
                </a:lnTo>
                <a:lnTo>
                  <a:pt x="0" y="44"/>
                </a:lnTo>
                <a:close/>
              </a:path>
            </a:pathLst>
          </a:custGeom>
          <a:gradFill rotWithShape="0">
            <a:gsLst>
              <a:gs pos="0">
                <a:srgbClr val="999999"/>
              </a:gs>
              <a:gs pos="100000">
                <a:srgbClr val="C6ACF5"/>
              </a:gs>
            </a:gsLst>
            <a:lin ang="11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 name="Freeform 5"/>
          <p:cNvSpPr>
            <a:spLocks noChangeArrowheads="1"/>
          </p:cNvSpPr>
          <p:nvPr/>
        </p:nvSpPr>
        <p:spPr bwMode="auto">
          <a:xfrm>
            <a:off x="529076" y="1006759"/>
            <a:ext cx="11161239" cy="133489"/>
          </a:xfrm>
          <a:custGeom>
            <a:avLst/>
            <a:gdLst>
              <a:gd name="T0" fmla="*/ 0 w 5362"/>
              <a:gd name="T1" fmla="*/ 44 h 44"/>
              <a:gd name="T2" fmla="*/ 0 w 5362"/>
              <a:gd name="T3" fmla="*/ 0 h 44"/>
              <a:gd name="T4" fmla="*/ 5362 w 5362"/>
              <a:gd name="T5" fmla="*/ 0 h 44"/>
              <a:gd name="T6" fmla="*/ 5347 w 5362"/>
              <a:gd name="T7" fmla="*/ 15 h 44"/>
              <a:gd name="T8" fmla="*/ 15 w 5362"/>
              <a:gd name="T9" fmla="*/ 15 h 44"/>
              <a:gd name="T10" fmla="*/ 15 w 5362"/>
              <a:gd name="T11" fmla="*/ 29 h 44"/>
              <a:gd name="T12" fmla="*/ 0 w 536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362" h="44">
                <a:moveTo>
                  <a:pt x="0" y="44"/>
                </a:moveTo>
                <a:lnTo>
                  <a:pt x="0" y="0"/>
                </a:lnTo>
                <a:lnTo>
                  <a:pt x="5362" y="0"/>
                </a:lnTo>
                <a:lnTo>
                  <a:pt x="5347" y="15"/>
                </a:lnTo>
                <a:lnTo>
                  <a:pt x="15" y="15"/>
                </a:lnTo>
                <a:lnTo>
                  <a:pt x="15" y="29"/>
                </a:lnTo>
                <a:lnTo>
                  <a:pt x="0" y="44"/>
                </a:lnTo>
                <a:close/>
              </a:path>
            </a:pathLst>
          </a:custGeom>
          <a:solidFill>
            <a:schemeClr val="bg2">
              <a:lumMod val="40000"/>
              <a:lumOff val="60000"/>
            </a:schemeClr>
          </a:solidFill>
          <a:ln>
            <a:noFill/>
          </a:ln>
        </p:spPr>
        <p:txBody>
          <a:bodyPr/>
          <a:lstStyle/>
          <a:p>
            <a:pPr eaLnBrk="1" hangingPunct="1">
              <a:defRPr/>
            </a:pPr>
            <a:endParaRPr lang="en-CA"/>
          </a:p>
        </p:txBody>
      </p:sp>
      <p:pic>
        <p:nvPicPr>
          <p:cNvPr id="4" name="Picture 14" descr="FCLogo_FINALcolour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529076" y="361400"/>
            <a:ext cx="11015224" cy="615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lvl1pPr defTabSz="381000">
              <a:defRPr sz="3200">
                <a:solidFill>
                  <a:schemeClr val="tx1"/>
                </a:solidFill>
                <a:latin typeface="Arial" charset="0"/>
                <a:ea typeface="ＭＳ Ｐゴシック" charset="0"/>
              </a:defRPr>
            </a:lvl1pPr>
            <a:lvl2pPr defTabSz="381000">
              <a:defRPr sz="2800">
                <a:solidFill>
                  <a:schemeClr val="tx1"/>
                </a:solidFill>
                <a:latin typeface="Arial" charset="0"/>
                <a:ea typeface="ＭＳ Ｐゴシック" charset="0"/>
              </a:defRPr>
            </a:lvl2pPr>
            <a:lvl3pPr defTabSz="381000">
              <a:defRPr sz="2400">
                <a:solidFill>
                  <a:schemeClr val="tx1"/>
                </a:solidFill>
                <a:latin typeface="Arial" charset="0"/>
                <a:ea typeface="ＭＳ Ｐゴシック" charset="0"/>
              </a:defRPr>
            </a:lvl3pPr>
            <a:lvl4pPr defTabSz="381000">
              <a:defRPr sz="2000">
                <a:solidFill>
                  <a:schemeClr val="tx1"/>
                </a:solidFill>
                <a:latin typeface="Arial" charset="0"/>
                <a:ea typeface="ＭＳ Ｐゴシック" charset="0"/>
              </a:defRPr>
            </a:lvl4pPr>
            <a:lvl5pPr defTabSz="381000">
              <a:defRPr sz="2000">
                <a:solidFill>
                  <a:schemeClr val="tx1"/>
                </a:solidFill>
                <a:latin typeface="Arial" charset="0"/>
                <a:ea typeface="ＭＳ Ｐゴシック" charset="0"/>
              </a:defRPr>
            </a:lvl5pPr>
            <a:lvl6pPr defTabSz="381000" eaLnBrk="0" fontAlgn="base" hangingPunct="0">
              <a:spcBef>
                <a:spcPct val="20000"/>
              </a:spcBef>
              <a:spcAft>
                <a:spcPct val="0"/>
              </a:spcAft>
              <a:buChar char="»"/>
              <a:defRPr sz="2000">
                <a:solidFill>
                  <a:schemeClr val="tx1"/>
                </a:solidFill>
                <a:latin typeface="Arial" charset="0"/>
                <a:ea typeface="ＭＳ Ｐゴシック" charset="0"/>
              </a:defRPr>
            </a:lvl6pPr>
            <a:lvl7pPr defTabSz="381000" eaLnBrk="0" fontAlgn="base" hangingPunct="0">
              <a:spcBef>
                <a:spcPct val="20000"/>
              </a:spcBef>
              <a:spcAft>
                <a:spcPct val="0"/>
              </a:spcAft>
              <a:buChar char="»"/>
              <a:defRPr sz="2000">
                <a:solidFill>
                  <a:schemeClr val="tx1"/>
                </a:solidFill>
                <a:latin typeface="Arial" charset="0"/>
                <a:ea typeface="ＭＳ Ｐゴシック" charset="0"/>
              </a:defRPr>
            </a:lvl7pPr>
            <a:lvl8pPr defTabSz="381000" eaLnBrk="0" fontAlgn="base" hangingPunct="0">
              <a:spcBef>
                <a:spcPct val="20000"/>
              </a:spcBef>
              <a:spcAft>
                <a:spcPct val="0"/>
              </a:spcAft>
              <a:buChar char="»"/>
              <a:defRPr sz="2000">
                <a:solidFill>
                  <a:schemeClr val="tx1"/>
                </a:solidFill>
                <a:latin typeface="Arial" charset="0"/>
                <a:ea typeface="ＭＳ Ｐゴシック" charset="0"/>
              </a:defRPr>
            </a:lvl8pPr>
            <a:lvl9pPr defTabSz="381000" eaLnBrk="0" fontAlgn="base" hangingPunct="0">
              <a:spcBef>
                <a:spcPct val="20000"/>
              </a:spcBef>
              <a:spcAft>
                <a:spcPct val="0"/>
              </a:spcAft>
              <a:buChar char="»"/>
              <a:defRPr sz="2000">
                <a:solidFill>
                  <a:schemeClr val="tx1"/>
                </a:solidFill>
                <a:latin typeface="Arial" charset="0"/>
                <a:ea typeface="ＭＳ Ｐゴシック" charset="0"/>
              </a:defRPr>
            </a:lvl9pPr>
          </a:lstStyle>
          <a:p>
            <a:pPr eaLnBrk="1" hangingPunct="1">
              <a:defRPr/>
            </a:pPr>
            <a:r>
              <a:rPr lang="en-CA" sz="4000" b="1" dirty="0" smtClean="0">
                <a:solidFill>
                  <a:schemeClr val="bg1"/>
                </a:solidFill>
                <a:latin typeface="+mn-lt"/>
              </a:rPr>
              <a:t>We are in MORE and DEEPER Trouble than we know</a:t>
            </a:r>
            <a:endParaRPr lang="en-CA" sz="4000" b="1" dirty="0">
              <a:solidFill>
                <a:schemeClr val="bg1"/>
              </a:solidFill>
              <a:latin typeface="+mn-lt"/>
            </a:endParaRPr>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852" y="1338766"/>
            <a:ext cx="9394295" cy="6071923"/>
          </a:xfrm>
          <a:prstGeom prst="rect">
            <a:avLst/>
          </a:prstGeom>
        </p:spPr>
      </p:pic>
      <p:cxnSp>
        <p:nvCxnSpPr>
          <p:cNvPr id="10" name="Straight Arrow Connector 9"/>
          <p:cNvCxnSpPr/>
          <p:nvPr/>
        </p:nvCxnSpPr>
        <p:spPr>
          <a:xfrm flipV="1">
            <a:off x="4343400" y="4114801"/>
            <a:ext cx="711200" cy="408213"/>
          </a:xfrm>
          <a:prstGeom prst="straightConnector1">
            <a:avLst/>
          </a:prstGeom>
          <a:ln w="1968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9955657">
            <a:off x="4233636" y="4131128"/>
            <a:ext cx="930728" cy="375557"/>
          </a:xfrm>
          <a:prstGeom prst="rect">
            <a:avLst/>
          </a:prstGeom>
          <a:noFill/>
        </p:spPr>
        <p:txBody>
          <a:bodyPr wrap="square" rtlCol="0">
            <a:spAutoFit/>
          </a:bodyPr>
          <a:lstStyle/>
          <a:p>
            <a:pPr algn="ctr"/>
            <a:r>
              <a:rPr lang="en-CA" b="1" dirty="0" smtClean="0"/>
              <a:t>MTI</a:t>
            </a:r>
            <a:endParaRPr lang="en-CA" b="1" dirty="0"/>
          </a:p>
        </p:txBody>
      </p:sp>
      <p:sp>
        <p:nvSpPr>
          <p:cNvPr id="3" name="TextBox 2"/>
          <p:cNvSpPr txBox="1"/>
          <p:nvPr/>
        </p:nvSpPr>
        <p:spPr>
          <a:xfrm rot="20962098">
            <a:off x="2032000" y="2349500"/>
            <a:ext cx="8153400" cy="2862322"/>
          </a:xfrm>
          <a:prstGeom prst="rect">
            <a:avLst/>
          </a:prstGeom>
          <a:noFill/>
        </p:spPr>
        <p:txBody>
          <a:bodyPr wrap="square" rtlCol="0">
            <a:spAutoFit/>
          </a:bodyPr>
          <a:lstStyle/>
          <a:p>
            <a:pPr algn="ctr"/>
            <a:r>
              <a:rPr lang="en-CA" sz="6000" b="1" dirty="0" smtClean="0">
                <a:solidFill>
                  <a:schemeClr val="bg1"/>
                </a:solidFill>
              </a:rPr>
              <a:t>Double overshoot:</a:t>
            </a:r>
          </a:p>
          <a:p>
            <a:pPr algn="ctr"/>
            <a:r>
              <a:rPr lang="en-CA" sz="6000" b="1" dirty="0" smtClean="0">
                <a:solidFill>
                  <a:schemeClr val="bg1"/>
                </a:solidFill>
              </a:rPr>
              <a:t>Ecological and Civilizational.</a:t>
            </a:r>
            <a:endParaRPr lang="en-CA" sz="6000" b="1" dirty="0">
              <a:solidFill>
                <a:schemeClr val="bg1"/>
              </a:solidFill>
            </a:endParaRPr>
          </a:p>
        </p:txBody>
      </p:sp>
      <p:sp>
        <p:nvSpPr>
          <p:cNvPr id="8" name="TextBox 7"/>
          <p:cNvSpPr txBox="1"/>
          <p:nvPr/>
        </p:nvSpPr>
        <p:spPr>
          <a:xfrm>
            <a:off x="1860550" y="6149074"/>
            <a:ext cx="8496300" cy="369332"/>
          </a:xfrm>
          <a:prstGeom prst="rect">
            <a:avLst/>
          </a:prstGeom>
          <a:noFill/>
        </p:spPr>
        <p:txBody>
          <a:bodyPr wrap="square" rtlCol="0">
            <a:spAutoFit/>
          </a:bodyPr>
          <a:lstStyle/>
          <a:p>
            <a:r>
              <a:rPr lang="en-CA" b="1" dirty="0" smtClean="0">
                <a:solidFill>
                  <a:srgbClr val="FF0000"/>
                </a:solidFill>
              </a:rPr>
              <a:t>MTI persons and cultures simply have no long-term future as MTI persons and cultures.</a:t>
            </a:r>
            <a:endParaRPr lang="en-CA" b="1" dirty="0">
              <a:solidFill>
                <a:srgbClr val="FF0000"/>
              </a:solidFill>
            </a:endParaRPr>
          </a:p>
        </p:txBody>
      </p:sp>
      <p:sp>
        <p:nvSpPr>
          <p:cNvPr id="11" name="&quot;No&quot; Symbol 10"/>
          <p:cNvSpPr/>
          <p:nvPr/>
        </p:nvSpPr>
        <p:spPr>
          <a:xfrm>
            <a:off x="3556000" y="1984125"/>
            <a:ext cx="4673600" cy="4027095"/>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721155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13"/>
            <a:ext cx="12192000" cy="68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noChangeArrowheads="1"/>
          </p:cNvSpPr>
          <p:nvPr/>
        </p:nvSpPr>
        <p:spPr bwMode="auto">
          <a:xfrm>
            <a:off x="529076" y="1066370"/>
            <a:ext cx="11161239" cy="98986"/>
          </a:xfrm>
          <a:custGeom>
            <a:avLst/>
            <a:gdLst>
              <a:gd name="T0" fmla="*/ 0 w 5362"/>
              <a:gd name="T1" fmla="*/ 2147483646 h 44"/>
              <a:gd name="T2" fmla="*/ 0 w 5362"/>
              <a:gd name="T3" fmla="*/ 0 h 44"/>
              <a:gd name="T4" fmla="*/ 2147483646 w 5362"/>
              <a:gd name="T5" fmla="*/ 0 h 44"/>
              <a:gd name="T6" fmla="*/ 2147483646 w 5362"/>
              <a:gd name="T7" fmla="*/ 2147483646 h 44"/>
              <a:gd name="T8" fmla="*/ 2147483646 w 5362"/>
              <a:gd name="T9" fmla="*/ 2147483646 h 44"/>
              <a:gd name="T10" fmla="*/ 2147483646 w 5362"/>
              <a:gd name="T11" fmla="*/ 2147483646 h 44"/>
              <a:gd name="T12" fmla="*/ 0 w 5362"/>
              <a:gd name="T13" fmla="*/ 214748364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2" h="44">
                <a:moveTo>
                  <a:pt x="0" y="44"/>
                </a:moveTo>
                <a:lnTo>
                  <a:pt x="0" y="0"/>
                </a:lnTo>
                <a:lnTo>
                  <a:pt x="5362" y="0"/>
                </a:lnTo>
                <a:lnTo>
                  <a:pt x="5347" y="15"/>
                </a:lnTo>
                <a:lnTo>
                  <a:pt x="15" y="15"/>
                </a:lnTo>
                <a:lnTo>
                  <a:pt x="15" y="29"/>
                </a:lnTo>
                <a:lnTo>
                  <a:pt x="0" y="44"/>
                </a:lnTo>
                <a:close/>
              </a:path>
            </a:pathLst>
          </a:custGeom>
          <a:gradFill rotWithShape="0">
            <a:gsLst>
              <a:gs pos="0">
                <a:srgbClr val="999999"/>
              </a:gs>
              <a:gs pos="100000">
                <a:srgbClr val="C6ACF5"/>
              </a:gs>
            </a:gsLst>
            <a:lin ang="11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 name="Freeform 5"/>
          <p:cNvSpPr>
            <a:spLocks noChangeArrowheads="1"/>
          </p:cNvSpPr>
          <p:nvPr/>
        </p:nvSpPr>
        <p:spPr bwMode="auto">
          <a:xfrm>
            <a:off x="529076" y="1006759"/>
            <a:ext cx="11161239" cy="133489"/>
          </a:xfrm>
          <a:custGeom>
            <a:avLst/>
            <a:gdLst>
              <a:gd name="T0" fmla="*/ 0 w 5362"/>
              <a:gd name="T1" fmla="*/ 44 h 44"/>
              <a:gd name="T2" fmla="*/ 0 w 5362"/>
              <a:gd name="T3" fmla="*/ 0 h 44"/>
              <a:gd name="T4" fmla="*/ 5362 w 5362"/>
              <a:gd name="T5" fmla="*/ 0 h 44"/>
              <a:gd name="T6" fmla="*/ 5347 w 5362"/>
              <a:gd name="T7" fmla="*/ 15 h 44"/>
              <a:gd name="T8" fmla="*/ 15 w 5362"/>
              <a:gd name="T9" fmla="*/ 15 h 44"/>
              <a:gd name="T10" fmla="*/ 15 w 5362"/>
              <a:gd name="T11" fmla="*/ 29 h 44"/>
              <a:gd name="T12" fmla="*/ 0 w 536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362" h="44">
                <a:moveTo>
                  <a:pt x="0" y="44"/>
                </a:moveTo>
                <a:lnTo>
                  <a:pt x="0" y="0"/>
                </a:lnTo>
                <a:lnTo>
                  <a:pt x="5362" y="0"/>
                </a:lnTo>
                <a:lnTo>
                  <a:pt x="5347" y="15"/>
                </a:lnTo>
                <a:lnTo>
                  <a:pt x="15" y="15"/>
                </a:lnTo>
                <a:lnTo>
                  <a:pt x="15" y="29"/>
                </a:lnTo>
                <a:lnTo>
                  <a:pt x="0" y="44"/>
                </a:lnTo>
                <a:close/>
              </a:path>
            </a:pathLst>
          </a:custGeom>
          <a:solidFill>
            <a:schemeClr val="bg2">
              <a:lumMod val="40000"/>
              <a:lumOff val="60000"/>
            </a:schemeClr>
          </a:solidFill>
          <a:ln>
            <a:noFill/>
          </a:ln>
        </p:spPr>
        <p:txBody>
          <a:bodyPr/>
          <a:lstStyle/>
          <a:p>
            <a:pPr eaLnBrk="1" hangingPunct="1">
              <a:defRPr/>
            </a:pPr>
            <a:endParaRPr lang="en-CA"/>
          </a:p>
        </p:txBody>
      </p:sp>
      <p:pic>
        <p:nvPicPr>
          <p:cNvPr id="4" name="Picture 14" descr="FCLogo_FINALcolour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bwMode="auto">
          <a:xfrm>
            <a:off x="529076" y="408080"/>
            <a:ext cx="10007626" cy="6155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defTabSz="381000" eaLnBrk="1" hangingPunct="1">
              <a:defRPr/>
            </a:pPr>
            <a:r>
              <a:rPr lang="en-CA" altLang="en-US" sz="4000" b="1" kern="0" dirty="0" smtClean="0">
                <a:solidFill>
                  <a:schemeClr val="bg1"/>
                </a:solidFill>
                <a:latin typeface="+mn-lt"/>
              </a:rPr>
              <a:t>A Question which Still Needs a Sound Answer </a:t>
            </a:r>
            <a:r>
              <a:rPr lang="en-CA" altLang="en-US" sz="3600" b="1" kern="0" dirty="0" smtClean="0">
                <a:solidFill>
                  <a:schemeClr val="bg1"/>
                </a:solidFill>
                <a:latin typeface="+mn-lt"/>
              </a:rPr>
              <a:t> </a:t>
            </a:r>
            <a:endParaRPr lang="en-CA" altLang="en-US" sz="3600" b="1" kern="0" dirty="0">
              <a:solidFill>
                <a:schemeClr val="bg1"/>
              </a:solidFill>
              <a:latin typeface="+mn-lt"/>
            </a:endParaRPr>
          </a:p>
        </p:txBody>
      </p:sp>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700" y="1143925"/>
            <a:ext cx="4055112" cy="5753764"/>
          </a:xfrm>
          <a:prstGeom prst="rect">
            <a:avLst/>
          </a:prstGeom>
        </p:spPr>
      </p:pic>
    </p:spTree>
    <p:extLst>
      <p:ext uri="{BB962C8B-B14F-4D97-AF65-F5344CB8AC3E}">
        <p14:creationId xmlns:p14="http://schemas.microsoft.com/office/powerpoint/2010/main" val="2578671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13"/>
            <a:ext cx="12192000" cy="68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noChangeArrowheads="1"/>
          </p:cNvSpPr>
          <p:nvPr/>
        </p:nvSpPr>
        <p:spPr bwMode="auto">
          <a:xfrm>
            <a:off x="529076" y="1071109"/>
            <a:ext cx="11161239" cy="98986"/>
          </a:xfrm>
          <a:custGeom>
            <a:avLst/>
            <a:gdLst>
              <a:gd name="T0" fmla="*/ 0 w 5362"/>
              <a:gd name="T1" fmla="*/ 2147483646 h 44"/>
              <a:gd name="T2" fmla="*/ 0 w 5362"/>
              <a:gd name="T3" fmla="*/ 0 h 44"/>
              <a:gd name="T4" fmla="*/ 2147483646 w 5362"/>
              <a:gd name="T5" fmla="*/ 0 h 44"/>
              <a:gd name="T6" fmla="*/ 2147483646 w 5362"/>
              <a:gd name="T7" fmla="*/ 2147483646 h 44"/>
              <a:gd name="T8" fmla="*/ 2147483646 w 5362"/>
              <a:gd name="T9" fmla="*/ 2147483646 h 44"/>
              <a:gd name="T10" fmla="*/ 2147483646 w 5362"/>
              <a:gd name="T11" fmla="*/ 2147483646 h 44"/>
              <a:gd name="T12" fmla="*/ 0 w 5362"/>
              <a:gd name="T13" fmla="*/ 214748364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2" h="44">
                <a:moveTo>
                  <a:pt x="0" y="44"/>
                </a:moveTo>
                <a:lnTo>
                  <a:pt x="0" y="0"/>
                </a:lnTo>
                <a:lnTo>
                  <a:pt x="5362" y="0"/>
                </a:lnTo>
                <a:lnTo>
                  <a:pt x="5347" y="15"/>
                </a:lnTo>
                <a:lnTo>
                  <a:pt x="15" y="15"/>
                </a:lnTo>
                <a:lnTo>
                  <a:pt x="15" y="29"/>
                </a:lnTo>
                <a:lnTo>
                  <a:pt x="0" y="44"/>
                </a:lnTo>
                <a:close/>
              </a:path>
            </a:pathLst>
          </a:custGeom>
          <a:gradFill rotWithShape="0">
            <a:gsLst>
              <a:gs pos="0">
                <a:srgbClr val="999999"/>
              </a:gs>
              <a:gs pos="100000">
                <a:srgbClr val="C6ACF5"/>
              </a:gs>
            </a:gsLst>
            <a:lin ang="11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 name="Freeform 5"/>
          <p:cNvSpPr>
            <a:spLocks noChangeArrowheads="1"/>
          </p:cNvSpPr>
          <p:nvPr/>
        </p:nvSpPr>
        <p:spPr bwMode="auto">
          <a:xfrm>
            <a:off x="529076" y="1006759"/>
            <a:ext cx="11161239" cy="133489"/>
          </a:xfrm>
          <a:custGeom>
            <a:avLst/>
            <a:gdLst>
              <a:gd name="T0" fmla="*/ 0 w 5362"/>
              <a:gd name="T1" fmla="*/ 44 h 44"/>
              <a:gd name="T2" fmla="*/ 0 w 5362"/>
              <a:gd name="T3" fmla="*/ 0 h 44"/>
              <a:gd name="T4" fmla="*/ 5362 w 5362"/>
              <a:gd name="T5" fmla="*/ 0 h 44"/>
              <a:gd name="T6" fmla="*/ 5347 w 5362"/>
              <a:gd name="T7" fmla="*/ 15 h 44"/>
              <a:gd name="T8" fmla="*/ 15 w 5362"/>
              <a:gd name="T9" fmla="*/ 15 h 44"/>
              <a:gd name="T10" fmla="*/ 15 w 5362"/>
              <a:gd name="T11" fmla="*/ 29 h 44"/>
              <a:gd name="T12" fmla="*/ 0 w 536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362" h="44">
                <a:moveTo>
                  <a:pt x="0" y="44"/>
                </a:moveTo>
                <a:lnTo>
                  <a:pt x="0" y="0"/>
                </a:lnTo>
                <a:lnTo>
                  <a:pt x="5362" y="0"/>
                </a:lnTo>
                <a:lnTo>
                  <a:pt x="5347" y="15"/>
                </a:lnTo>
                <a:lnTo>
                  <a:pt x="15" y="15"/>
                </a:lnTo>
                <a:lnTo>
                  <a:pt x="15" y="29"/>
                </a:lnTo>
                <a:lnTo>
                  <a:pt x="0" y="44"/>
                </a:lnTo>
                <a:close/>
              </a:path>
            </a:pathLst>
          </a:custGeom>
          <a:solidFill>
            <a:schemeClr val="bg2">
              <a:lumMod val="40000"/>
              <a:lumOff val="60000"/>
            </a:schemeClr>
          </a:solidFill>
          <a:ln>
            <a:noFill/>
          </a:ln>
        </p:spPr>
        <p:txBody>
          <a:bodyPr/>
          <a:lstStyle/>
          <a:p>
            <a:pPr eaLnBrk="1" hangingPunct="1">
              <a:defRPr/>
            </a:pPr>
            <a:endParaRPr lang="en-CA"/>
          </a:p>
        </p:txBody>
      </p:sp>
      <p:sp>
        <p:nvSpPr>
          <p:cNvPr id="8" name="Rectangle 3"/>
          <p:cNvSpPr>
            <a:spLocks noChangeArrowheads="1"/>
          </p:cNvSpPr>
          <p:nvPr/>
        </p:nvSpPr>
        <p:spPr bwMode="auto">
          <a:xfrm>
            <a:off x="407368" y="266698"/>
            <a:ext cx="32927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4000" b="1" dirty="0" smtClean="0">
                <a:solidFill>
                  <a:schemeClr val="bg1"/>
                </a:solidFill>
                <a:latin typeface="+mn-lt"/>
                <a:cs typeface="Calibri" panose="020F0502020204030204" pitchFamily="34" charset="0"/>
              </a:rPr>
              <a:t>Short Answer  </a:t>
            </a:r>
            <a:endParaRPr lang="en-CA" altLang="en-US" sz="4000" b="1" dirty="0">
              <a:solidFill>
                <a:schemeClr val="bg1"/>
              </a:solidFill>
              <a:latin typeface="+mn-lt"/>
              <a:cs typeface="Calibri" panose="020F0502020204030204" pitchFamily="34" charset="0"/>
            </a:endParaRPr>
          </a:p>
        </p:txBody>
      </p:sp>
      <p:pic>
        <p:nvPicPr>
          <p:cNvPr id="4" name="Picture 14" descr="FCLogo_FINALcolour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466410" y="2487487"/>
            <a:ext cx="7259180" cy="2092881"/>
          </a:xfrm>
          <a:prstGeom prst="rect">
            <a:avLst/>
          </a:prstGeom>
          <a:noFill/>
        </p:spPr>
        <p:txBody>
          <a:bodyPr wrap="square" rtlCol="0">
            <a:spAutoFit/>
          </a:bodyPr>
          <a:lstStyle/>
          <a:p>
            <a:pPr>
              <a:spcAft>
                <a:spcPts val="1200"/>
              </a:spcAft>
            </a:pPr>
            <a:r>
              <a:rPr lang="en-CA" sz="2400" b="1" dirty="0" smtClean="0">
                <a:solidFill>
                  <a:srgbClr val="99CCFF"/>
                </a:solidFill>
              </a:rPr>
              <a:t>The</a:t>
            </a:r>
            <a:r>
              <a:rPr lang="en-CA" sz="2400" b="1" dirty="0" smtClean="0">
                <a:solidFill>
                  <a:srgbClr val="FF0000"/>
                </a:solidFill>
              </a:rPr>
              <a:t> MTI “take” on reality </a:t>
            </a:r>
            <a:r>
              <a:rPr lang="en-CA" sz="2400" b="1" dirty="0" smtClean="0">
                <a:solidFill>
                  <a:srgbClr val="99CCFF"/>
                </a:solidFill>
              </a:rPr>
              <a:t>is sufficiently faulty that it cannot nurture a reliable sense of the Earth and life on Earth, including that of humans and other persons.  </a:t>
            </a:r>
          </a:p>
          <a:p>
            <a:pPr>
              <a:spcAft>
                <a:spcPts val="1200"/>
              </a:spcAft>
            </a:pPr>
            <a:r>
              <a:rPr lang="en-CA" sz="2400" b="1" dirty="0" smtClean="0">
                <a:solidFill>
                  <a:srgbClr val="99CCFF"/>
                </a:solidFill>
              </a:rPr>
              <a:t>The key is that MTI </a:t>
            </a:r>
            <a:r>
              <a:rPr lang="en-CA" sz="2400" b="1" dirty="0" smtClean="0">
                <a:solidFill>
                  <a:srgbClr val="FF0000"/>
                </a:solidFill>
              </a:rPr>
              <a:t>cannot require </a:t>
            </a:r>
            <a:r>
              <a:rPr lang="en-CA" sz="2400" b="1" dirty="0" smtClean="0">
                <a:solidFill>
                  <a:srgbClr val="99CCFF"/>
                </a:solidFill>
              </a:rPr>
              <a:t>that reflexivity </a:t>
            </a:r>
            <a:r>
              <a:rPr lang="en-CA" sz="2400" b="1" dirty="0" smtClean="0">
                <a:solidFill>
                  <a:srgbClr val="99CCFF"/>
                </a:solidFill>
              </a:rPr>
              <a:t>becomes a </a:t>
            </a:r>
            <a:r>
              <a:rPr lang="en-CA" sz="2400" b="1" dirty="0" smtClean="0">
                <a:solidFill>
                  <a:srgbClr val="99CCFF"/>
                </a:solidFill>
              </a:rPr>
              <a:t>routine practice of persons and cultures. </a:t>
            </a:r>
          </a:p>
        </p:txBody>
      </p:sp>
    </p:spTree>
    <p:extLst>
      <p:ext uri="{BB962C8B-B14F-4D97-AF65-F5344CB8AC3E}">
        <p14:creationId xmlns:p14="http://schemas.microsoft.com/office/powerpoint/2010/main" val="3161054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13"/>
            <a:ext cx="12192000" cy="68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noChangeArrowheads="1"/>
          </p:cNvSpPr>
          <p:nvPr/>
        </p:nvSpPr>
        <p:spPr bwMode="auto">
          <a:xfrm>
            <a:off x="529076" y="1071109"/>
            <a:ext cx="11161239" cy="98986"/>
          </a:xfrm>
          <a:custGeom>
            <a:avLst/>
            <a:gdLst>
              <a:gd name="T0" fmla="*/ 0 w 5362"/>
              <a:gd name="T1" fmla="*/ 2147483646 h 44"/>
              <a:gd name="T2" fmla="*/ 0 w 5362"/>
              <a:gd name="T3" fmla="*/ 0 h 44"/>
              <a:gd name="T4" fmla="*/ 2147483646 w 5362"/>
              <a:gd name="T5" fmla="*/ 0 h 44"/>
              <a:gd name="T6" fmla="*/ 2147483646 w 5362"/>
              <a:gd name="T7" fmla="*/ 2147483646 h 44"/>
              <a:gd name="T8" fmla="*/ 2147483646 w 5362"/>
              <a:gd name="T9" fmla="*/ 2147483646 h 44"/>
              <a:gd name="T10" fmla="*/ 2147483646 w 5362"/>
              <a:gd name="T11" fmla="*/ 2147483646 h 44"/>
              <a:gd name="T12" fmla="*/ 0 w 5362"/>
              <a:gd name="T13" fmla="*/ 214748364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2" h="44">
                <a:moveTo>
                  <a:pt x="0" y="44"/>
                </a:moveTo>
                <a:lnTo>
                  <a:pt x="0" y="0"/>
                </a:lnTo>
                <a:lnTo>
                  <a:pt x="5362" y="0"/>
                </a:lnTo>
                <a:lnTo>
                  <a:pt x="5347" y="15"/>
                </a:lnTo>
                <a:lnTo>
                  <a:pt x="15" y="15"/>
                </a:lnTo>
                <a:lnTo>
                  <a:pt x="15" y="29"/>
                </a:lnTo>
                <a:lnTo>
                  <a:pt x="0" y="44"/>
                </a:lnTo>
                <a:close/>
              </a:path>
            </a:pathLst>
          </a:custGeom>
          <a:gradFill rotWithShape="0">
            <a:gsLst>
              <a:gs pos="0">
                <a:srgbClr val="999999"/>
              </a:gs>
              <a:gs pos="100000">
                <a:srgbClr val="C6ACF5"/>
              </a:gs>
            </a:gsLst>
            <a:lin ang="11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 name="Freeform 5"/>
          <p:cNvSpPr>
            <a:spLocks noChangeArrowheads="1"/>
          </p:cNvSpPr>
          <p:nvPr/>
        </p:nvSpPr>
        <p:spPr bwMode="auto">
          <a:xfrm>
            <a:off x="529076" y="1006759"/>
            <a:ext cx="11161239" cy="133489"/>
          </a:xfrm>
          <a:custGeom>
            <a:avLst/>
            <a:gdLst>
              <a:gd name="T0" fmla="*/ 0 w 5362"/>
              <a:gd name="T1" fmla="*/ 44 h 44"/>
              <a:gd name="T2" fmla="*/ 0 w 5362"/>
              <a:gd name="T3" fmla="*/ 0 h 44"/>
              <a:gd name="T4" fmla="*/ 5362 w 5362"/>
              <a:gd name="T5" fmla="*/ 0 h 44"/>
              <a:gd name="T6" fmla="*/ 5347 w 5362"/>
              <a:gd name="T7" fmla="*/ 15 h 44"/>
              <a:gd name="T8" fmla="*/ 15 w 5362"/>
              <a:gd name="T9" fmla="*/ 15 h 44"/>
              <a:gd name="T10" fmla="*/ 15 w 5362"/>
              <a:gd name="T11" fmla="*/ 29 h 44"/>
              <a:gd name="T12" fmla="*/ 0 w 536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362" h="44">
                <a:moveTo>
                  <a:pt x="0" y="44"/>
                </a:moveTo>
                <a:lnTo>
                  <a:pt x="0" y="0"/>
                </a:lnTo>
                <a:lnTo>
                  <a:pt x="5362" y="0"/>
                </a:lnTo>
                <a:lnTo>
                  <a:pt x="5347" y="15"/>
                </a:lnTo>
                <a:lnTo>
                  <a:pt x="15" y="15"/>
                </a:lnTo>
                <a:lnTo>
                  <a:pt x="15" y="29"/>
                </a:lnTo>
                <a:lnTo>
                  <a:pt x="0" y="44"/>
                </a:lnTo>
                <a:close/>
              </a:path>
            </a:pathLst>
          </a:custGeom>
          <a:solidFill>
            <a:schemeClr val="bg2">
              <a:lumMod val="40000"/>
              <a:lumOff val="60000"/>
            </a:schemeClr>
          </a:solidFill>
          <a:ln>
            <a:noFill/>
          </a:ln>
        </p:spPr>
        <p:txBody>
          <a:bodyPr/>
          <a:lstStyle/>
          <a:p>
            <a:pPr eaLnBrk="1" hangingPunct="1">
              <a:defRPr/>
            </a:pPr>
            <a:endParaRPr lang="en-CA"/>
          </a:p>
        </p:txBody>
      </p:sp>
      <p:pic>
        <p:nvPicPr>
          <p:cNvPr id="4" name="Picture 14" descr="FCLogo_FINALcolour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p:nvSpPr>
        <p:spPr bwMode="auto">
          <a:xfrm>
            <a:off x="407368" y="266698"/>
            <a:ext cx="46574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4000" b="1" dirty="0" smtClean="0">
                <a:solidFill>
                  <a:schemeClr val="bg1"/>
                </a:solidFill>
                <a:latin typeface="+mn-lt"/>
                <a:cs typeface="Calibri" panose="020F0502020204030204" pitchFamily="34" charset="0"/>
              </a:rPr>
              <a:t>A Clue to Our Future </a:t>
            </a:r>
            <a:endParaRPr lang="en-CA" altLang="en-US" sz="4000" b="1" dirty="0">
              <a:solidFill>
                <a:schemeClr val="bg1"/>
              </a:solidFill>
              <a:latin typeface="+mn-lt"/>
              <a:cs typeface="Calibri" panose="020F0502020204030204" pitchFamily="34" charset="0"/>
            </a:endParaRPr>
          </a:p>
        </p:txBody>
      </p:sp>
      <p:sp>
        <p:nvSpPr>
          <p:cNvPr id="10" name="TextBox 9"/>
          <p:cNvSpPr txBox="1"/>
          <p:nvPr/>
        </p:nvSpPr>
        <p:spPr>
          <a:xfrm>
            <a:off x="1450252" y="2183125"/>
            <a:ext cx="9291496" cy="3416320"/>
          </a:xfrm>
          <a:prstGeom prst="rect">
            <a:avLst/>
          </a:prstGeom>
          <a:noFill/>
        </p:spPr>
        <p:txBody>
          <a:bodyPr wrap="square">
            <a:spAutoFit/>
          </a:bodyPr>
          <a:lstStyle/>
          <a:p>
            <a:pPr>
              <a:defRPr/>
            </a:pPr>
            <a:r>
              <a:rPr lang="en-CA" sz="2800" b="1" dirty="0">
                <a:solidFill>
                  <a:srgbClr val="99CCFF"/>
                </a:solidFill>
              </a:rPr>
              <a:t>"Scientific knowledge, originally seen to make possible the prediction and manipulation of nature, appears now to be pointing us toward a new relationship with the natural world based on sensitive observation and participation, rather than control." </a:t>
            </a:r>
          </a:p>
          <a:p>
            <a:pPr>
              <a:defRPr/>
            </a:pPr>
            <a:endParaRPr lang="en-CA" sz="2800" b="1" dirty="0">
              <a:solidFill>
                <a:srgbClr val="CCECFF"/>
              </a:solidFill>
            </a:endParaRPr>
          </a:p>
          <a:p>
            <a:pPr algn="r">
              <a:defRPr/>
            </a:pPr>
            <a:r>
              <a:rPr lang="en-CA" sz="1200" b="1" dirty="0">
                <a:solidFill>
                  <a:schemeClr val="bg2">
                    <a:lumMod val="40000"/>
                    <a:lumOff val="60000"/>
                  </a:schemeClr>
                </a:solidFill>
              </a:rPr>
              <a:t>Brian Goodwin</a:t>
            </a:r>
          </a:p>
          <a:p>
            <a:pPr algn="r">
              <a:defRPr/>
            </a:pPr>
            <a:r>
              <a:rPr lang="en-CA" sz="1200" b="1" dirty="0">
                <a:solidFill>
                  <a:schemeClr val="bg2">
                    <a:lumMod val="40000"/>
                    <a:lumOff val="60000"/>
                  </a:schemeClr>
                </a:solidFill>
              </a:rPr>
              <a:t>Complexity Matters:</a:t>
            </a:r>
          </a:p>
          <a:p>
            <a:pPr algn="r">
              <a:defRPr/>
            </a:pPr>
            <a:r>
              <a:rPr lang="en-CA" sz="1200" b="1" dirty="0">
                <a:solidFill>
                  <a:schemeClr val="bg2">
                    <a:lumMod val="40000"/>
                    <a:lumOff val="60000"/>
                  </a:schemeClr>
                </a:solidFill>
              </a:rPr>
              <a:t>A Reintroduction to Complexity,</a:t>
            </a:r>
          </a:p>
          <a:p>
            <a:pPr algn="r">
              <a:defRPr/>
            </a:pPr>
            <a:r>
              <a:rPr lang="en-CA" sz="1200" b="1" dirty="0">
                <a:solidFill>
                  <a:schemeClr val="bg2">
                    <a:lumMod val="40000"/>
                    <a:lumOff val="60000"/>
                  </a:schemeClr>
                </a:solidFill>
              </a:rPr>
              <a:t>2017</a:t>
            </a:r>
            <a:endParaRPr lang="en-CA" sz="2800" b="1" dirty="0">
              <a:solidFill>
                <a:srgbClr val="CCECFF"/>
              </a:solidFill>
            </a:endParaRPr>
          </a:p>
        </p:txBody>
      </p:sp>
    </p:spTree>
    <p:extLst>
      <p:ext uri="{BB962C8B-B14F-4D97-AF65-F5344CB8AC3E}">
        <p14:creationId xmlns:p14="http://schemas.microsoft.com/office/powerpoint/2010/main" val="1120445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cdn.theatlantic.com/assets/media/img/photo/2018/01/50-years-ago-in-photos-a-look-back/f50_297755/main_900.jpg?15156210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9492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063899">
            <a:off x="9020625" y="3376238"/>
            <a:ext cx="685800" cy="1015663"/>
          </a:xfrm>
          <a:prstGeom prst="rect">
            <a:avLst/>
          </a:prstGeom>
          <a:noFill/>
        </p:spPr>
        <p:txBody>
          <a:bodyPr wrap="square" rtlCol="0">
            <a:spAutoFit/>
          </a:bodyPr>
          <a:lstStyle/>
          <a:p>
            <a:r>
              <a:rPr lang="en-CA" sz="6000" b="1" dirty="0"/>
              <a:t>!</a:t>
            </a:r>
          </a:p>
        </p:txBody>
      </p:sp>
      <p:pic>
        <p:nvPicPr>
          <p:cNvPr id="12" name="Picture 14" descr="FCLogo_FINALcolour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314194" y="2674710"/>
            <a:ext cx="11563610" cy="1015663"/>
          </a:xfrm>
          <a:prstGeom prst="rect">
            <a:avLst/>
          </a:prstGeom>
          <a:noFill/>
        </p:spPr>
        <p:txBody>
          <a:bodyPr wrap="square" rtlCol="0">
            <a:spAutoFit/>
          </a:bodyPr>
          <a:lstStyle/>
          <a:p>
            <a:pPr algn="ctr"/>
            <a:r>
              <a:rPr lang="en-CA" sz="6000" b="1" dirty="0" smtClean="0">
                <a:solidFill>
                  <a:srgbClr val="FF0000"/>
                </a:solidFill>
              </a:rPr>
              <a:t>Why “Double Overshoot?” </a:t>
            </a:r>
            <a:endParaRPr lang="en-CA" sz="6000" b="1" dirty="0">
              <a:solidFill>
                <a:srgbClr val="FF0000"/>
              </a:solidFill>
            </a:endParaRPr>
          </a:p>
        </p:txBody>
      </p:sp>
      <p:sp>
        <p:nvSpPr>
          <p:cNvPr id="17" name="Rectangle 2"/>
          <p:cNvSpPr txBox="1">
            <a:spLocks noChangeArrowheads="1"/>
          </p:cNvSpPr>
          <p:nvPr/>
        </p:nvSpPr>
        <p:spPr bwMode="auto">
          <a:xfrm>
            <a:off x="1519633" y="3763560"/>
            <a:ext cx="9533732" cy="11079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381000"/>
            <a:r>
              <a:rPr lang="en-CA" altLang="en-US" sz="2400" b="1" kern="0" dirty="0" smtClean="0">
                <a:solidFill>
                  <a:srgbClr val="FFFF00"/>
                </a:solidFill>
                <a:latin typeface="Calibri" panose="020F0502020204030204" pitchFamily="34" charset="0"/>
                <a:cs typeface="Calibri" panose="020F0502020204030204" pitchFamily="34" charset="0"/>
              </a:rPr>
              <a:t>Systematically Reimage </a:t>
            </a:r>
            <a:r>
              <a:rPr lang="en-CA" altLang="en-US" sz="2400" b="1" kern="0" dirty="0" smtClean="0">
                <a:solidFill>
                  <a:srgbClr val="FFFF00"/>
                </a:solidFill>
                <a:latin typeface="Calibri" panose="020F0502020204030204" pitchFamily="34" charset="0"/>
                <a:cs typeface="Calibri" panose="020F0502020204030204" pitchFamily="34" charset="0"/>
              </a:rPr>
              <a:t>the Human </a:t>
            </a:r>
            <a:r>
              <a:rPr lang="en-CA" altLang="en-US" sz="2400" b="1" kern="0" dirty="0" smtClean="0">
                <a:solidFill>
                  <a:srgbClr val="FFFF00"/>
                </a:solidFill>
                <a:latin typeface="Calibri" panose="020F0502020204030204" pitchFamily="34" charset="0"/>
                <a:cs typeface="Calibri" panose="020F0502020204030204" pitchFamily="34" charset="0"/>
              </a:rPr>
              <a:t>Problematique</a:t>
            </a:r>
          </a:p>
          <a:p>
            <a:pPr defTabSz="381000"/>
            <a:r>
              <a:rPr lang="en-CA" altLang="en-US" sz="2400" b="1" kern="0" dirty="0" smtClean="0">
                <a:solidFill>
                  <a:srgbClr val="FFFF00"/>
                </a:solidFill>
                <a:latin typeface="Calibri" panose="020F0502020204030204" pitchFamily="34" charset="0"/>
                <a:cs typeface="Calibri" panose="020F0502020204030204" pitchFamily="34" charset="0"/>
              </a:rPr>
              <a:t>AND</a:t>
            </a:r>
          </a:p>
          <a:p>
            <a:pPr defTabSz="381000"/>
            <a:r>
              <a:rPr lang="en-CA" altLang="en-US" sz="2400" b="1" kern="0" dirty="0" smtClean="0">
                <a:solidFill>
                  <a:srgbClr val="FFFF00"/>
                </a:solidFill>
                <a:latin typeface="Calibri" panose="020F0502020204030204" pitchFamily="34" charset="0"/>
                <a:cs typeface="Calibri" panose="020F0502020204030204" pitchFamily="34" charset="0"/>
              </a:rPr>
              <a:t>Understand Why It is Inherent in MTI Cultures</a:t>
            </a:r>
            <a:endParaRPr lang="en-CA" altLang="en-US" sz="2400" b="1" kern="0" dirty="0" smtClean="0">
              <a:solidFill>
                <a:srgbClr val="FFFF00"/>
              </a:solidFill>
              <a:latin typeface="Calibri" panose="020F0502020204030204" pitchFamily="34" charset="0"/>
              <a:cs typeface="Calibri" panose="020F0502020204030204" pitchFamily="34" charset="0"/>
            </a:endParaRPr>
          </a:p>
        </p:txBody>
      </p:sp>
      <p:sp>
        <p:nvSpPr>
          <p:cNvPr id="13" name="Text Box 5"/>
          <p:cNvSpPr txBox="1">
            <a:spLocks noChangeArrowheads="1"/>
          </p:cNvSpPr>
          <p:nvPr/>
        </p:nvSpPr>
        <p:spPr bwMode="auto">
          <a:xfrm>
            <a:off x="3019424" y="5571471"/>
            <a:ext cx="6153150"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lnSpc>
                <a:spcPts val="1700"/>
              </a:lnSpc>
            </a:pPr>
            <a:r>
              <a:rPr lang="en-CA" altLang="en-US" b="1" dirty="0" smtClean="0">
                <a:latin typeface="Calibri" panose="020F0502020204030204" pitchFamily="34" charset="0"/>
                <a:cs typeface="Calibri" panose="020F0502020204030204" pitchFamily="34" charset="0"/>
              </a:rPr>
              <a:t>Ruben </a:t>
            </a:r>
            <a:r>
              <a:rPr lang="en-CA" altLang="en-US" b="1" dirty="0">
                <a:latin typeface="Calibri" panose="020F0502020204030204" pitchFamily="34" charset="0"/>
                <a:cs typeface="Calibri" panose="020F0502020204030204" pitchFamily="34" charset="0"/>
              </a:rPr>
              <a:t>Nelson</a:t>
            </a:r>
          </a:p>
          <a:p>
            <a:pPr algn="ctr">
              <a:lnSpc>
                <a:spcPts val="1700"/>
              </a:lnSpc>
            </a:pPr>
            <a:r>
              <a:rPr lang="en-CA" altLang="en-US" b="1" dirty="0" smtClean="0">
                <a:latin typeface="Calibri" panose="020F0502020204030204" pitchFamily="34" charset="0"/>
                <a:cs typeface="Calibri" panose="020F0502020204030204" pitchFamily="34" charset="0"/>
              </a:rPr>
              <a:t>Foresight Canada</a:t>
            </a:r>
          </a:p>
          <a:p>
            <a:pPr algn="ctr">
              <a:lnSpc>
                <a:spcPts val="1700"/>
              </a:lnSpc>
            </a:pPr>
            <a:r>
              <a:rPr lang="en-CA" altLang="en-US" b="1" dirty="0" smtClean="0">
                <a:latin typeface="Calibri" panose="020F0502020204030204" pitchFamily="34" charset="0"/>
                <a:cs typeface="Calibri" panose="020F0502020204030204" pitchFamily="34" charset="0"/>
              </a:rPr>
              <a:t>October 30, </a:t>
            </a:r>
            <a:r>
              <a:rPr lang="en-CA" altLang="en-US" b="1" dirty="0" smtClean="0">
                <a:latin typeface="Calibri" panose="020F0502020204030204" pitchFamily="34" charset="0"/>
                <a:cs typeface="Calibri" panose="020F0502020204030204" pitchFamily="34" charset="0"/>
              </a:rPr>
              <a:t>2024</a:t>
            </a:r>
          </a:p>
          <a:p>
            <a:pPr algn="ctr">
              <a:lnSpc>
                <a:spcPts val="1700"/>
              </a:lnSpc>
            </a:pPr>
            <a:r>
              <a:rPr lang="en-CA" altLang="en-US" b="1" dirty="0" smtClean="0">
                <a:latin typeface="Calibri" panose="020F0502020204030204" pitchFamily="34" charset="0"/>
                <a:cs typeface="Calibri" panose="020F0502020204030204" pitchFamily="34" charset="0"/>
              </a:rPr>
              <a:t>CACOR</a:t>
            </a:r>
          </a:p>
          <a:p>
            <a:pPr algn="ctr">
              <a:lnSpc>
                <a:spcPts val="1700"/>
              </a:lnSpc>
            </a:pPr>
            <a:r>
              <a:rPr lang="en-CA" altLang="en-US" b="1" dirty="0" smtClean="0">
                <a:latin typeface="Calibri" panose="020F0502020204030204" pitchFamily="34" charset="0"/>
                <a:cs typeface="Calibri" panose="020F0502020204030204" pitchFamily="34" charset="0"/>
              </a:rPr>
              <a:t>rubennelson@shaw.ca  </a:t>
            </a:r>
          </a:p>
          <a:p>
            <a:pPr algn="ctr">
              <a:lnSpc>
                <a:spcPts val="1700"/>
              </a:lnSpc>
            </a:pPr>
            <a:r>
              <a:rPr lang="en-CA" altLang="en-US" b="1" dirty="0" smtClean="0">
                <a:latin typeface="Calibri" panose="020F0502020204030204" pitchFamily="34" charset="0"/>
                <a:cs typeface="Calibri" panose="020F0502020204030204" pitchFamily="34" charset="0"/>
              </a:rPr>
              <a:t>+1-403-609-1016</a:t>
            </a:r>
            <a:endParaRPr lang="en-CA" alt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7508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13"/>
            <a:ext cx="12192000" cy="68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noChangeArrowheads="1"/>
          </p:cNvSpPr>
          <p:nvPr/>
        </p:nvSpPr>
        <p:spPr bwMode="auto">
          <a:xfrm>
            <a:off x="529076" y="1071109"/>
            <a:ext cx="11161239" cy="98986"/>
          </a:xfrm>
          <a:custGeom>
            <a:avLst/>
            <a:gdLst>
              <a:gd name="T0" fmla="*/ 0 w 5362"/>
              <a:gd name="T1" fmla="*/ 2147483646 h 44"/>
              <a:gd name="T2" fmla="*/ 0 w 5362"/>
              <a:gd name="T3" fmla="*/ 0 h 44"/>
              <a:gd name="T4" fmla="*/ 2147483646 w 5362"/>
              <a:gd name="T5" fmla="*/ 0 h 44"/>
              <a:gd name="T6" fmla="*/ 2147483646 w 5362"/>
              <a:gd name="T7" fmla="*/ 2147483646 h 44"/>
              <a:gd name="T8" fmla="*/ 2147483646 w 5362"/>
              <a:gd name="T9" fmla="*/ 2147483646 h 44"/>
              <a:gd name="T10" fmla="*/ 2147483646 w 5362"/>
              <a:gd name="T11" fmla="*/ 2147483646 h 44"/>
              <a:gd name="T12" fmla="*/ 0 w 5362"/>
              <a:gd name="T13" fmla="*/ 214748364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2" h="44">
                <a:moveTo>
                  <a:pt x="0" y="44"/>
                </a:moveTo>
                <a:lnTo>
                  <a:pt x="0" y="0"/>
                </a:lnTo>
                <a:lnTo>
                  <a:pt x="5362" y="0"/>
                </a:lnTo>
                <a:lnTo>
                  <a:pt x="5347" y="15"/>
                </a:lnTo>
                <a:lnTo>
                  <a:pt x="15" y="15"/>
                </a:lnTo>
                <a:lnTo>
                  <a:pt x="15" y="29"/>
                </a:lnTo>
                <a:lnTo>
                  <a:pt x="0" y="44"/>
                </a:lnTo>
                <a:close/>
              </a:path>
            </a:pathLst>
          </a:custGeom>
          <a:gradFill rotWithShape="0">
            <a:gsLst>
              <a:gs pos="0">
                <a:srgbClr val="999999"/>
              </a:gs>
              <a:gs pos="100000">
                <a:srgbClr val="C6ACF5"/>
              </a:gs>
            </a:gsLst>
            <a:lin ang="11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 name="Freeform 5"/>
          <p:cNvSpPr>
            <a:spLocks noChangeArrowheads="1"/>
          </p:cNvSpPr>
          <p:nvPr/>
        </p:nvSpPr>
        <p:spPr bwMode="auto">
          <a:xfrm>
            <a:off x="529076" y="1006759"/>
            <a:ext cx="11161239" cy="133489"/>
          </a:xfrm>
          <a:custGeom>
            <a:avLst/>
            <a:gdLst>
              <a:gd name="T0" fmla="*/ 0 w 5362"/>
              <a:gd name="T1" fmla="*/ 44 h 44"/>
              <a:gd name="T2" fmla="*/ 0 w 5362"/>
              <a:gd name="T3" fmla="*/ 0 h 44"/>
              <a:gd name="T4" fmla="*/ 5362 w 5362"/>
              <a:gd name="T5" fmla="*/ 0 h 44"/>
              <a:gd name="T6" fmla="*/ 5347 w 5362"/>
              <a:gd name="T7" fmla="*/ 15 h 44"/>
              <a:gd name="T8" fmla="*/ 15 w 5362"/>
              <a:gd name="T9" fmla="*/ 15 h 44"/>
              <a:gd name="T10" fmla="*/ 15 w 5362"/>
              <a:gd name="T11" fmla="*/ 29 h 44"/>
              <a:gd name="T12" fmla="*/ 0 w 536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362" h="44">
                <a:moveTo>
                  <a:pt x="0" y="44"/>
                </a:moveTo>
                <a:lnTo>
                  <a:pt x="0" y="0"/>
                </a:lnTo>
                <a:lnTo>
                  <a:pt x="5362" y="0"/>
                </a:lnTo>
                <a:lnTo>
                  <a:pt x="5347" y="15"/>
                </a:lnTo>
                <a:lnTo>
                  <a:pt x="15" y="15"/>
                </a:lnTo>
                <a:lnTo>
                  <a:pt x="15" y="29"/>
                </a:lnTo>
                <a:lnTo>
                  <a:pt x="0" y="44"/>
                </a:lnTo>
                <a:close/>
              </a:path>
            </a:pathLst>
          </a:custGeom>
          <a:solidFill>
            <a:schemeClr val="bg2">
              <a:lumMod val="40000"/>
              <a:lumOff val="60000"/>
            </a:schemeClr>
          </a:solidFill>
          <a:ln>
            <a:noFill/>
          </a:ln>
        </p:spPr>
        <p:txBody>
          <a:bodyPr/>
          <a:lstStyle/>
          <a:p>
            <a:pPr eaLnBrk="1" hangingPunct="1">
              <a:defRPr/>
            </a:pPr>
            <a:endParaRPr lang="en-CA"/>
          </a:p>
        </p:txBody>
      </p:sp>
      <p:pic>
        <p:nvPicPr>
          <p:cNvPr id="4" name="Picture 14" descr="FCLogo_FINALcolour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731403" y="1841212"/>
            <a:ext cx="10729193" cy="3754874"/>
          </a:xfrm>
          <a:prstGeom prst="rect">
            <a:avLst/>
          </a:prstGeom>
          <a:noFill/>
          <a:ln w="9525">
            <a:noFill/>
            <a:miter lim="800000"/>
            <a:headEnd/>
            <a:tailEnd/>
          </a:ln>
        </p:spPr>
        <p:txBody>
          <a:bodyPr wrap="square" lIns="0" tIns="0" rIns="0" bIns="0">
            <a:spAutoFit/>
          </a:bodyPr>
          <a:lstStyle/>
          <a:p>
            <a:pPr defTabSz="381000">
              <a:spcAft>
                <a:spcPts val="1200"/>
              </a:spcAft>
            </a:pPr>
            <a:r>
              <a:rPr lang="en-CA" sz="2400" b="1" dirty="0">
                <a:solidFill>
                  <a:schemeClr val="bg1"/>
                </a:solidFill>
                <a:latin typeface="+mn-lt"/>
              </a:rPr>
              <a:t>“I have spent much of the last forty years endeavouring to understand world views other than those we in the West have inherited; and in the last several years I have been particularly concerned with the question of what is involved in the endeavour to </a:t>
            </a:r>
            <a:r>
              <a:rPr lang="en-CA" sz="2400" b="1" dirty="0" smtClean="0">
                <a:solidFill>
                  <a:schemeClr val="bg1"/>
                </a:solidFill>
                <a:latin typeface="+mn-lt"/>
              </a:rPr>
              <a:t>(even) understand</a:t>
            </a:r>
            <a:r>
              <a:rPr lang="en-CA" sz="2400" b="1" dirty="0">
                <a:solidFill>
                  <a:schemeClr val="bg1"/>
                </a:solidFill>
                <a:latin typeface="+mn-lt"/>
              </a:rPr>
              <a:t>, and to help others understand, an outlook different from the one that one already has.</a:t>
            </a:r>
          </a:p>
          <a:p>
            <a:pPr defTabSz="381000">
              <a:spcAft>
                <a:spcPts val="1200"/>
              </a:spcAft>
            </a:pPr>
            <a:r>
              <a:rPr lang="en-CA" sz="2400" b="1" dirty="0" smtClean="0">
                <a:solidFill>
                  <a:srgbClr val="FFFF00"/>
                </a:solidFill>
                <a:latin typeface="+mn-lt"/>
              </a:rPr>
              <a:t>One </a:t>
            </a:r>
            <a:r>
              <a:rPr lang="en-CA" sz="2400" b="1" dirty="0">
                <a:solidFill>
                  <a:srgbClr val="FFFF00"/>
                </a:solidFill>
                <a:latin typeface="+mn-lt"/>
              </a:rPr>
              <a:t>of the conclusions to which I have come is that in order to </a:t>
            </a:r>
            <a:r>
              <a:rPr lang="en-CA" sz="2400" b="1" dirty="0" smtClean="0">
                <a:solidFill>
                  <a:srgbClr val="FFFF00"/>
                </a:solidFill>
                <a:latin typeface="+mn-lt"/>
              </a:rPr>
              <a:t>(even) understand </a:t>
            </a:r>
            <a:r>
              <a:rPr lang="en-CA" sz="2400" b="1" dirty="0">
                <a:solidFill>
                  <a:srgbClr val="FFFF00"/>
                </a:solidFill>
                <a:latin typeface="+mn-lt"/>
              </a:rPr>
              <a:t>a different view – especially if it be radically different and/or profound, comprehensive, humane – </a:t>
            </a:r>
            <a:r>
              <a:rPr lang="en-CA" sz="2400" b="1" i="1" dirty="0">
                <a:solidFill>
                  <a:srgbClr val="FFFF00"/>
                </a:solidFill>
                <a:latin typeface="+mn-lt"/>
              </a:rPr>
              <a:t>one must oneself become a different sort of person.</a:t>
            </a:r>
            <a:r>
              <a:rPr lang="en-CA" sz="2400" b="1" dirty="0">
                <a:solidFill>
                  <a:srgbClr val="FFFF00"/>
                </a:solidFill>
                <a:latin typeface="+mn-lt"/>
              </a:rPr>
              <a:t>”</a:t>
            </a:r>
          </a:p>
          <a:p>
            <a:pPr defTabSz="381000"/>
            <a:r>
              <a:rPr lang="en-CA" sz="1600" b="1" dirty="0">
                <a:solidFill>
                  <a:srgbClr val="FFFFFF"/>
                </a:solidFill>
                <a:latin typeface="Futura Bk BT Book"/>
              </a:rPr>
              <a:t>                                                                                              </a:t>
            </a:r>
            <a:r>
              <a:rPr lang="en-CA" sz="1600" b="1" dirty="0" smtClean="0">
                <a:solidFill>
                  <a:srgbClr val="FFFFFF"/>
                </a:solidFill>
                <a:latin typeface="Futura Bk BT Book"/>
              </a:rPr>
              <a:t>      							</a:t>
            </a:r>
            <a:r>
              <a:rPr lang="en-CA" sz="1600" b="1" dirty="0" smtClean="0">
                <a:solidFill>
                  <a:schemeClr val="bg1">
                    <a:lumMod val="85000"/>
                  </a:schemeClr>
                </a:solidFill>
                <a:latin typeface="Futura Bk BT Book"/>
              </a:rPr>
              <a:t>Wilfred </a:t>
            </a:r>
            <a:r>
              <a:rPr lang="en-CA" sz="1600" b="1" dirty="0">
                <a:solidFill>
                  <a:schemeClr val="bg1">
                    <a:lumMod val="85000"/>
                  </a:schemeClr>
                </a:solidFill>
                <a:latin typeface="Futura Bk BT Book"/>
              </a:rPr>
              <a:t>Cantwell </a:t>
            </a:r>
            <a:r>
              <a:rPr lang="en-CA" sz="1600" b="1" dirty="0" smtClean="0">
                <a:solidFill>
                  <a:schemeClr val="bg1">
                    <a:lumMod val="85000"/>
                  </a:schemeClr>
                </a:solidFill>
                <a:latin typeface="Futura Bk BT Book"/>
              </a:rPr>
              <a:t>Smith</a:t>
            </a:r>
          </a:p>
          <a:p>
            <a:pPr defTabSz="381000"/>
            <a:r>
              <a:rPr lang="en-CA" sz="1600" b="1" dirty="0">
                <a:solidFill>
                  <a:schemeClr val="bg1">
                    <a:lumMod val="85000"/>
                  </a:schemeClr>
                </a:solidFill>
                <a:latin typeface="Futura Bk BT Book"/>
              </a:rPr>
              <a:t>	</a:t>
            </a:r>
            <a:r>
              <a:rPr lang="en-CA" sz="1600" b="1" dirty="0" smtClean="0">
                <a:solidFill>
                  <a:schemeClr val="bg1">
                    <a:lumMod val="85000"/>
                  </a:schemeClr>
                </a:solidFill>
                <a:latin typeface="Futura Bk BT Book"/>
              </a:rPr>
              <a:t>																	      								ca 1984</a:t>
            </a:r>
            <a:r>
              <a:rPr lang="en-CA" sz="1600" b="1" dirty="0" smtClean="0">
                <a:solidFill>
                  <a:schemeClr val="bg1">
                    <a:lumMod val="85000"/>
                  </a:schemeClr>
                </a:solidFill>
              </a:rPr>
              <a:t>                                                                         </a:t>
            </a:r>
            <a:endParaRPr lang="en-CA" sz="1600" b="1" dirty="0">
              <a:solidFill>
                <a:schemeClr val="bg1">
                  <a:lumMod val="85000"/>
                </a:schemeClr>
              </a:solidFill>
            </a:endParaRPr>
          </a:p>
        </p:txBody>
      </p:sp>
      <p:sp>
        <p:nvSpPr>
          <p:cNvPr id="11" name="Rectangle 3"/>
          <p:cNvSpPr>
            <a:spLocks noChangeArrowheads="1"/>
          </p:cNvSpPr>
          <p:nvPr/>
        </p:nvSpPr>
        <p:spPr bwMode="auto">
          <a:xfrm>
            <a:off x="407368" y="266698"/>
            <a:ext cx="46574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4000" b="1" dirty="0" smtClean="0">
                <a:solidFill>
                  <a:schemeClr val="bg1"/>
                </a:solidFill>
                <a:latin typeface="+mn-lt"/>
                <a:cs typeface="Calibri" panose="020F0502020204030204" pitchFamily="34" charset="0"/>
              </a:rPr>
              <a:t>A Clue to Our Future </a:t>
            </a:r>
            <a:endParaRPr lang="en-CA" altLang="en-US" sz="4000" b="1" dirty="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361565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8"/>
            <a:ext cx="12192000" cy="689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46" name="Rectangle 2"/>
          <p:cNvSpPr>
            <a:spLocks noGrp="1" noChangeArrowheads="1"/>
          </p:cNvSpPr>
          <p:nvPr>
            <p:ph type="ctrTitle" idx="4294967295"/>
          </p:nvPr>
        </p:nvSpPr>
        <p:spPr bwMode="auto">
          <a:xfrm>
            <a:off x="529076" y="476694"/>
            <a:ext cx="11066024" cy="443198"/>
          </a:xfrm>
          <a:prstGeom prst="rect">
            <a:avLst/>
          </a:prstGeom>
          <a:noFill/>
          <a:ln>
            <a:miter lim="800000"/>
            <a:headEnd/>
            <a:tailEnd/>
          </a:ln>
        </p:spPr>
        <p:txBody>
          <a:bodyPr wrap="square" lIns="0" tIns="0" rIns="0" bIns="0">
            <a:spAutoFit/>
          </a:bodyPr>
          <a:lstStyle/>
          <a:p>
            <a:pPr defTabSz="381000"/>
            <a:r>
              <a:rPr lang="en-CA" sz="3200" b="1" dirty="0" smtClean="0">
                <a:solidFill>
                  <a:schemeClr val="bg1"/>
                </a:solidFill>
                <a:latin typeface="+mn-lt"/>
              </a:rPr>
              <a:t>Our Work imposed on Ruben’s Whole Systems Governance</a:t>
            </a:r>
            <a:endParaRPr lang="en-CA" sz="3200" b="1" dirty="0">
              <a:solidFill>
                <a:schemeClr val="bg1"/>
              </a:solidFill>
              <a:latin typeface="+mn-lt"/>
            </a:endParaRPr>
          </a:p>
        </p:txBody>
      </p:sp>
      <p:sp>
        <p:nvSpPr>
          <p:cNvPr id="518148" name="Freeform 4"/>
          <p:cNvSpPr>
            <a:spLocks noChangeArrowheads="1"/>
          </p:cNvSpPr>
          <p:nvPr/>
        </p:nvSpPr>
        <p:spPr bwMode="auto">
          <a:xfrm>
            <a:off x="1787526" y="890588"/>
            <a:ext cx="8518525" cy="68262"/>
          </a:xfrm>
          <a:custGeom>
            <a:avLst/>
            <a:gdLst/>
            <a:ahLst/>
            <a:cxnLst>
              <a:cxn ang="0">
                <a:pos x="0" y="43"/>
              </a:cxn>
              <a:cxn ang="0">
                <a:pos x="5366" y="43"/>
              </a:cxn>
              <a:cxn ang="0">
                <a:pos x="5366" y="0"/>
              </a:cxn>
              <a:cxn ang="0">
                <a:pos x="5351" y="15"/>
              </a:cxn>
              <a:cxn ang="0">
                <a:pos x="5351" y="28"/>
              </a:cxn>
              <a:cxn ang="0">
                <a:pos x="15" y="28"/>
              </a:cxn>
              <a:cxn ang="0">
                <a:pos x="0" y="43"/>
              </a:cxn>
            </a:cxnLst>
            <a:rect l="0" t="0" r="r" b="b"/>
            <a:pathLst>
              <a:path w="5366" h="43">
                <a:moveTo>
                  <a:pt x="0" y="43"/>
                </a:moveTo>
                <a:lnTo>
                  <a:pt x="5366" y="43"/>
                </a:lnTo>
                <a:lnTo>
                  <a:pt x="5366" y="0"/>
                </a:lnTo>
                <a:lnTo>
                  <a:pt x="5351" y="15"/>
                </a:lnTo>
                <a:lnTo>
                  <a:pt x="5351" y="28"/>
                </a:lnTo>
                <a:lnTo>
                  <a:pt x="15" y="28"/>
                </a:lnTo>
                <a:lnTo>
                  <a:pt x="0" y="43"/>
                </a:lnTo>
                <a:close/>
              </a:path>
            </a:pathLst>
          </a:custGeom>
          <a:solidFill>
            <a:srgbClr val="33394C"/>
          </a:solidFill>
          <a:ln w="9525">
            <a:noFill/>
            <a:round/>
            <a:headEnd/>
            <a:tailEnd/>
          </a:ln>
        </p:spPr>
        <p:txBody>
          <a:bodyPr/>
          <a:lstStyle/>
          <a:p>
            <a:endParaRPr lang="en-CA" dirty="0"/>
          </a:p>
        </p:txBody>
      </p:sp>
      <p:sp>
        <p:nvSpPr>
          <p:cNvPr id="14" name="Text Box 6"/>
          <p:cNvSpPr txBox="1">
            <a:spLocks noChangeArrowheads="1"/>
          </p:cNvSpPr>
          <p:nvPr/>
        </p:nvSpPr>
        <p:spPr bwMode="auto">
          <a:xfrm>
            <a:off x="-1681537" y="12529799"/>
            <a:ext cx="979118" cy="21521276"/>
          </a:xfrm>
          <a:prstGeom prst="rect">
            <a:avLst/>
          </a:prstGeom>
          <a:noFill/>
          <a:ln w="9525">
            <a:noFill/>
            <a:miter lim="800000"/>
            <a:headEnd/>
            <a:tailEnd/>
          </a:ln>
          <a:effectLst/>
        </p:spPr>
        <p:txBody>
          <a:bodyPr wrap="square">
            <a:spAutoFit/>
          </a:bodyPr>
          <a:lstStyle/>
          <a:p>
            <a:pPr algn="ctr">
              <a:spcBef>
                <a:spcPts val="0"/>
              </a:spcBef>
              <a:spcAft>
                <a:spcPts val="0"/>
              </a:spcAft>
            </a:pPr>
            <a:r>
              <a:rPr lang="en-CA" sz="2800" b="1" dirty="0">
                <a:solidFill>
                  <a:srgbClr val="FFFF00"/>
                </a:solidFill>
                <a:latin typeface="Calibri" panose="020F0502020204030204" pitchFamily="34" charset="0"/>
                <a:cs typeface="Calibri" panose="020F0502020204030204" pitchFamily="34" charset="0"/>
              </a:rPr>
              <a:t>Continuing behaviours </a:t>
            </a:r>
            <a:r>
              <a:rPr lang="en-CA" sz="2800" b="1" i="1" dirty="0">
                <a:solidFill>
                  <a:srgbClr val="FFFF00"/>
                </a:solidFill>
                <a:latin typeface="Calibri" panose="020F0502020204030204" pitchFamily="34" charset="0"/>
                <a:cs typeface="Calibri" panose="020F0502020204030204" pitchFamily="34" charset="0"/>
              </a:rPr>
              <a:t>that </a:t>
            </a:r>
            <a:r>
              <a:rPr lang="en-CA" sz="2800" b="1" i="1" dirty="0">
                <a:solidFill>
                  <a:srgbClr val="99CCFF"/>
                </a:solidFill>
                <a:latin typeface="Calibri" panose="020F0502020204030204" pitchFamily="34" charset="0"/>
                <a:cs typeface="Calibri" panose="020F0502020204030204" pitchFamily="34" charset="0"/>
              </a:rPr>
              <a:t>have been successful</a:t>
            </a:r>
            <a:r>
              <a:rPr lang="en-CA" sz="2800" b="1" dirty="0">
                <a:solidFill>
                  <a:srgbClr val="FFFF00"/>
                </a:solidFill>
                <a:latin typeface="Calibri" panose="020F0502020204030204" pitchFamily="34" charset="0"/>
                <a:cs typeface="Calibri" panose="020F0502020204030204" pitchFamily="34" charset="0"/>
              </a:rPr>
              <a:t>, long after the conditions that made them successful have evolved into a fundamentally </a:t>
            </a:r>
          </a:p>
          <a:p>
            <a:pPr algn="ctr">
              <a:spcBef>
                <a:spcPts val="0"/>
              </a:spcBef>
              <a:spcAft>
                <a:spcPts val="1500"/>
              </a:spcAft>
            </a:pPr>
            <a:r>
              <a:rPr lang="en-CA" sz="2800" b="1" dirty="0">
                <a:solidFill>
                  <a:srgbClr val="99CCFF"/>
                </a:solidFill>
                <a:latin typeface="Calibri" panose="020F0502020204030204" pitchFamily="34" charset="0"/>
                <a:cs typeface="Calibri" panose="020F0502020204030204" pitchFamily="34" charset="0"/>
              </a:rPr>
              <a:t>new state that require new responses</a:t>
            </a:r>
            <a:r>
              <a:rPr lang="en-CA" sz="2800" b="1" dirty="0">
                <a:solidFill>
                  <a:srgbClr val="FFFF00"/>
                </a:solidFill>
                <a:latin typeface="Calibri" panose="020F0502020204030204" pitchFamily="34" charset="0"/>
                <a:cs typeface="Calibri" panose="020F0502020204030204" pitchFamily="34" charset="0"/>
              </a:rPr>
              <a:t>.</a:t>
            </a:r>
          </a:p>
          <a:p>
            <a:pPr algn="ctr">
              <a:spcBef>
                <a:spcPct val="50000"/>
              </a:spcBef>
            </a:pPr>
            <a:r>
              <a:rPr lang="en-CA" sz="2400" b="1" dirty="0">
                <a:solidFill>
                  <a:srgbClr val="FF33CC"/>
                </a:solidFill>
                <a:latin typeface="Calibri" panose="020F0502020204030204" pitchFamily="34" charset="0"/>
                <a:cs typeface="Calibri" panose="020F0502020204030204" pitchFamily="34" charset="0"/>
              </a:rPr>
              <a:t>“Culturally Entrained &amp; Progress Trapped”</a:t>
            </a:r>
          </a:p>
        </p:txBody>
      </p:sp>
      <p:sp>
        <p:nvSpPr>
          <p:cNvPr id="30" name="Freeform 5"/>
          <p:cNvSpPr>
            <a:spLocks noChangeArrowheads="1"/>
          </p:cNvSpPr>
          <p:nvPr/>
        </p:nvSpPr>
        <p:spPr bwMode="auto">
          <a:xfrm>
            <a:off x="529076" y="1040098"/>
            <a:ext cx="11161239" cy="200300"/>
          </a:xfrm>
          <a:custGeom>
            <a:avLst/>
            <a:gdLst>
              <a:gd name="T0" fmla="*/ 0 w 5362"/>
              <a:gd name="T1" fmla="*/ 2147483646 h 44"/>
              <a:gd name="T2" fmla="*/ 0 w 5362"/>
              <a:gd name="T3" fmla="*/ 0 h 44"/>
              <a:gd name="T4" fmla="*/ 2147483646 w 5362"/>
              <a:gd name="T5" fmla="*/ 0 h 44"/>
              <a:gd name="T6" fmla="*/ 2147483646 w 5362"/>
              <a:gd name="T7" fmla="*/ 2147483646 h 44"/>
              <a:gd name="T8" fmla="*/ 2147483646 w 5362"/>
              <a:gd name="T9" fmla="*/ 2147483646 h 44"/>
              <a:gd name="T10" fmla="*/ 2147483646 w 5362"/>
              <a:gd name="T11" fmla="*/ 2147483646 h 44"/>
              <a:gd name="T12" fmla="*/ 0 w 5362"/>
              <a:gd name="T13" fmla="*/ 214748364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2" h="44">
                <a:moveTo>
                  <a:pt x="0" y="44"/>
                </a:moveTo>
                <a:lnTo>
                  <a:pt x="0" y="0"/>
                </a:lnTo>
                <a:lnTo>
                  <a:pt x="5362" y="0"/>
                </a:lnTo>
                <a:lnTo>
                  <a:pt x="5347" y="15"/>
                </a:lnTo>
                <a:lnTo>
                  <a:pt x="15" y="15"/>
                </a:lnTo>
                <a:lnTo>
                  <a:pt x="15" y="29"/>
                </a:lnTo>
                <a:lnTo>
                  <a:pt x="0" y="44"/>
                </a:lnTo>
                <a:close/>
              </a:path>
            </a:pathLst>
          </a:custGeom>
          <a:gradFill rotWithShape="0">
            <a:gsLst>
              <a:gs pos="0">
                <a:srgbClr val="999999"/>
              </a:gs>
              <a:gs pos="100000">
                <a:srgbClr val="C6ACF5"/>
              </a:gs>
            </a:gsLst>
            <a:lin ang="11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 name="Freeform 30"/>
          <p:cNvSpPr>
            <a:spLocks noChangeArrowheads="1"/>
          </p:cNvSpPr>
          <p:nvPr/>
        </p:nvSpPr>
        <p:spPr bwMode="auto">
          <a:xfrm>
            <a:off x="529076" y="1006759"/>
            <a:ext cx="11161239" cy="133489"/>
          </a:xfrm>
          <a:custGeom>
            <a:avLst/>
            <a:gdLst>
              <a:gd name="T0" fmla="*/ 0 w 5362"/>
              <a:gd name="T1" fmla="*/ 44 h 44"/>
              <a:gd name="T2" fmla="*/ 0 w 5362"/>
              <a:gd name="T3" fmla="*/ 0 h 44"/>
              <a:gd name="T4" fmla="*/ 5362 w 5362"/>
              <a:gd name="T5" fmla="*/ 0 h 44"/>
              <a:gd name="T6" fmla="*/ 5347 w 5362"/>
              <a:gd name="T7" fmla="*/ 15 h 44"/>
              <a:gd name="T8" fmla="*/ 15 w 5362"/>
              <a:gd name="T9" fmla="*/ 15 h 44"/>
              <a:gd name="T10" fmla="*/ 15 w 5362"/>
              <a:gd name="T11" fmla="*/ 29 h 44"/>
              <a:gd name="T12" fmla="*/ 0 w 536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362" h="44">
                <a:moveTo>
                  <a:pt x="0" y="44"/>
                </a:moveTo>
                <a:lnTo>
                  <a:pt x="0" y="0"/>
                </a:lnTo>
                <a:lnTo>
                  <a:pt x="5362" y="0"/>
                </a:lnTo>
                <a:lnTo>
                  <a:pt x="5347" y="15"/>
                </a:lnTo>
                <a:lnTo>
                  <a:pt x="15" y="15"/>
                </a:lnTo>
                <a:lnTo>
                  <a:pt x="15" y="29"/>
                </a:lnTo>
                <a:lnTo>
                  <a:pt x="0" y="44"/>
                </a:lnTo>
                <a:close/>
              </a:path>
            </a:pathLst>
          </a:custGeom>
          <a:solidFill>
            <a:schemeClr val="bg2">
              <a:lumMod val="40000"/>
              <a:lumOff val="60000"/>
            </a:schemeClr>
          </a:solidFill>
          <a:ln>
            <a:noFill/>
          </a:ln>
        </p:spPr>
        <p:txBody>
          <a:bodyPr/>
          <a:lstStyle/>
          <a:p>
            <a:pPr eaLnBrk="1" hangingPunct="1">
              <a:defRPr/>
            </a:pPr>
            <a:endParaRPr lang="en-CA"/>
          </a:p>
        </p:txBody>
      </p:sp>
      <p:pic>
        <p:nvPicPr>
          <p:cNvPr id="12" name="Picture 9" descr="FCLogo_FINALcolour (1)"/>
          <p:cNvPicPr>
            <a:picLocks noChangeAspect="1" noChangeArrowheads="1"/>
          </p:cNvPicPr>
          <p:nvPr/>
        </p:nvPicPr>
        <p:blipFill>
          <a:blip r:embed="rId4" cstate="print"/>
          <a:srcRect/>
          <a:stretch>
            <a:fillRect/>
          </a:stretch>
        </p:blipFill>
        <p:spPr bwMode="auto">
          <a:xfrm>
            <a:off x="11051053" y="6326209"/>
            <a:ext cx="1140947" cy="571480"/>
          </a:xfrm>
          <a:prstGeom prst="rect">
            <a:avLst/>
          </a:prstGeom>
          <a:noFill/>
        </p:spPr>
      </p:pic>
      <p:sp>
        <p:nvSpPr>
          <p:cNvPr id="10" name="TextBox 9"/>
          <p:cNvSpPr txBox="1"/>
          <p:nvPr/>
        </p:nvSpPr>
        <p:spPr>
          <a:xfrm>
            <a:off x="182566" y="6427283"/>
            <a:ext cx="558800" cy="369332"/>
          </a:xfrm>
          <a:prstGeom prst="rect">
            <a:avLst/>
          </a:prstGeom>
          <a:noFill/>
        </p:spPr>
        <p:txBody>
          <a:bodyPr wrap="square" rtlCol="0">
            <a:spAutoFit/>
          </a:bodyPr>
          <a:lstStyle/>
          <a:p>
            <a:r>
              <a:rPr lang="en-CA" b="1" dirty="0">
                <a:solidFill>
                  <a:schemeClr val="bg1"/>
                </a:solidFill>
              </a:rPr>
              <a:t>4</a:t>
            </a:r>
            <a:r>
              <a:rPr lang="en-CA" b="1" dirty="0" smtClean="0">
                <a:solidFill>
                  <a:schemeClr val="bg1"/>
                </a:solidFill>
              </a:rPr>
              <a:t>.</a:t>
            </a:r>
            <a:endParaRPr lang="en-CA" b="1" dirty="0">
              <a:solidFill>
                <a:schemeClr val="bg1"/>
              </a:solidFill>
            </a:endParaRPr>
          </a:p>
        </p:txBody>
      </p:sp>
      <p:sp>
        <p:nvSpPr>
          <p:cNvPr id="51" name="AutoShape 4"/>
          <p:cNvSpPr>
            <a:spLocks noChangeArrowheads="1"/>
          </p:cNvSpPr>
          <p:nvPr/>
        </p:nvSpPr>
        <p:spPr bwMode="auto">
          <a:xfrm>
            <a:off x="1860464" y="1162861"/>
            <a:ext cx="8424936" cy="571504"/>
          </a:xfrm>
          <a:prstGeom prst="roundRect">
            <a:avLst>
              <a:gd name="adj" fmla="val 16667"/>
            </a:avLst>
          </a:prstGeom>
          <a:solidFill>
            <a:srgbClr val="FFC000"/>
          </a:solidFill>
          <a:ln w="9525">
            <a:solidFill>
              <a:schemeClr val="tx1"/>
            </a:solidFill>
            <a:round/>
            <a:headEnd/>
            <a:tailEnd/>
          </a:ln>
          <a:effectLst/>
        </p:spPr>
        <p:txBody>
          <a:bodyPr wrap="none" anchor="ctr"/>
          <a:lstStyle/>
          <a:p>
            <a:pPr algn="ctr" eaLnBrk="1" hangingPunct="1">
              <a:spcBef>
                <a:spcPct val="0"/>
              </a:spcBef>
            </a:pPr>
            <a:r>
              <a:rPr lang="en-US" sz="1400" b="1" dirty="0"/>
              <a:t>Is our knowing as reliable and </a:t>
            </a:r>
          </a:p>
          <a:p>
            <a:pPr algn="ctr" eaLnBrk="1" hangingPunct="1">
              <a:spcBef>
                <a:spcPct val="0"/>
              </a:spcBef>
            </a:pPr>
            <a:r>
              <a:rPr lang="en-US" sz="1400" b="1" dirty="0"/>
              <a:t>thorough as possible?</a:t>
            </a:r>
          </a:p>
        </p:txBody>
      </p:sp>
      <p:sp>
        <p:nvSpPr>
          <p:cNvPr id="52" name="AutoShape 8"/>
          <p:cNvSpPr>
            <a:spLocks noChangeArrowheads="1"/>
          </p:cNvSpPr>
          <p:nvPr/>
        </p:nvSpPr>
        <p:spPr bwMode="auto">
          <a:xfrm>
            <a:off x="6252952" y="2098965"/>
            <a:ext cx="3744416" cy="642942"/>
          </a:xfrm>
          <a:prstGeom prst="roundRect">
            <a:avLst>
              <a:gd name="adj" fmla="val 16667"/>
            </a:avLst>
          </a:prstGeom>
          <a:solidFill>
            <a:srgbClr val="FFFF00"/>
          </a:solidFill>
          <a:ln w="9525">
            <a:solidFill>
              <a:schemeClr val="tx1"/>
            </a:solidFill>
            <a:round/>
            <a:headEnd/>
            <a:tailEnd/>
          </a:ln>
          <a:effectLst/>
        </p:spPr>
        <p:txBody>
          <a:bodyPr wrap="none" anchor="ctr"/>
          <a:lstStyle/>
          <a:p>
            <a:pPr algn="ctr" eaLnBrk="1" hangingPunct="1">
              <a:spcBef>
                <a:spcPct val="0"/>
              </a:spcBef>
            </a:pPr>
            <a:r>
              <a:rPr lang="en-US" sz="1400" b="1" dirty="0"/>
              <a:t>What range of contextual conditions</a:t>
            </a:r>
          </a:p>
          <a:p>
            <a:pPr algn="ctr" eaLnBrk="1" hangingPunct="1">
              <a:spcBef>
                <a:spcPct val="0"/>
              </a:spcBef>
            </a:pPr>
            <a:r>
              <a:rPr lang="en-US" sz="1400" b="1" dirty="0"/>
              <a:t> may emerge?  Why?  When?</a:t>
            </a:r>
          </a:p>
        </p:txBody>
      </p:sp>
      <p:sp>
        <p:nvSpPr>
          <p:cNvPr id="53" name="AutoShape 9"/>
          <p:cNvSpPr>
            <a:spLocks noChangeArrowheads="1"/>
          </p:cNvSpPr>
          <p:nvPr/>
        </p:nvSpPr>
        <p:spPr bwMode="auto">
          <a:xfrm>
            <a:off x="7117048" y="3107077"/>
            <a:ext cx="3168774" cy="571504"/>
          </a:xfrm>
          <a:prstGeom prst="roundRect">
            <a:avLst>
              <a:gd name="adj" fmla="val 16667"/>
            </a:avLst>
          </a:prstGeom>
          <a:solidFill>
            <a:srgbClr val="FFFF00"/>
          </a:solidFill>
          <a:ln w="9525">
            <a:solidFill>
              <a:schemeClr val="tx1"/>
            </a:solidFill>
            <a:round/>
            <a:headEnd/>
            <a:tailEnd/>
          </a:ln>
          <a:effectLst/>
        </p:spPr>
        <p:txBody>
          <a:bodyPr wrap="none" anchor="ctr"/>
          <a:lstStyle/>
          <a:p>
            <a:pPr algn="ctr" eaLnBrk="1" hangingPunct="1">
              <a:spcBef>
                <a:spcPct val="0"/>
              </a:spcBef>
            </a:pPr>
            <a:r>
              <a:rPr lang="en-US" sz="1400" b="1" dirty="0"/>
              <a:t>What truly strategic challenges</a:t>
            </a:r>
          </a:p>
          <a:p>
            <a:pPr algn="ctr" eaLnBrk="1" hangingPunct="1">
              <a:spcBef>
                <a:spcPct val="0"/>
              </a:spcBef>
            </a:pPr>
            <a:r>
              <a:rPr lang="en-US" sz="1400" b="1" dirty="0"/>
              <a:t>may we face?  Why,  When?</a:t>
            </a:r>
          </a:p>
        </p:txBody>
      </p:sp>
      <p:sp>
        <p:nvSpPr>
          <p:cNvPr id="54" name="AutoShape 10"/>
          <p:cNvSpPr>
            <a:spLocks noChangeArrowheads="1"/>
          </p:cNvSpPr>
          <p:nvPr/>
        </p:nvSpPr>
        <p:spPr bwMode="auto">
          <a:xfrm>
            <a:off x="6901024" y="5195309"/>
            <a:ext cx="3312368" cy="571504"/>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endParaRPr lang="en-US" sz="1400" b="1" dirty="0"/>
          </a:p>
          <a:p>
            <a:pPr algn="ctr"/>
            <a:r>
              <a:rPr lang="en-US" sz="1400" b="1" dirty="0"/>
              <a:t>What does this future require of us?</a:t>
            </a:r>
          </a:p>
          <a:p>
            <a:pPr algn="ctr"/>
            <a:r>
              <a:rPr lang="en-US" sz="1400" b="1" dirty="0"/>
              <a:t>What must we be, aspire to &amp; become?</a:t>
            </a:r>
          </a:p>
          <a:p>
            <a:pPr algn="ctr"/>
            <a:endParaRPr lang="en-US" sz="1400" b="1" dirty="0"/>
          </a:p>
        </p:txBody>
      </p:sp>
      <p:sp>
        <p:nvSpPr>
          <p:cNvPr id="55" name="AutoShape 11"/>
          <p:cNvSpPr>
            <a:spLocks noChangeArrowheads="1"/>
          </p:cNvSpPr>
          <p:nvPr/>
        </p:nvSpPr>
        <p:spPr bwMode="auto">
          <a:xfrm>
            <a:off x="4452752" y="6203421"/>
            <a:ext cx="3240360" cy="571504"/>
          </a:xfrm>
          <a:prstGeom prst="roundRect">
            <a:avLst>
              <a:gd name="adj" fmla="val 16667"/>
            </a:avLst>
          </a:prstGeom>
          <a:gradFill flip="none" rotWithShape="0">
            <a:gsLst>
              <a:gs pos="33000">
                <a:srgbClr val="FFFF00"/>
              </a:gs>
              <a:gs pos="39999">
                <a:srgbClr val="85C2FF"/>
              </a:gs>
              <a:gs pos="70000">
                <a:srgbClr val="C4D6EB"/>
              </a:gs>
              <a:gs pos="100000">
                <a:srgbClr val="FFEBFA"/>
              </a:gs>
            </a:gsLst>
            <a:lin ang="7800000" scaled="0"/>
            <a:tileRect/>
          </a:gradFill>
          <a:ln w="9525">
            <a:solidFill>
              <a:schemeClr val="tx1"/>
            </a:solidFill>
            <a:round/>
            <a:headEnd/>
            <a:tailEnd/>
          </a:ln>
          <a:effectLst/>
        </p:spPr>
        <p:txBody>
          <a:bodyPr wrap="none" anchor="ctr"/>
          <a:lstStyle/>
          <a:p>
            <a:pPr algn="ctr" eaLnBrk="1" hangingPunct="1">
              <a:spcBef>
                <a:spcPct val="0"/>
              </a:spcBef>
            </a:pPr>
            <a:r>
              <a:rPr lang="en-US" sz="1400" b="1" dirty="0"/>
              <a:t>What truly strategic initiatives </a:t>
            </a:r>
          </a:p>
          <a:p>
            <a:pPr algn="ctr" eaLnBrk="1" hangingPunct="1">
              <a:spcBef>
                <a:spcPct val="0"/>
              </a:spcBef>
            </a:pPr>
            <a:r>
              <a:rPr lang="en-US" sz="1400" b="1" dirty="0"/>
              <a:t>could shape our future?</a:t>
            </a:r>
          </a:p>
        </p:txBody>
      </p:sp>
      <p:sp>
        <p:nvSpPr>
          <p:cNvPr id="56" name="Line 14"/>
          <p:cNvSpPr>
            <a:spLocks noChangeShapeType="1"/>
          </p:cNvSpPr>
          <p:nvPr/>
        </p:nvSpPr>
        <p:spPr bwMode="auto">
          <a:xfrm>
            <a:off x="6991033" y="1795579"/>
            <a:ext cx="214884" cy="214884"/>
          </a:xfrm>
          <a:prstGeom prst="line">
            <a:avLst/>
          </a:prstGeom>
          <a:noFill/>
          <a:ln w="57150">
            <a:solidFill>
              <a:schemeClr val="accent4">
                <a:lumMod val="75000"/>
              </a:schemeClr>
            </a:solidFill>
            <a:round/>
            <a:headEnd/>
            <a:tailEnd type="triangle" w="med" len="med"/>
          </a:ln>
          <a:effectLst/>
        </p:spPr>
        <p:txBody>
          <a:bodyPr wrap="square">
            <a:spAutoFit/>
          </a:bodyPr>
          <a:lstStyle/>
          <a:p>
            <a:endParaRPr lang="en-CA"/>
          </a:p>
        </p:txBody>
      </p:sp>
      <p:sp>
        <p:nvSpPr>
          <p:cNvPr id="57" name="AutoShape 10"/>
          <p:cNvSpPr>
            <a:spLocks noChangeArrowheads="1"/>
          </p:cNvSpPr>
          <p:nvPr/>
        </p:nvSpPr>
        <p:spPr bwMode="auto">
          <a:xfrm>
            <a:off x="7621105" y="4187197"/>
            <a:ext cx="2928263" cy="571504"/>
          </a:xfrm>
          <a:prstGeom prst="roundRect">
            <a:avLst>
              <a:gd name="adj" fmla="val 16667"/>
            </a:avLst>
          </a:prstGeom>
          <a:solidFill>
            <a:srgbClr val="FFFF00">
              <a:alpha val="99000"/>
            </a:srgbClr>
          </a:solidFill>
          <a:ln w="9525">
            <a:solidFill>
              <a:schemeClr val="tx1"/>
            </a:solidFill>
            <a:round/>
            <a:headEnd/>
            <a:tailEnd/>
          </a:ln>
          <a:effectLst/>
        </p:spPr>
        <p:txBody>
          <a:bodyPr wrap="none" anchor="ctr"/>
          <a:lstStyle/>
          <a:p>
            <a:pPr algn="ctr"/>
            <a:endParaRPr lang="en-US" sz="1400" b="1" dirty="0"/>
          </a:p>
          <a:p>
            <a:pPr algn="ctr"/>
            <a:r>
              <a:rPr lang="en-US" sz="1400" b="1" dirty="0"/>
              <a:t>What is the best future that we</a:t>
            </a:r>
          </a:p>
          <a:p>
            <a:pPr algn="ctr"/>
            <a:r>
              <a:rPr lang="en-US" sz="1400" b="1" dirty="0"/>
              <a:t>can co-create with others?</a:t>
            </a:r>
          </a:p>
          <a:p>
            <a:pPr algn="ctr"/>
            <a:endParaRPr lang="en-US" sz="1400" b="1" dirty="0"/>
          </a:p>
        </p:txBody>
      </p:sp>
      <p:sp>
        <p:nvSpPr>
          <p:cNvPr id="58" name="Line 14"/>
          <p:cNvSpPr>
            <a:spLocks noChangeShapeType="1"/>
          </p:cNvSpPr>
          <p:nvPr/>
        </p:nvSpPr>
        <p:spPr bwMode="auto">
          <a:xfrm>
            <a:off x="7837128" y="2819045"/>
            <a:ext cx="214884" cy="214884"/>
          </a:xfrm>
          <a:prstGeom prst="line">
            <a:avLst/>
          </a:prstGeom>
          <a:noFill/>
          <a:ln w="57150">
            <a:solidFill>
              <a:schemeClr val="accent4">
                <a:lumMod val="75000"/>
              </a:schemeClr>
            </a:solidFill>
            <a:round/>
            <a:headEnd/>
            <a:tailEnd type="triangle" w="med" len="med"/>
          </a:ln>
          <a:effectLst/>
        </p:spPr>
        <p:txBody>
          <a:bodyPr wrap="square">
            <a:spAutoFit/>
          </a:bodyPr>
          <a:lstStyle/>
          <a:p>
            <a:endParaRPr lang="en-CA"/>
          </a:p>
        </p:txBody>
      </p:sp>
      <p:sp>
        <p:nvSpPr>
          <p:cNvPr id="59" name="Line 14"/>
          <p:cNvSpPr>
            <a:spLocks noChangeShapeType="1"/>
          </p:cNvSpPr>
          <p:nvPr/>
        </p:nvSpPr>
        <p:spPr bwMode="auto">
          <a:xfrm>
            <a:off x="8485200" y="3755149"/>
            <a:ext cx="0" cy="288032"/>
          </a:xfrm>
          <a:prstGeom prst="line">
            <a:avLst/>
          </a:prstGeom>
          <a:noFill/>
          <a:ln w="57150">
            <a:solidFill>
              <a:schemeClr val="accent4">
                <a:lumMod val="75000"/>
              </a:schemeClr>
            </a:solidFill>
            <a:round/>
            <a:headEnd/>
            <a:tailEnd type="triangle" w="med" len="med"/>
          </a:ln>
          <a:effectLst/>
        </p:spPr>
        <p:txBody>
          <a:bodyPr wrap="square">
            <a:spAutoFit/>
          </a:bodyPr>
          <a:lstStyle/>
          <a:p>
            <a:endParaRPr lang="en-CA"/>
          </a:p>
        </p:txBody>
      </p:sp>
      <p:sp>
        <p:nvSpPr>
          <p:cNvPr id="60" name="Line 14"/>
          <p:cNvSpPr>
            <a:spLocks noChangeShapeType="1"/>
          </p:cNvSpPr>
          <p:nvPr/>
        </p:nvSpPr>
        <p:spPr bwMode="auto">
          <a:xfrm flipH="1">
            <a:off x="7837128" y="4907277"/>
            <a:ext cx="144016" cy="216024"/>
          </a:xfrm>
          <a:prstGeom prst="line">
            <a:avLst/>
          </a:prstGeom>
          <a:noFill/>
          <a:ln w="57150">
            <a:solidFill>
              <a:schemeClr val="accent4">
                <a:lumMod val="75000"/>
              </a:schemeClr>
            </a:solidFill>
            <a:round/>
            <a:headEnd/>
            <a:tailEnd type="triangle" w="med" len="med"/>
          </a:ln>
          <a:effectLst/>
        </p:spPr>
        <p:txBody>
          <a:bodyPr wrap="square">
            <a:spAutoFit/>
          </a:bodyPr>
          <a:lstStyle/>
          <a:p>
            <a:endParaRPr lang="en-CA"/>
          </a:p>
        </p:txBody>
      </p:sp>
      <p:sp>
        <p:nvSpPr>
          <p:cNvPr id="61" name="Line 14"/>
          <p:cNvSpPr>
            <a:spLocks noChangeShapeType="1"/>
          </p:cNvSpPr>
          <p:nvPr/>
        </p:nvSpPr>
        <p:spPr bwMode="auto">
          <a:xfrm flipV="1">
            <a:off x="4020704" y="2603021"/>
            <a:ext cx="144016" cy="144016"/>
          </a:xfrm>
          <a:prstGeom prst="line">
            <a:avLst/>
          </a:prstGeom>
          <a:noFill/>
          <a:ln w="57150">
            <a:solidFill>
              <a:schemeClr val="accent4">
                <a:lumMod val="75000"/>
              </a:schemeClr>
            </a:solidFill>
            <a:round/>
            <a:headEnd/>
            <a:tailEnd type="triangle" w="med" len="med"/>
          </a:ln>
          <a:effectLst/>
        </p:spPr>
        <p:txBody>
          <a:bodyPr wrap="square">
            <a:spAutoFit/>
          </a:bodyPr>
          <a:lstStyle/>
          <a:p>
            <a:endParaRPr lang="en-CA"/>
          </a:p>
        </p:txBody>
      </p:sp>
      <p:sp>
        <p:nvSpPr>
          <p:cNvPr id="62" name="AutoShape 4"/>
          <p:cNvSpPr>
            <a:spLocks noChangeArrowheads="1"/>
          </p:cNvSpPr>
          <p:nvPr/>
        </p:nvSpPr>
        <p:spPr bwMode="auto">
          <a:xfrm>
            <a:off x="2292512" y="5411333"/>
            <a:ext cx="3168352" cy="571504"/>
          </a:xfrm>
          <a:prstGeom prst="roundRect">
            <a:avLst>
              <a:gd name="adj" fmla="val 16667"/>
            </a:avLst>
          </a:prstGeom>
          <a:solidFill>
            <a:srgbClr val="99CCFF"/>
          </a:solidFill>
          <a:ln w="9525">
            <a:solidFill>
              <a:schemeClr val="tx1"/>
            </a:solidFill>
            <a:round/>
            <a:headEnd/>
            <a:tailEnd/>
          </a:ln>
          <a:effectLst/>
        </p:spPr>
        <p:txBody>
          <a:bodyPr wrap="none" anchor="ctr"/>
          <a:lstStyle/>
          <a:p>
            <a:pPr algn="ctr" eaLnBrk="1" hangingPunct="1">
              <a:spcBef>
                <a:spcPct val="0"/>
              </a:spcBef>
            </a:pPr>
            <a:r>
              <a:rPr lang="en-US" sz="1400" b="1" dirty="0"/>
              <a:t>What resources are we willing to </a:t>
            </a:r>
          </a:p>
          <a:p>
            <a:pPr algn="ctr" eaLnBrk="1" hangingPunct="1">
              <a:spcBef>
                <a:spcPct val="0"/>
              </a:spcBef>
            </a:pPr>
            <a:r>
              <a:rPr lang="en-US" sz="1400" b="1" dirty="0"/>
              <a:t>commit to these initiatives?</a:t>
            </a:r>
          </a:p>
        </p:txBody>
      </p:sp>
      <p:sp>
        <p:nvSpPr>
          <p:cNvPr id="63" name="Line 14"/>
          <p:cNvSpPr>
            <a:spLocks noChangeShapeType="1"/>
          </p:cNvSpPr>
          <p:nvPr/>
        </p:nvSpPr>
        <p:spPr bwMode="auto">
          <a:xfrm flipH="1">
            <a:off x="7117048" y="5915389"/>
            <a:ext cx="144016" cy="216024"/>
          </a:xfrm>
          <a:prstGeom prst="line">
            <a:avLst/>
          </a:prstGeom>
          <a:noFill/>
          <a:ln w="57150">
            <a:solidFill>
              <a:schemeClr val="accent4">
                <a:lumMod val="75000"/>
              </a:schemeClr>
            </a:solidFill>
            <a:round/>
            <a:headEnd/>
            <a:tailEnd type="triangle" w="med" len="med"/>
          </a:ln>
          <a:effectLst/>
        </p:spPr>
        <p:txBody>
          <a:bodyPr wrap="square">
            <a:spAutoFit/>
          </a:bodyPr>
          <a:lstStyle/>
          <a:p>
            <a:endParaRPr lang="en-CA"/>
          </a:p>
        </p:txBody>
      </p:sp>
      <p:sp>
        <p:nvSpPr>
          <p:cNvPr id="64" name="AutoShape 8"/>
          <p:cNvSpPr>
            <a:spLocks noChangeArrowheads="1"/>
          </p:cNvSpPr>
          <p:nvPr/>
        </p:nvSpPr>
        <p:spPr bwMode="auto">
          <a:xfrm>
            <a:off x="1860464" y="4619245"/>
            <a:ext cx="3240360" cy="576064"/>
          </a:xfrm>
          <a:prstGeom prst="roundRect">
            <a:avLst>
              <a:gd name="adj" fmla="val 16667"/>
            </a:avLst>
          </a:prstGeom>
          <a:solidFill>
            <a:srgbClr val="99CCFF"/>
          </a:solidFill>
          <a:ln w="9525">
            <a:solidFill>
              <a:schemeClr val="tx1"/>
            </a:solidFill>
            <a:round/>
            <a:headEnd/>
            <a:tailEnd/>
          </a:ln>
          <a:effectLst/>
        </p:spPr>
        <p:txBody>
          <a:bodyPr wrap="none" anchor="ctr"/>
          <a:lstStyle/>
          <a:p>
            <a:pPr algn="ctr" eaLnBrk="1" hangingPunct="1">
              <a:spcBef>
                <a:spcPct val="0"/>
              </a:spcBef>
            </a:pPr>
            <a:r>
              <a:rPr lang="en-US" sz="1400" b="1" dirty="0"/>
              <a:t>Which design &amp; decision rules shall</a:t>
            </a:r>
          </a:p>
          <a:p>
            <a:pPr algn="ctr"/>
            <a:r>
              <a:rPr lang="en-US" sz="1400" b="1" dirty="0"/>
              <a:t>guide our pursuit of our goals?</a:t>
            </a:r>
          </a:p>
        </p:txBody>
      </p:sp>
      <p:sp>
        <p:nvSpPr>
          <p:cNvPr id="65" name="Line 14"/>
          <p:cNvSpPr>
            <a:spLocks noChangeShapeType="1"/>
          </p:cNvSpPr>
          <p:nvPr/>
        </p:nvSpPr>
        <p:spPr bwMode="auto">
          <a:xfrm flipH="1" flipV="1">
            <a:off x="4884800" y="5987397"/>
            <a:ext cx="144016" cy="144016"/>
          </a:xfrm>
          <a:prstGeom prst="line">
            <a:avLst/>
          </a:prstGeom>
          <a:noFill/>
          <a:ln w="57150">
            <a:solidFill>
              <a:schemeClr val="accent4">
                <a:lumMod val="75000"/>
              </a:schemeClr>
            </a:solidFill>
            <a:round/>
            <a:headEnd/>
            <a:tailEnd type="triangle" w="med" len="med"/>
          </a:ln>
          <a:effectLst/>
        </p:spPr>
        <p:txBody>
          <a:bodyPr wrap="square">
            <a:spAutoFit/>
          </a:bodyPr>
          <a:lstStyle/>
          <a:p>
            <a:endParaRPr lang="en-CA"/>
          </a:p>
        </p:txBody>
      </p:sp>
      <p:sp>
        <p:nvSpPr>
          <p:cNvPr id="66" name="AutoShape 9"/>
          <p:cNvSpPr>
            <a:spLocks noChangeArrowheads="1"/>
          </p:cNvSpPr>
          <p:nvPr/>
        </p:nvSpPr>
        <p:spPr bwMode="auto">
          <a:xfrm>
            <a:off x="1860464" y="3755149"/>
            <a:ext cx="3240360" cy="571504"/>
          </a:xfrm>
          <a:prstGeom prst="roundRect">
            <a:avLst>
              <a:gd name="adj" fmla="val 16667"/>
            </a:avLst>
          </a:prstGeom>
          <a:gradFill>
            <a:gsLst>
              <a:gs pos="38000">
                <a:srgbClr val="FF0000">
                  <a:alpha val="88000"/>
                </a:srgbClr>
              </a:gs>
              <a:gs pos="39999">
                <a:srgbClr val="85C2FF"/>
              </a:gs>
              <a:gs pos="70000">
                <a:srgbClr val="C4D6EB"/>
              </a:gs>
              <a:gs pos="100000">
                <a:srgbClr val="FFEBFA"/>
              </a:gs>
            </a:gsLst>
            <a:lin ang="7800000" scaled="0"/>
          </a:gradFill>
          <a:ln w="9525">
            <a:solidFill>
              <a:schemeClr val="tx1"/>
            </a:solidFill>
            <a:round/>
            <a:headEnd/>
            <a:tailEnd/>
          </a:ln>
          <a:effectLst/>
        </p:spPr>
        <p:txBody>
          <a:bodyPr wrap="none" anchor="ctr"/>
          <a:lstStyle/>
          <a:p>
            <a:pPr algn="ctr" eaLnBrk="1" hangingPunct="1">
              <a:spcBef>
                <a:spcPct val="0"/>
              </a:spcBef>
            </a:pPr>
            <a:r>
              <a:rPr lang="en-US" sz="1400" b="1" dirty="0"/>
              <a:t>What objectives must we reach</a:t>
            </a:r>
          </a:p>
          <a:p>
            <a:pPr algn="ctr" eaLnBrk="1" hangingPunct="1">
              <a:spcBef>
                <a:spcPct val="0"/>
              </a:spcBef>
            </a:pPr>
            <a:r>
              <a:rPr lang="en-US" sz="1400" b="1" dirty="0"/>
              <a:t>in the next few years?</a:t>
            </a:r>
          </a:p>
        </p:txBody>
      </p:sp>
      <p:sp>
        <p:nvSpPr>
          <p:cNvPr id="67" name="AutoShape 8"/>
          <p:cNvSpPr>
            <a:spLocks noChangeArrowheads="1"/>
          </p:cNvSpPr>
          <p:nvPr/>
        </p:nvSpPr>
        <p:spPr bwMode="auto">
          <a:xfrm>
            <a:off x="2004480" y="1954949"/>
            <a:ext cx="3786214" cy="642942"/>
          </a:xfrm>
          <a:prstGeom prst="roundRect">
            <a:avLst>
              <a:gd name="adj" fmla="val 16667"/>
            </a:avLst>
          </a:prstGeom>
          <a:solidFill>
            <a:srgbClr val="FF0000"/>
          </a:solidFill>
          <a:ln w="9525">
            <a:solidFill>
              <a:schemeClr val="tx1"/>
            </a:solidFill>
            <a:round/>
            <a:headEnd/>
            <a:tailEnd/>
          </a:ln>
          <a:effectLst/>
        </p:spPr>
        <p:txBody>
          <a:bodyPr wrap="none" anchor="ctr"/>
          <a:lstStyle/>
          <a:p>
            <a:pPr algn="ctr" eaLnBrk="1" hangingPunct="1">
              <a:spcBef>
                <a:spcPct val="0"/>
              </a:spcBef>
            </a:pPr>
            <a:r>
              <a:rPr lang="en-US" sz="1400" b="1" dirty="0"/>
              <a:t>Who shall do what, with whom, using what</a:t>
            </a:r>
          </a:p>
          <a:p>
            <a:pPr algn="ctr"/>
            <a:r>
              <a:rPr lang="en-US" sz="1400" b="1" dirty="0"/>
              <a:t>resources, by when, with what results?</a:t>
            </a:r>
          </a:p>
        </p:txBody>
      </p:sp>
      <p:sp>
        <p:nvSpPr>
          <p:cNvPr id="68" name="Line 14"/>
          <p:cNvSpPr>
            <a:spLocks noChangeShapeType="1"/>
          </p:cNvSpPr>
          <p:nvPr/>
        </p:nvSpPr>
        <p:spPr bwMode="auto">
          <a:xfrm flipH="1" flipV="1">
            <a:off x="3300624" y="4331213"/>
            <a:ext cx="0" cy="216024"/>
          </a:xfrm>
          <a:prstGeom prst="line">
            <a:avLst/>
          </a:prstGeom>
          <a:noFill/>
          <a:ln w="57150">
            <a:solidFill>
              <a:schemeClr val="accent4">
                <a:lumMod val="75000"/>
              </a:schemeClr>
            </a:solidFill>
            <a:round/>
            <a:headEnd/>
            <a:tailEnd type="triangle" w="med" len="med"/>
          </a:ln>
          <a:effectLst/>
        </p:spPr>
        <p:txBody>
          <a:bodyPr wrap="square">
            <a:spAutoFit/>
          </a:bodyPr>
          <a:lstStyle/>
          <a:p>
            <a:endParaRPr lang="en-CA"/>
          </a:p>
        </p:txBody>
      </p:sp>
      <p:sp>
        <p:nvSpPr>
          <p:cNvPr id="69" name="Line 14"/>
          <p:cNvSpPr>
            <a:spLocks noChangeShapeType="1"/>
          </p:cNvSpPr>
          <p:nvPr/>
        </p:nvSpPr>
        <p:spPr bwMode="auto">
          <a:xfrm flipV="1">
            <a:off x="4884800" y="1738925"/>
            <a:ext cx="144016" cy="144016"/>
          </a:xfrm>
          <a:prstGeom prst="line">
            <a:avLst/>
          </a:prstGeom>
          <a:noFill/>
          <a:ln w="57150">
            <a:solidFill>
              <a:schemeClr val="accent4">
                <a:lumMod val="75000"/>
              </a:schemeClr>
            </a:solidFill>
            <a:round/>
            <a:headEnd/>
            <a:tailEnd type="triangle" w="med" len="med"/>
          </a:ln>
          <a:effectLst/>
        </p:spPr>
        <p:txBody>
          <a:bodyPr wrap="square">
            <a:spAutoFit/>
          </a:bodyPr>
          <a:lstStyle/>
          <a:p>
            <a:endParaRPr lang="en-CA"/>
          </a:p>
        </p:txBody>
      </p:sp>
      <p:sp>
        <p:nvSpPr>
          <p:cNvPr id="70" name="Line 14"/>
          <p:cNvSpPr>
            <a:spLocks noChangeShapeType="1"/>
          </p:cNvSpPr>
          <p:nvPr/>
        </p:nvSpPr>
        <p:spPr bwMode="auto">
          <a:xfrm flipH="1" flipV="1">
            <a:off x="3904373" y="5239051"/>
            <a:ext cx="144016" cy="144016"/>
          </a:xfrm>
          <a:prstGeom prst="line">
            <a:avLst/>
          </a:prstGeom>
          <a:noFill/>
          <a:ln w="57150">
            <a:solidFill>
              <a:schemeClr val="accent4">
                <a:lumMod val="75000"/>
              </a:schemeClr>
            </a:solidFill>
            <a:round/>
            <a:headEnd/>
            <a:tailEnd type="triangle" w="med" len="med"/>
          </a:ln>
          <a:effectLst/>
        </p:spPr>
        <p:txBody>
          <a:bodyPr wrap="square">
            <a:spAutoFit/>
          </a:bodyPr>
          <a:lstStyle/>
          <a:p>
            <a:endParaRPr lang="en-CA"/>
          </a:p>
        </p:txBody>
      </p:sp>
      <p:sp>
        <p:nvSpPr>
          <p:cNvPr id="71" name="AutoShape 8"/>
          <p:cNvSpPr>
            <a:spLocks noChangeArrowheads="1"/>
          </p:cNvSpPr>
          <p:nvPr/>
        </p:nvSpPr>
        <p:spPr bwMode="auto">
          <a:xfrm>
            <a:off x="2004480" y="2819045"/>
            <a:ext cx="3786214" cy="642942"/>
          </a:xfrm>
          <a:prstGeom prst="roundRect">
            <a:avLst>
              <a:gd name="adj" fmla="val 16667"/>
            </a:avLst>
          </a:prstGeom>
          <a:solidFill>
            <a:srgbClr val="FF0000"/>
          </a:solidFill>
          <a:ln w="9525">
            <a:solidFill>
              <a:schemeClr val="tx1"/>
            </a:solidFill>
            <a:round/>
            <a:headEnd/>
            <a:tailEnd/>
          </a:ln>
          <a:effectLst/>
        </p:spPr>
        <p:txBody>
          <a:bodyPr wrap="none" anchor="ctr"/>
          <a:lstStyle/>
          <a:p>
            <a:pPr algn="ctr"/>
            <a:r>
              <a:rPr lang="en-US" sz="1400" b="1" dirty="0"/>
              <a:t>Which programs/structures/people will </a:t>
            </a:r>
          </a:p>
          <a:p>
            <a:pPr algn="ctr"/>
            <a:r>
              <a:rPr lang="en-US" sz="1400" b="1" dirty="0"/>
              <a:t>achieve which objectives?</a:t>
            </a:r>
          </a:p>
        </p:txBody>
      </p:sp>
      <p:sp>
        <p:nvSpPr>
          <p:cNvPr id="72" name="Line 14"/>
          <p:cNvSpPr>
            <a:spLocks noChangeShapeType="1"/>
          </p:cNvSpPr>
          <p:nvPr/>
        </p:nvSpPr>
        <p:spPr bwMode="auto">
          <a:xfrm flipV="1">
            <a:off x="3588656" y="3539125"/>
            <a:ext cx="144016" cy="144016"/>
          </a:xfrm>
          <a:prstGeom prst="line">
            <a:avLst/>
          </a:prstGeom>
          <a:noFill/>
          <a:ln w="57150">
            <a:solidFill>
              <a:schemeClr val="accent4">
                <a:lumMod val="75000"/>
              </a:schemeClr>
            </a:solidFill>
            <a:round/>
            <a:headEnd/>
            <a:tailEnd type="triangle" w="med" len="med"/>
          </a:ln>
          <a:effectLst/>
        </p:spPr>
        <p:txBody>
          <a:bodyPr wrap="square">
            <a:spAutoFit/>
          </a:bodyPr>
          <a:lstStyle/>
          <a:p>
            <a:endParaRPr lang="en-CA"/>
          </a:p>
        </p:txBody>
      </p:sp>
      <p:sp>
        <p:nvSpPr>
          <p:cNvPr id="73" name="Line 14"/>
          <p:cNvSpPr>
            <a:spLocks noChangeShapeType="1"/>
          </p:cNvSpPr>
          <p:nvPr/>
        </p:nvSpPr>
        <p:spPr bwMode="auto">
          <a:xfrm flipH="1">
            <a:off x="4342456" y="1789560"/>
            <a:ext cx="144016" cy="144578"/>
          </a:xfrm>
          <a:prstGeom prst="line">
            <a:avLst/>
          </a:prstGeom>
          <a:noFill/>
          <a:ln w="57150">
            <a:solidFill>
              <a:srgbClr val="FF0000"/>
            </a:solidFill>
            <a:round/>
            <a:headEnd/>
            <a:tailEnd type="triangle" w="med" len="med"/>
          </a:ln>
          <a:effectLst/>
        </p:spPr>
        <p:txBody>
          <a:bodyPr wrap="square">
            <a:spAutoFit/>
          </a:bodyPr>
          <a:lstStyle/>
          <a:p>
            <a:endParaRPr lang="en-CA"/>
          </a:p>
        </p:txBody>
      </p:sp>
      <p:sp>
        <p:nvSpPr>
          <p:cNvPr id="74" name="Line 14"/>
          <p:cNvSpPr>
            <a:spLocks noChangeShapeType="1"/>
          </p:cNvSpPr>
          <p:nvPr/>
        </p:nvSpPr>
        <p:spPr bwMode="auto">
          <a:xfrm flipH="1">
            <a:off x="3536819" y="2635898"/>
            <a:ext cx="144016" cy="144578"/>
          </a:xfrm>
          <a:prstGeom prst="line">
            <a:avLst/>
          </a:prstGeom>
          <a:noFill/>
          <a:ln w="57150">
            <a:solidFill>
              <a:srgbClr val="FF0000"/>
            </a:solidFill>
            <a:round/>
            <a:headEnd/>
            <a:tailEnd type="triangle" w="med" len="med"/>
          </a:ln>
          <a:effectLst/>
        </p:spPr>
        <p:txBody>
          <a:bodyPr wrap="square">
            <a:spAutoFit/>
          </a:bodyPr>
          <a:lstStyle/>
          <a:p>
            <a:endParaRPr lang="en-CA"/>
          </a:p>
        </p:txBody>
      </p:sp>
      <p:sp>
        <p:nvSpPr>
          <p:cNvPr id="75" name="Line 14"/>
          <p:cNvSpPr>
            <a:spLocks noChangeShapeType="1"/>
          </p:cNvSpPr>
          <p:nvPr/>
        </p:nvSpPr>
        <p:spPr bwMode="auto">
          <a:xfrm flipH="1">
            <a:off x="3156608" y="3533995"/>
            <a:ext cx="144016" cy="144578"/>
          </a:xfrm>
          <a:prstGeom prst="line">
            <a:avLst/>
          </a:prstGeom>
          <a:noFill/>
          <a:ln w="57150">
            <a:solidFill>
              <a:srgbClr val="FF0000"/>
            </a:solidFill>
            <a:round/>
            <a:headEnd/>
            <a:tailEnd type="triangle" w="med" len="med"/>
          </a:ln>
          <a:effectLst/>
        </p:spPr>
        <p:txBody>
          <a:bodyPr wrap="square">
            <a:spAutoFit/>
          </a:bodyPr>
          <a:lstStyle/>
          <a:p>
            <a:endParaRPr lang="en-CA"/>
          </a:p>
        </p:txBody>
      </p:sp>
      <p:sp>
        <p:nvSpPr>
          <p:cNvPr id="76" name="Line 14"/>
          <p:cNvSpPr>
            <a:spLocks noChangeShapeType="1"/>
          </p:cNvSpPr>
          <p:nvPr/>
        </p:nvSpPr>
        <p:spPr bwMode="auto">
          <a:xfrm flipH="1">
            <a:off x="2868576" y="4402904"/>
            <a:ext cx="0" cy="211781"/>
          </a:xfrm>
          <a:prstGeom prst="line">
            <a:avLst/>
          </a:prstGeom>
          <a:noFill/>
          <a:ln w="57150">
            <a:solidFill>
              <a:srgbClr val="FF0000"/>
            </a:solidFill>
            <a:round/>
            <a:headEnd/>
            <a:tailEnd type="triangle" w="med" len="med"/>
          </a:ln>
          <a:effectLst/>
        </p:spPr>
        <p:txBody>
          <a:bodyPr wrap="square">
            <a:spAutoFit/>
          </a:bodyPr>
          <a:lstStyle/>
          <a:p>
            <a:endParaRPr lang="en-CA"/>
          </a:p>
        </p:txBody>
      </p:sp>
      <p:sp>
        <p:nvSpPr>
          <p:cNvPr id="77" name="Line 14"/>
          <p:cNvSpPr>
            <a:spLocks noChangeShapeType="1"/>
          </p:cNvSpPr>
          <p:nvPr/>
        </p:nvSpPr>
        <p:spPr bwMode="auto">
          <a:xfrm>
            <a:off x="3372632" y="5267317"/>
            <a:ext cx="164186" cy="139456"/>
          </a:xfrm>
          <a:prstGeom prst="line">
            <a:avLst/>
          </a:prstGeom>
          <a:noFill/>
          <a:ln w="57150">
            <a:solidFill>
              <a:srgbClr val="FF0000"/>
            </a:solidFill>
            <a:round/>
            <a:headEnd/>
            <a:tailEnd type="triangle" w="med" len="med"/>
          </a:ln>
          <a:effectLst/>
        </p:spPr>
        <p:txBody>
          <a:bodyPr wrap="square">
            <a:spAutoFit/>
          </a:bodyPr>
          <a:lstStyle/>
          <a:p>
            <a:endParaRPr lang="en-CA"/>
          </a:p>
        </p:txBody>
      </p:sp>
      <p:sp>
        <p:nvSpPr>
          <p:cNvPr id="78" name="Line 14"/>
          <p:cNvSpPr>
            <a:spLocks noChangeShapeType="1"/>
          </p:cNvSpPr>
          <p:nvPr/>
        </p:nvSpPr>
        <p:spPr bwMode="auto">
          <a:xfrm>
            <a:off x="4250278" y="6057125"/>
            <a:ext cx="164186" cy="139456"/>
          </a:xfrm>
          <a:prstGeom prst="line">
            <a:avLst/>
          </a:prstGeom>
          <a:noFill/>
          <a:ln w="57150">
            <a:solidFill>
              <a:srgbClr val="FF0000"/>
            </a:solidFill>
            <a:round/>
            <a:headEnd/>
            <a:tailEnd type="triangle" w="med" len="med"/>
          </a:ln>
          <a:effectLst/>
        </p:spPr>
        <p:txBody>
          <a:bodyPr wrap="square">
            <a:spAutoFit/>
          </a:bodyPr>
          <a:lstStyle/>
          <a:p>
            <a:endParaRPr lang="en-CA"/>
          </a:p>
        </p:txBody>
      </p:sp>
      <p:sp>
        <p:nvSpPr>
          <p:cNvPr id="79" name="Line 14"/>
          <p:cNvSpPr>
            <a:spLocks noChangeShapeType="1"/>
          </p:cNvSpPr>
          <p:nvPr/>
        </p:nvSpPr>
        <p:spPr bwMode="auto">
          <a:xfrm flipV="1">
            <a:off x="7621104" y="5937205"/>
            <a:ext cx="144016" cy="144016"/>
          </a:xfrm>
          <a:prstGeom prst="line">
            <a:avLst/>
          </a:prstGeom>
          <a:noFill/>
          <a:ln w="57150">
            <a:solidFill>
              <a:srgbClr val="FF0000"/>
            </a:solidFill>
            <a:round/>
            <a:headEnd/>
            <a:tailEnd type="triangle" w="med" len="med"/>
          </a:ln>
          <a:effectLst/>
        </p:spPr>
        <p:txBody>
          <a:bodyPr wrap="square">
            <a:spAutoFit/>
          </a:bodyPr>
          <a:lstStyle/>
          <a:p>
            <a:endParaRPr lang="en-CA"/>
          </a:p>
        </p:txBody>
      </p:sp>
      <p:sp>
        <p:nvSpPr>
          <p:cNvPr id="80" name="Line 14"/>
          <p:cNvSpPr>
            <a:spLocks noChangeShapeType="1"/>
          </p:cNvSpPr>
          <p:nvPr/>
        </p:nvSpPr>
        <p:spPr bwMode="auto">
          <a:xfrm flipV="1">
            <a:off x="8485200" y="4912464"/>
            <a:ext cx="144016" cy="144016"/>
          </a:xfrm>
          <a:prstGeom prst="line">
            <a:avLst/>
          </a:prstGeom>
          <a:noFill/>
          <a:ln w="57150">
            <a:solidFill>
              <a:srgbClr val="FF0000"/>
            </a:solidFill>
            <a:round/>
            <a:headEnd/>
            <a:tailEnd type="triangle" w="med" len="med"/>
          </a:ln>
          <a:effectLst/>
        </p:spPr>
        <p:txBody>
          <a:bodyPr wrap="square">
            <a:spAutoFit/>
          </a:bodyPr>
          <a:lstStyle/>
          <a:p>
            <a:endParaRPr lang="en-CA"/>
          </a:p>
        </p:txBody>
      </p:sp>
      <p:sp>
        <p:nvSpPr>
          <p:cNvPr id="81" name="Line 14"/>
          <p:cNvSpPr>
            <a:spLocks noChangeShapeType="1"/>
          </p:cNvSpPr>
          <p:nvPr/>
        </p:nvSpPr>
        <p:spPr bwMode="auto">
          <a:xfrm flipH="1" flipV="1">
            <a:off x="8989256" y="3755149"/>
            <a:ext cx="0" cy="288032"/>
          </a:xfrm>
          <a:prstGeom prst="line">
            <a:avLst/>
          </a:prstGeom>
          <a:noFill/>
          <a:ln w="57150">
            <a:solidFill>
              <a:srgbClr val="FF0000"/>
            </a:solidFill>
            <a:round/>
            <a:headEnd/>
            <a:tailEnd type="triangle" w="med" len="med"/>
          </a:ln>
          <a:effectLst/>
        </p:spPr>
        <p:txBody>
          <a:bodyPr wrap="square">
            <a:spAutoFit/>
          </a:bodyPr>
          <a:lstStyle/>
          <a:p>
            <a:endParaRPr lang="en-CA"/>
          </a:p>
        </p:txBody>
      </p:sp>
      <p:sp>
        <p:nvSpPr>
          <p:cNvPr id="82" name="Line 14"/>
          <p:cNvSpPr>
            <a:spLocks noChangeShapeType="1"/>
          </p:cNvSpPr>
          <p:nvPr/>
        </p:nvSpPr>
        <p:spPr bwMode="auto">
          <a:xfrm flipH="1" flipV="1">
            <a:off x="8341184" y="2797280"/>
            <a:ext cx="144016" cy="233229"/>
          </a:xfrm>
          <a:prstGeom prst="line">
            <a:avLst/>
          </a:prstGeom>
          <a:noFill/>
          <a:ln w="57150">
            <a:solidFill>
              <a:srgbClr val="FF0000"/>
            </a:solidFill>
            <a:round/>
            <a:headEnd/>
            <a:tailEnd type="triangle" w="med" len="med"/>
          </a:ln>
          <a:effectLst/>
        </p:spPr>
        <p:txBody>
          <a:bodyPr wrap="square">
            <a:spAutoFit/>
          </a:bodyPr>
          <a:lstStyle/>
          <a:p>
            <a:endParaRPr lang="en-CA"/>
          </a:p>
        </p:txBody>
      </p:sp>
      <p:sp>
        <p:nvSpPr>
          <p:cNvPr id="83" name="Line 14"/>
          <p:cNvSpPr>
            <a:spLocks noChangeShapeType="1"/>
          </p:cNvSpPr>
          <p:nvPr/>
        </p:nvSpPr>
        <p:spPr bwMode="auto">
          <a:xfrm flipH="1" flipV="1">
            <a:off x="7507531" y="1804637"/>
            <a:ext cx="144016" cy="233229"/>
          </a:xfrm>
          <a:prstGeom prst="line">
            <a:avLst/>
          </a:prstGeom>
          <a:noFill/>
          <a:ln w="57150">
            <a:solidFill>
              <a:srgbClr val="FF0000"/>
            </a:solidFill>
            <a:round/>
            <a:headEnd/>
            <a:tailEnd type="triangle" w="med" len="med"/>
          </a:ln>
          <a:effectLst/>
        </p:spPr>
        <p:txBody>
          <a:bodyPr wrap="square">
            <a:spAutoFit/>
          </a:bodyPr>
          <a:lstStyle/>
          <a:p>
            <a:endParaRPr lang="en-CA"/>
          </a:p>
        </p:txBody>
      </p:sp>
      <p:sp>
        <p:nvSpPr>
          <p:cNvPr id="84" name="Line 14"/>
          <p:cNvSpPr>
            <a:spLocks noChangeShapeType="1"/>
          </p:cNvSpPr>
          <p:nvPr/>
        </p:nvSpPr>
        <p:spPr bwMode="auto">
          <a:xfrm>
            <a:off x="1695274" y="6395629"/>
            <a:ext cx="309206" cy="0"/>
          </a:xfrm>
          <a:prstGeom prst="line">
            <a:avLst/>
          </a:prstGeom>
          <a:noFill/>
          <a:ln w="57150">
            <a:solidFill>
              <a:srgbClr val="C00000"/>
            </a:solidFill>
            <a:round/>
            <a:headEnd/>
            <a:tailEnd type="triangle" w="med" len="med"/>
          </a:ln>
          <a:effectLst/>
        </p:spPr>
        <p:txBody>
          <a:bodyPr wrap="square">
            <a:spAutoFit/>
          </a:bodyPr>
          <a:lstStyle/>
          <a:p>
            <a:endParaRPr lang="en-CA"/>
          </a:p>
        </p:txBody>
      </p:sp>
      <p:sp>
        <p:nvSpPr>
          <p:cNvPr id="85" name="Line 14"/>
          <p:cNvSpPr>
            <a:spLocks noChangeShapeType="1"/>
          </p:cNvSpPr>
          <p:nvPr/>
        </p:nvSpPr>
        <p:spPr bwMode="auto">
          <a:xfrm>
            <a:off x="1696640" y="6719432"/>
            <a:ext cx="309206" cy="0"/>
          </a:xfrm>
          <a:prstGeom prst="line">
            <a:avLst/>
          </a:prstGeom>
          <a:noFill/>
          <a:ln w="57150">
            <a:solidFill>
              <a:schemeClr val="accent4">
                <a:lumMod val="75000"/>
              </a:schemeClr>
            </a:solidFill>
            <a:round/>
            <a:headEnd/>
            <a:tailEnd type="triangle" w="med" len="med"/>
          </a:ln>
          <a:effectLst/>
        </p:spPr>
        <p:txBody>
          <a:bodyPr wrap="square">
            <a:spAutoFit/>
          </a:bodyPr>
          <a:lstStyle/>
          <a:p>
            <a:endParaRPr lang="en-CA"/>
          </a:p>
        </p:txBody>
      </p:sp>
      <p:sp>
        <p:nvSpPr>
          <p:cNvPr id="86" name="TextBox 85"/>
          <p:cNvSpPr txBox="1"/>
          <p:nvPr/>
        </p:nvSpPr>
        <p:spPr>
          <a:xfrm>
            <a:off x="2004480" y="6209550"/>
            <a:ext cx="1152128" cy="723275"/>
          </a:xfrm>
          <a:prstGeom prst="rect">
            <a:avLst/>
          </a:prstGeom>
          <a:noFill/>
        </p:spPr>
        <p:txBody>
          <a:bodyPr wrap="square" rtlCol="0">
            <a:spAutoFit/>
          </a:bodyPr>
          <a:lstStyle/>
          <a:p>
            <a:pPr>
              <a:spcAft>
                <a:spcPts val="600"/>
              </a:spcAft>
            </a:pPr>
            <a:r>
              <a:rPr lang="en-CA" b="1" dirty="0">
                <a:solidFill>
                  <a:srgbClr val="FF0000"/>
                </a:solidFill>
              </a:rPr>
              <a:t>Why?</a:t>
            </a:r>
          </a:p>
          <a:p>
            <a:r>
              <a:rPr lang="en-CA" b="1" dirty="0">
                <a:solidFill>
                  <a:schemeClr val="accent4">
                    <a:lumMod val="75000"/>
                  </a:schemeClr>
                </a:solidFill>
              </a:rPr>
              <a:t>How?</a:t>
            </a:r>
          </a:p>
        </p:txBody>
      </p:sp>
      <p:sp>
        <p:nvSpPr>
          <p:cNvPr id="3" name="Rounded Rectangular Callout 2"/>
          <p:cNvSpPr/>
          <p:nvPr/>
        </p:nvSpPr>
        <p:spPr>
          <a:xfrm>
            <a:off x="10587014" y="1511300"/>
            <a:ext cx="1427186" cy="587665"/>
          </a:xfrm>
          <a:prstGeom prst="wedgeRoundRectCallout">
            <a:avLst>
              <a:gd name="adj1" fmla="val -72445"/>
              <a:gd name="adj2" fmla="val 1251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t>Our Work space</a:t>
            </a:r>
            <a:endParaRPr lang="en-CA" sz="2000" b="1" dirty="0"/>
          </a:p>
        </p:txBody>
      </p:sp>
      <p:sp>
        <p:nvSpPr>
          <p:cNvPr id="49" name="Rounded Rectangular Callout 48"/>
          <p:cNvSpPr/>
          <p:nvPr/>
        </p:nvSpPr>
        <p:spPr>
          <a:xfrm>
            <a:off x="10667826" y="3292099"/>
            <a:ext cx="1427186" cy="587665"/>
          </a:xfrm>
          <a:prstGeom prst="wedgeRoundRectCallout">
            <a:avLst>
              <a:gd name="adj1" fmla="val -72445"/>
              <a:gd name="adj2" fmla="val 125172"/>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t>Our Vision</a:t>
            </a:r>
            <a:endParaRPr lang="en-CA" sz="2000" b="1" dirty="0"/>
          </a:p>
        </p:txBody>
      </p:sp>
      <p:sp>
        <p:nvSpPr>
          <p:cNvPr id="87" name="Rounded Rectangular Callout 86"/>
          <p:cNvSpPr/>
          <p:nvPr/>
        </p:nvSpPr>
        <p:spPr>
          <a:xfrm>
            <a:off x="10567598" y="4984472"/>
            <a:ext cx="1427186" cy="587665"/>
          </a:xfrm>
          <a:prstGeom prst="wedgeRoundRectCallout">
            <a:avLst>
              <a:gd name="adj1" fmla="val -100921"/>
              <a:gd name="adj2" fmla="val 36567"/>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t>Mission/</a:t>
            </a:r>
          </a:p>
          <a:p>
            <a:pPr algn="ctr"/>
            <a:r>
              <a:rPr lang="en-CA" sz="2000" b="1" dirty="0" smtClean="0"/>
              <a:t>Character</a:t>
            </a:r>
            <a:endParaRPr lang="en-CA" sz="2000" b="1" dirty="0"/>
          </a:p>
        </p:txBody>
      </p:sp>
      <p:sp>
        <p:nvSpPr>
          <p:cNvPr id="88" name="Rounded Rectangular Callout 87"/>
          <p:cNvSpPr/>
          <p:nvPr/>
        </p:nvSpPr>
        <p:spPr>
          <a:xfrm>
            <a:off x="34614" y="4960952"/>
            <a:ext cx="1427186" cy="587665"/>
          </a:xfrm>
          <a:prstGeom prst="wedgeRoundRectCallout">
            <a:avLst>
              <a:gd name="adj1" fmla="val 99298"/>
              <a:gd name="adj2" fmla="val 49534"/>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t>Activities</a:t>
            </a:r>
            <a:endParaRPr lang="en-CA" sz="2000" b="1" dirty="0"/>
          </a:p>
        </p:txBody>
      </p:sp>
      <p:sp>
        <p:nvSpPr>
          <p:cNvPr id="89" name="Rounded Rectangular Callout 88"/>
          <p:cNvSpPr/>
          <p:nvPr/>
        </p:nvSpPr>
        <p:spPr>
          <a:xfrm>
            <a:off x="25294" y="2090782"/>
            <a:ext cx="1427186" cy="587665"/>
          </a:xfrm>
          <a:prstGeom prst="wedgeRoundRectCallout">
            <a:avLst>
              <a:gd name="adj1" fmla="val 99298"/>
              <a:gd name="adj2" fmla="val 49534"/>
              <a:gd name="adj3" fmla="val 16667"/>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rPr>
              <a:t>Work</a:t>
            </a:r>
          </a:p>
          <a:p>
            <a:pPr algn="ctr"/>
            <a:r>
              <a:rPr lang="en-CA" sz="2000" b="1" dirty="0" smtClean="0">
                <a:solidFill>
                  <a:schemeClr val="tx1"/>
                </a:solidFill>
              </a:rPr>
              <a:t>Plans</a:t>
            </a:r>
            <a:endParaRPr lang="en-CA" sz="2000" b="1" dirty="0">
              <a:solidFill>
                <a:schemeClr val="tx1"/>
              </a:solidFill>
            </a:endParaRPr>
          </a:p>
        </p:txBody>
      </p:sp>
      <p:sp>
        <p:nvSpPr>
          <p:cNvPr id="7" name="Freeform 6"/>
          <p:cNvSpPr/>
          <p:nvPr/>
        </p:nvSpPr>
        <p:spPr>
          <a:xfrm>
            <a:off x="1625600" y="850900"/>
            <a:ext cx="8839200" cy="3048000"/>
          </a:xfrm>
          <a:custGeom>
            <a:avLst/>
            <a:gdLst>
              <a:gd name="connsiteX0" fmla="*/ 101600 w 8839200"/>
              <a:gd name="connsiteY0" fmla="*/ 101600 h 3048000"/>
              <a:gd name="connsiteX1" fmla="*/ 88900 w 8839200"/>
              <a:gd name="connsiteY1" fmla="*/ 165100 h 3048000"/>
              <a:gd name="connsiteX2" fmla="*/ 63500 w 8839200"/>
              <a:gd name="connsiteY2" fmla="*/ 241300 h 3048000"/>
              <a:gd name="connsiteX3" fmla="*/ 76200 w 8839200"/>
              <a:gd name="connsiteY3" fmla="*/ 431800 h 3048000"/>
              <a:gd name="connsiteX4" fmla="*/ 101600 w 8839200"/>
              <a:gd name="connsiteY4" fmla="*/ 520700 h 3048000"/>
              <a:gd name="connsiteX5" fmla="*/ 127000 w 8839200"/>
              <a:gd name="connsiteY5" fmla="*/ 571500 h 3048000"/>
              <a:gd name="connsiteX6" fmla="*/ 139700 w 8839200"/>
              <a:gd name="connsiteY6" fmla="*/ 609600 h 3048000"/>
              <a:gd name="connsiteX7" fmla="*/ 165100 w 8839200"/>
              <a:gd name="connsiteY7" fmla="*/ 647700 h 3048000"/>
              <a:gd name="connsiteX8" fmla="*/ 177800 w 8839200"/>
              <a:gd name="connsiteY8" fmla="*/ 685800 h 3048000"/>
              <a:gd name="connsiteX9" fmla="*/ 241300 w 8839200"/>
              <a:gd name="connsiteY9" fmla="*/ 774700 h 3048000"/>
              <a:gd name="connsiteX10" fmla="*/ 266700 w 8839200"/>
              <a:gd name="connsiteY10" fmla="*/ 812800 h 3048000"/>
              <a:gd name="connsiteX11" fmla="*/ 279400 w 8839200"/>
              <a:gd name="connsiteY11" fmla="*/ 850900 h 3048000"/>
              <a:gd name="connsiteX12" fmla="*/ 355600 w 8839200"/>
              <a:gd name="connsiteY12" fmla="*/ 914400 h 3048000"/>
              <a:gd name="connsiteX13" fmla="*/ 457200 w 8839200"/>
              <a:gd name="connsiteY13" fmla="*/ 1003300 h 3048000"/>
              <a:gd name="connsiteX14" fmla="*/ 495300 w 8839200"/>
              <a:gd name="connsiteY14" fmla="*/ 1028700 h 3048000"/>
              <a:gd name="connsiteX15" fmla="*/ 533400 w 8839200"/>
              <a:gd name="connsiteY15" fmla="*/ 1041400 h 3048000"/>
              <a:gd name="connsiteX16" fmla="*/ 635000 w 8839200"/>
              <a:gd name="connsiteY16" fmla="*/ 1079500 h 3048000"/>
              <a:gd name="connsiteX17" fmla="*/ 812800 w 8839200"/>
              <a:gd name="connsiteY17" fmla="*/ 1066800 h 3048000"/>
              <a:gd name="connsiteX18" fmla="*/ 990600 w 8839200"/>
              <a:gd name="connsiteY18" fmla="*/ 1028700 h 3048000"/>
              <a:gd name="connsiteX19" fmla="*/ 1511300 w 8839200"/>
              <a:gd name="connsiteY19" fmla="*/ 1016000 h 3048000"/>
              <a:gd name="connsiteX20" fmla="*/ 1638300 w 8839200"/>
              <a:gd name="connsiteY20" fmla="*/ 990600 h 3048000"/>
              <a:gd name="connsiteX21" fmla="*/ 1778000 w 8839200"/>
              <a:gd name="connsiteY21" fmla="*/ 952500 h 3048000"/>
              <a:gd name="connsiteX22" fmla="*/ 1828800 w 8839200"/>
              <a:gd name="connsiteY22" fmla="*/ 939800 h 3048000"/>
              <a:gd name="connsiteX23" fmla="*/ 2133600 w 8839200"/>
              <a:gd name="connsiteY23" fmla="*/ 927100 h 3048000"/>
              <a:gd name="connsiteX24" fmla="*/ 2286000 w 8839200"/>
              <a:gd name="connsiteY24" fmla="*/ 939800 h 3048000"/>
              <a:gd name="connsiteX25" fmla="*/ 2349500 w 8839200"/>
              <a:gd name="connsiteY25" fmla="*/ 952500 h 3048000"/>
              <a:gd name="connsiteX26" fmla="*/ 2781300 w 8839200"/>
              <a:gd name="connsiteY26" fmla="*/ 939800 h 3048000"/>
              <a:gd name="connsiteX27" fmla="*/ 3251200 w 8839200"/>
              <a:gd name="connsiteY27" fmla="*/ 952500 h 3048000"/>
              <a:gd name="connsiteX28" fmla="*/ 3352800 w 8839200"/>
              <a:gd name="connsiteY28" fmla="*/ 977900 h 3048000"/>
              <a:gd name="connsiteX29" fmla="*/ 3505200 w 8839200"/>
              <a:gd name="connsiteY29" fmla="*/ 990600 h 3048000"/>
              <a:gd name="connsiteX30" fmla="*/ 3568700 w 8839200"/>
              <a:gd name="connsiteY30" fmla="*/ 1003300 h 3048000"/>
              <a:gd name="connsiteX31" fmla="*/ 3670300 w 8839200"/>
              <a:gd name="connsiteY31" fmla="*/ 1028700 h 3048000"/>
              <a:gd name="connsiteX32" fmla="*/ 3733800 w 8839200"/>
              <a:gd name="connsiteY32" fmla="*/ 1041400 h 3048000"/>
              <a:gd name="connsiteX33" fmla="*/ 3784600 w 8839200"/>
              <a:gd name="connsiteY33" fmla="*/ 1054100 h 3048000"/>
              <a:gd name="connsiteX34" fmla="*/ 4178300 w 8839200"/>
              <a:gd name="connsiteY34" fmla="*/ 1092200 h 3048000"/>
              <a:gd name="connsiteX35" fmla="*/ 4254500 w 8839200"/>
              <a:gd name="connsiteY35" fmla="*/ 1104900 h 3048000"/>
              <a:gd name="connsiteX36" fmla="*/ 4292600 w 8839200"/>
              <a:gd name="connsiteY36" fmla="*/ 1117600 h 3048000"/>
              <a:gd name="connsiteX37" fmla="*/ 4572000 w 8839200"/>
              <a:gd name="connsiteY37" fmla="*/ 1143000 h 3048000"/>
              <a:gd name="connsiteX38" fmla="*/ 5067300 w 8839200"/>
              <a:gd name="connsiteY38" fmla="*/ 1130300 h 3048000"/>
              <a:gd name="connsiteX39" fmla="*/ 4762500 w 8839200"/>
              <a:gd name="connsiteY39" fmla="*/ 1143000 h 3048000"/>
              <a:gd name="connsiteX40" fmla="*/ 4648200 w 8839200"/>
              <a:gd name="connsiteY40" fmla="*/ 1168400 h 3048000"/>
              <a:gd name="connsiteX41" fmla="*/ 4394200 w 8839200"/>
              <a:gd name="connsiteY41" fmla="*/ 1168400 h 3048000"/>
              <a:gd name="connsiteX42" fmla="*/ 4368800 w 8839200"/>
              <a:gd name="connsiteY42" fmla="*/ 1206500 h 3048000"/>
              <a:gd name="connsiteX43" fmla="*/ 4381500 w 8839200"/>
              <a:gd name="connsiteY43" fmla="*/ 1295400 h 3048000"/>
              <a:gd name="connsiteX44" fmla="*/ 4406900 w 8839200"/>
              <a:gd name="connsiteY44" fmla="*/ 1701800 h 3048000"/>
              <a:gd name="connsiteX45" fmla="*/ 4419600 w 8839200"/>
              <a:gd name="connsiteY45" fmla="*/ 1854200 h 3048000"/>
              <a:gd name="connsiteX46" fmla="*/ 4432300 w 8839200"/>
              <a:gd name="connsiteY46" fmla="*/ 1905000 h 3048000"/>
              <a:gd name="connsiteX47" fmla="*/ 4457700 w 8839200"/>
              <a:gd name="connsiteY47" fmla="*/ 2032000 h 3048000"/>
              <a:gd name="connsiteX48" fmla="*/ 4508500 w 8839200"/>
              <a:gd name="connsiteY48" fmla="*/ 2171700 h 3048000"/>
              <a:gd name="connsiteX49" fmla="*/ 4546600 w 8839200"/>
              <a:gd name="connsiteY49" fmla="*/ 2273300 h 3048000"/>
              <a:gd name="connsiteX50" fmla="*/ 4597400 w 8839200"/>
              <a:gd name="connsiteY50" fmla="*/ 2349500 h 3048000"/>
              <a:gd name="connsiteX51" fmla="*/ 4635500 w 8839200"/>
              <a:gd name="connsiteY51" fmla="*/ 2374900 h 3048000"/>
              <a:gd name="connsiteX52" fmla="*/ 4686300 w 8839200"/>
              <a:gd name="connsiteY52" fmla="*/ 2438400 h 3048000"/>
              <a:gd name="connsiteX53" fmla="*/ 4737100 w 8839200"/>
              <a:gd name="connsiteY53" fmla="*/ 2514600 h 3048000"/>
              <a:gd name="connsiteX54" fmla="*/ 4762500 w 8839200"/>
              <a:gd name="connsiteY54" fmla="*/ 2552700 h 3048000"/>
              <a:gd name="connsiteX55" fmla="*/ 4800600 w 8839200"/>
              <a:gd name="connsiteY55" fmla="*/ 2578100 h 3048000"/>
              <a:gd name="connsiteX56" fmla="*/ 4864100 w 8839200"/>
              <a:gd name="connsiteY56" fmla="*/ 2641600 h 3048000"/>
              <a:gd name="connsiteX57" fmla="*/ 4902200 w 8839200"/>
              <a:gd name="connsiteY57" fmla="*/ 2679700 h 3048000"/>
              <a:gd name="connsiteX58" fmla="*/ 4991100 w 8839200"/>
              <a:gd name="connsiteY58" fmla="*/ 2705100 h 3048000"/>
              <a:gd name="connsiteX59" fmla="*/ 5054600 w 8839200"/>
              <a:gd name="connsiteY59" fmla="*/ 2730500 h 3048000"/>
              <a:gd name="connsiteX60" fmla="*/ 5181600 w 8839200"/>
              <a:gd name="connsiteY60" fmla="*/ 2768600 h 3048000"/>
              <a:gd name="connsiteX61" fmla="*/ 5257800 w 8839200"/>
              <a:gd name="connsiteY61" fmla="*/ 2794000 h 3048000"/>
              <a:gd name="connsiteX62" fmla="*/ 5295900 w 8839200"/>
              <a:gd name="connsiteY62" fmla="*/ 2806700 h 3048000"/>
              <a:gd name="connsiteX63" fmla="*/ 5359400 w 8839200"/>
              <a:gd name="connsiteY63" fmla="*/ 2819400 h 3048000"/>
              <a:gd name="connsiteX64" fmla="*/ 5397500 w 8839200"/>
              <a:gd name="connsiteY64" fmla="*/ 2832100 h 3048000"/>
              <a:gd name="connsiteX65" fmla="*/ 5549900 w 8839200"/>
              <a:gd name="connsiteY65" fmla="*/ 2857500 h 3048000"/>
              <a:gd name="connsiteX66" fmla="*/ 5651500 w 8839200"/>
              <a:gd name="connsiteY66" fmla="*/ 2895600 h 3048000"/>
              <a:gd name="connsiteX67" fmla="*/ 5727700 w 8839200"/>
              <a:gd name="connsiteY67" fmla="*/ 2908300 h 3048000"/>
              <a:gd name="connsiteX68" fmla="*/ 5892800 w 8839200"/>
              <a:gd name="connsiteY68" fmla="*/ 2933700 h 3048000"/>
              <a:gd name="connsiteX69" fmla="*/ 5994400 w 8839200"/>
              <a:gd name="connsiteY69" fmla="*/ 2959100 h 3048000"/>
              <a:gd name="connsiteX70" fmla="*/ 6045200 w 8839200"/>
              <a:gd name="connsiteY70" fmla="*/ 2971800 h 3048000"/>
              <a:gd name="connsiteX71" fmla="*/ 6464300 w 8839200"/>
              <a:gd name="connsiteY71" fmla="*/ 2984500 h 3048000"/>
              <a:gd name="connsiteX72" fmla="*/ 6527800 w 8839200"/>
              <a:gd name="connsiteY72" fmla="*/ 2997200 h 3048000"/>
              <a:gd name="connsiteX73" fmla="*/ 6565900 w 8839200"/>
              <a:gd name="connsiteY73" fmla="*/ 3009900 h 3048000"/>
              <a:gd name="connsiteX74" fmla="*/ 6654800 w 8839200"/>
              <a:gd name="connsiteY74" fmla="*/ 3022600 h 3048000"/>
              <a:gd name="connsiteX75" fmla="*/ 7048500 w 8839200"/>
              <a:gd name="connsiteY75" fmla="*/ 3048000 h 3048000"/>
              <a:gd name="connsiteX76" fmla="*/ 7721600 w 8839200"/>
              <a:gd name="connsiteY76" fmla="*/ 3035300 h 3048000"/>
              <a:gd name="connsiteX77" fmla="*/ 7874000 w 8839200"/>
              <a:gd name="connsiteY77" fmla="*/ 3009900 h 3048000"/>
              <a:gd name="connsiteX78" fmla="*/ 7975600 w 8839200"/>
              <a:gd name="connsiteY78" fmla="*/ 2997200 h 3048000"/>
              <a:gd name="connsiteX79" fmla="*/ 8572500 w 8839200"/>
              <a:gd name="connsiteY79" fmla="*/ 2971800 h 3048000"/>
              <a:gd name="connsiteX80" fmla="*/ 8623300 w 8839200"/>
              <a:gd name="connsiteY80" fmla="*/ 2959100 h 3048000"/>
              <a:gd name="connsiteX81" fmla="*/ 8712200 w 8839200"/>
              <a:gd name="connsiteY81" fmla="*/ 2908300 h 3048000"/>
              <a:gd name="connsiteX82" fmla="*/ 8788400 w 8839200"/>
              <a:gd name="connsiteY82" fmla="*/ 2794000 h 3048000"/>
              <a:gd name="connsiteX83" fmla="*/ 8813800 w 8839200"/>
              <a:gd name="connsiteY83" fmla="*/ 2755900 h 3048000"/>
              <a:gd name="connsiteX84" fmla="*/ 8839200 w 8839200"/>
              <a:gd name="connsiteY84" fmla="*/ 2679700 h 3048000"/>
              <a:gd name="connsiteX85" fmla="*/ 8826500 w 8839200"/>
              <a:gd name="connsiteY85" fmla="*/ 2425700 h 3048000"/>
              <a:gd name="connsiteX86" fmla="*/ 8813800 w 8839200"/>
              <a:gd name="connsiteY86" fmla="*/ 2374900 h 3048000"/>
              <a:gd name="connsiteX87" fmla="*/ 8801100 w 8839200"/>
              <a:gd name="connsiteY87" fmla="*/ 2120900 h 3048000"/>
              <a:gd name="connsiteX88" fmla="*/ 8775700 w 8839200"/>
              <a:gd name="connsiteY88" fmla="*/ 2019300 h 3048000"/>
              <a:gd name="connsiteX89" fmla="*/ 8763000 w 8839200"/>
              <a:gd name="connsiteY89" fmla="*/ 1981200 h 3048000"/>
              <a:gd name="connsiteX90" fmla="*/ 8737600 w 8839200"/>
              <a:gd name="connsiteY90" fmla="*/ 1943100 h 3048000"/>
              <a:gd name="connsiteX91" fmla="*/ 8699500 w 8839200"/>
              <a:gd name="connsiteY91" fmla="*/ 1866900 h 3048000"/>
              <a:gd name="connsiteX92" fmla="*/ 8674100 w 8839200"/>
              <a:gd name="connsiteY92" fmla="*/ 1778000 h 3048000"/>
              <a:gd name="connsiteX93" fmla="*/ 8648700 w 8839200"/>
              <a:gd name="connsiteY93" fmla="*/ 1714500 h 3048000"/>
              <a:gd name="connsiteX94" fmla="*/ 8636000 w 8839200"/>
              <a:gd name="connsiteY94" fmla="*/ 1663700 h 3048000"/>
              <a:gd name="connsiteX95" fmla="*/ 8610600 w 8839200"/>
              <a:gd name="connsiteY95" fmla="*/ 1625600 h 3048000"/>
              <a:gd name="connsiteX96" fmla="*/ 8597900 w 8839200"/>
              <a:gd name="connsiteY96" fmla="*/ 1587500 h 3048000"/>
              <a:gd name="connsiteX97" fmla="*/ 8610600 w 8839200"/>
              <a:gd name="connsiteY97" fmla="*/ 1460500 h 3048000"/>
              <a:gd name="connsiteX98" fmla="*/ 8636000 w 8839200"/>
              <a:gd name="connsiteY98" fmla="*/ 1384300 h 3048000"/>
              <a:gd name="connsiteX99" fmla="*/ 8648700 w 8839200"/>
              <a:gd name="connsiteY99" fmla="*/ 1346200 h 3048000"/>
              <a:gd name="connsiteX100" fmla="*/ 8661400 w 8839200"/>
              <a:gd name="connsiteY100" fmla="*/ 1308100 h 3048000"/>
              <a:gd name="connsiteX101" fmla="*/ 8686800 w 8839200"/>
              <a:gd name="connsiteY101" fmla="*/ 1257300 h 3048000"/>
              <a:gd name="connsiteX102" fmla="*/ 8712200 w 8839200"/>
              <a:gd name="connsiteY102" fmla="*/ 1181100 h 3048000"/>
              <a:gd name="connsiteX103" fmla="*/ 8737600 w 8839200"/>
              <a:gd name="connsiteY103" fmla="*/ 1130300 h 3048000"/>
              <a:gd name="connsiteX104" fmla="*/ 8763000 w 8839200"/>
              <a:gd name="connsiteY104" fmla="*/ 1054100 h 3048000"/>
              <a:gd name="connsiteX105" fmla="*/ 8775700 w 8839200"/>
              <a:gd name="connsiteY105" fmla="*/ 1016000 h 3048000"/>
              <a:gd name="connsiteX106" fmla="*/ 8788400 w 8839200"/>
              <a:gd name="connsiteY106" fmla="*/ 977900 h 3048000"/>
              <a:gd name="connsiteX107" fmla="*/ 8813800 w 8839200"/>
              <a:gd name="connsiteY107" fmla="*/ 939800 h 3048000"/>
              <a:gd name="connsiteX108" fmla="*/ 8839200 w 8839200"/>
              <a:gd name="connsiteY108" fmla="*/ 825500 h 3048000"/>
              <a:gd name="connsiteX109" fmla="*/ 8826500 w 8839200"/>
              <a:gd name="connsiteY109" fmla="*/ 635000 h 3048000"/>
              <a:gd name="connsiteX110" fmla="*/ 8813800 w 8839200"/>
              <a:gd name="connsiteY110" fmla="*/ 596900 h 3048000"/>
              <a:gd name="connsiteX111" fmla="*/ 8763000 w 8839200"/>
              <a:gd name="connsiteY111" fmla="*/ 520700 h 3048000"/>
              <a:gd name="connsiteX112" fmla="*/ 8724900 w 8839200"/>
              <a:gd name="connsiteY112" fmla="*/ 444500 h 3048000"/>
              <a:gd name="connsiteX113" fmla="*/ 8712200 w 8839200"/>
              <a:gd name="connsiteY113" fmla="*/ 406400 h 3048000"/>
              <a:gd name="connsiteX114" fmla="*/ 8686800 w 8839200"/>
              <a:gd name="connsiteY114" fmla="*/ 368300 h 3048000"/>
              <a:gd name="connsiteX115" fmla="*/ 8674100 w 8839200"/>
              <a:gd name="connsiteY115" fmla="*/ 330200 h 3048000"/>
              <a:gd name="connsiteX116" fmla="*/ 8636000 w 8839200"/>
              <a:gd name="connsiteY116" fmla="*/ 304800 h 3048000"/>
              <a:gd name="connsiteX117" fmla="*/ 8572500 w 8839200"/>
              <a:gd name="connsiteY117" fmla="*/ 228600 h 3048000"/>
              <a:gd name="connsiteX118" fmla="*/ 8470900 w 8839200"/>
              <a:gd name="connsiteY118" fmla="*/ 190500 h 3048000"/>
              <a:gd name="connsiteX119" fmla="*/ 8382000 w 8839200"/>
              <a:gd name="connsiteY119" fmla="*/ 165100 h 3048000"/>
              <a:gd name="connsiteX120" fmla="*/ 8255000 w 8839200"/>
              <a:gd name="connsiteY120" fmla="*/ 152400 h 3048000"/>
              <a:gd name="connsiteX121" fmla="*/ 8001000 w 8839200"/>
              <a:gd name="connsiteY121" fmla="*/ 165100 h 3048000"/>
              <a:gd name="connsiteX122" fmla="*/ 7848600 w 8839200"/>
              <a:gd name="connsiteY122" fmla="*/ 177800 h 3048000"/>
              <a:gd name="connsiteX123" fmla="*/ 7632700 w 8839200"/>
              <a:gd name="connsiteY123" fmla="*/ 190500 h 3048000"/>
              <a:gd name="connsiteX124" fmla="*/ 7569200 w 8839200"/>
              <a:gd name="connsiteY124" fmla="*/ 203200 h 3048000"/>
              <a:gd name="connsiteX125" fmla="*/ 7518400 w 8839200"/>
              <a:gd name="connsiteY125" fmla="*/ 215900 h 3048000"/>
              <a:gd name="connsiteX126" fmla="*/ 7429500 w 8839200"/>
              <a:gd name="connsiteY126" fmla="*/ 228600 h 3048000"/>
              <a:gd name="connsiteX127" fmla="*/ 7048500 w 8839200"/>
              <a:gd name="connsiteY127" fmla="*/ 228600 h 3048000"/>
              <a:gd name="connsiteX128" fmla="*/ 6934200 w 8839200"/>
              <a:gd name="connsiteY128" fmla="*/ 215900 h 3048000"/>
              <a:gd name="connsiteX129" fmla="*/ 6883400 w 8839200"/>
              <a:gd name="connsiteY129" fmla="*/ 190500 h 3048000"/>
              <a:gd name="connsiteX130" fmla="*/ 6819900 w 8839200"/>
              <a:gd name="connsiteY130" fmla="*/ 177800 h 3048000"/>
              <a:gd name="connsiteX131" fmla="*/ 6261100 w 8839200"/>
              <a:gd name="connsiteY131" fmla="*/ 190500 h 3048000"/>
              <a:gd name="connsiteX132" fmla="*/ 5676900 w 8839200"/>
              <a:gd name="connsiteY132" fmla="*/ 177800 h 3048000"/>
              <a:gd name="connsiteX133" fmla="*/ 5499100 w 8839200"/>
              <a:gd name="connsiteY133" fmla="*/ 165100 h 3048000"/>
              <a:gd name="connsiteX134" fmla="*/ 5232400 w 8839200"/>
              <a:gd name="connsiteY134" fmla="*/ 152400 h 3048000"/>
              <a:gd name="connsiteX135" fmla="*/ 5003800 w 8839200"/>
              <a:gd name="connsiteY135" fmla="*/ 139700 h 3048000"/>
              <a:gd name="connsiteX136" fmla="*/ 4406900 w 8839200"/>
              <a:gd name="connsiteY136" fmla="*/ 152400 h 3048000"/>
              <a:gd name="connsiteX137" fmla="*/ 4368800 w 8839200"/>
              <a:gd name="connsiteY137" fmla="*/ 165100 h 3048000"/>
              <a:gd name="connsiteX138" fmla="*/ 4013200 w 8839200"/>
              <a:gd name="connsiteY138" fmla="*/ 152400 h 3048000"/>
              <a:gd name="connsiteX139" fmla="*/ 3886200 w 8839200"/>
              <a:gd name="connsiteY139" fmla="*/ 139700 h 3048000"/>
              <a:gd name="connsiteX140" fmla="*/ 3822700 w 8839200"/>
              <a:gd name="connsiteY140" fmla="*/ 127000 h 3048000"/>
              <a:gd name="connsiteX141" fmla="*/ 3670300 w 8839200"/>
              <a:gd name="connsiteY141" fmla="*/ 114300 h 3048000"/>
              <a:gd name="connsiteX142" fmla="*/ 3581400 w 8839200"/>
              <a:gd name="connsiteY142" fmla="*/ 101600 h 3048000"/>
              <a:gd name="connsiteX143" fmla="*/ 3543300 w 8839200"/>
              <a:gd name="connsiteY143" fmla="*/ 88900 h 3048000"/>
              <a:gd name="connsiteX144" fmla="*/ 3009900 w 8839200"/>
              <a:gd name="connsiteY144" fmla="*/ 88900 h 3048000"/>
              <a:gd name="connsiteX145" fmla="*/ 2895600 w 8839200"/>
              <a:gd name="connsiteY145" fmla="*/ 114300 h 3048000"/>
              <a:gd name="connsiteX146" fmla="*/ 2781300 w 8839200"/>
              <a:gd name="connsiteY146" fmla="*/ 139700 h 3048000"/>
              <a:gd name="connsiteX147" fmla="*/ 2349500 w 8839200"/>
              <a:gd name="connsiteY147" fmla="*/ 127000 h 3048000"/>
              <a:gd name="connsiteX148" fmla="*/ 2133600 w 8839200"/>
              <a:gd name="connsiteY148" fmla="*/ 101600 h 3048000"/>
              <a:gd name="connsiteX149" fmla="*/ 1905000 w 8839200"/>
              <a:gd name="connsiteY149" fmla="*/ 88900 h 3048000"/>
              <a:gd name="connsiteX150" fmla="*/ 1752600 w 8839200"/>
              <a:gd name="connsiteY150" fmla="*/ 63500 h 3048000"/>
              <a:gd name="connsiteX151" fmla="*/ 1714500 w 8839200"/>
              <a:gd name="connsiteY151" fmla="*/ 50800 h 3048000"/>
              <a:gd name="connsiteX152" fmla="*/ 1473200 w 8839200"/>
              <a:gd name="connsiteY152" fmla="*/ 38100 h 3048000"/>
              <a:gd name="connsiteX153" fmla="*/ 1346200 w 8839200"/>
              <a:gd name="connsiteY153" fmla="*/ 12700 h 3048000"/>
              <a:gd name="connsiteX154" fmla="*/ 1295400 w 8839200"/>
              <a:gd name="connsiteY154" fmla="*/ 0 h 3048000"/>
              <a:gd name="connsiteX155" fmla="*/ 901700 w 8839200"/>
              <a:gd name="connsiteY155" fmla="*/ 12700 h 3048000"/>
              <a:gd name="connsiteX156" fmla="*/ 863600 w 8839200"/>
              <a:gd name="connsiteY156" fmla="*/ 25400 h 3048000"/>
              <a:gd name="connsiteX157" fmla="*/ 812800 w 8839200"/>
              <a:gd name="connsiteY157" fmla="*/ 38100 h 3048000"/>
              <a:gd name="connsiteX158" fmla="*/ 673100 w 8839200"/>
              <a:gd name="connsiteY158" fmla="*/ 88900 h 3048000"/>
              <a:gd name="connsiteX159" fmla="*/ 609600 w 8839200"/>
              <a:gd name="connsiteY159" fmla="*/ 114300 h 3048000"/>
              <a:gd name="connsiteX160" fmla="*/ 241300 w 8839200"/>
              <a:gd name="connsiteY160" fmla="*/ 139700 h 3048000"/>
              <a:gd name="connsiteX161" fmla="*/ 203200 w 8839200"/>
              <a:gd name="connsiteY161" fmla="*/ 152400 h 3048000"/>
              <a:gd name="connsiteX162" fmla="*/ 152400 w 8839200"/>
              <a:gd name="connsiteY162" fmla="*/ 177800 h 3048000"/>
              <a:gd name="connsiteX163" fmla="*/ 0 w 8839200"/>
              <a:gd name="connsiteY163" fmla="*/ 190500 h 3048000"/>
              <a:gd name="connsiteX164" fmla="*/ 101600 w 8839200"/>
              <a:gd name="connsiteY164" fmla="*/ 21590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8839200" h="3048000">
                <a:moveTo>
                  <a:pt x="101600" y="101600"/>
                </a:moveTo>
                <a:cubicBezTo>
                  <a:pt x="97367" y="122767"/>
                  <a:pt x="94580" y="144275"/>
                  <a:pt x="88900" y="165100"/>
                </a:cubicBezTo>
                <a:cubicBezTo>
                  <a:pt x="81855" y="190931"/>
                  <a:pt x="63500" y="241300"/>
                  <a:pt x="63500" y="241300"/>
                </a:cubicBezTo>
                <a:cubicBezTo>
                  <a:pt x="67733" y="304800"/>
                  <a:pt x="69538" y="368509"/>
                  <a:pt x="76200" y="431800"/>
                </a:cubicBezTo>
                <a:cubicBezTo>
                  <a:pt x="77699" y="446038"/>
                  <a:pt x="94462" y="504044"/>
                  <a:pt x="101600" y="520700"/>
                </a:cubicBezTo>
                <a:cubicBezTo>
                  <a:pt x="109058" y="538101"/>
                  <a:pt x="119542" y="554099"/>
                  <a:pt x="127000" y="571500"/>
                </a:cubicBezTo>
                <a:cubicBezTo>
                  <a:pt x="132273" y="583805"/>
                  <a:pt x="133713" y="597626"/>
                  <a:pt x="139700" y="609600"/>
                </a:cubicBezTo>
                <a:cubicBezTo>
                  <a:pt x="146526" y="623252"/>
                  <a:pt x="158274" y="634048"/>
                  <a:pt x="165100" y="647700"/>
                </a:cubicBezTo>
                <a:cubicBezTo>
                  <a:pt x="171087" y="659674"/>
                  <a:pt x="171813" y="673826"/>
                  <a:pt x="177800" y="685800"/>
                </a:cubicBezTo>
                <a:cubicBezTo>
                  <a:pt x="187777" y="705753"/>
                  <a:pt x="231712" y="761277"/>
                  <a:pt x="241300" y="774700"/>
                </a:cubicBezTo>
                <a:cubicBezTo>
                  <a:pt x="250172" y="787120"/>
                  <a:pt x="259874" y="799148"/>
                  <a:pt x="266700" y="812800"/>
                </a:cubicBezTo>
                <a:cubicBezTo>
                  <a:pt x="272687" y="824774"/>
                  <a:pt x="271974" y="839761"/>
                  <a:pt x="279400" y="850900"/>
                </a:cubicBezTo>
                <a:cubicBezTo>
                  <a:pt x="298957" y="880236"/>
                  <a:pt x="327487" y="895658"/>
                  <a:pt x="355600" y="914400"/>
                </a:cubicBezTo>
                <a:cubicBezTo>
                  <a:pt x="397933" y="977900"/>
                  <a:pt x="368300" y="944033"/>
                  <a:pt x="457200" y="1003300"/>
                </a:cubicBezTo>
                <a:cubicBezTo>
                  <a:pt x="469900" y="1011767"/>
                  <a:pt x="480820" y="1023873"/>
                  <a:pt x="495300" y="1028700"/>
                </a:cubicBezTo>
                <a:cubicBezTo>
                  <a:pt x="508000" y="1032933"/>
                  <a:pt x="521426" y="1035413"/>
                  <a:pt x="533400" y="1041400"/>
                </a:cubicBezTo>
                <a:cubicBezTo>
                  <a:pt x="620605" y="1085003"/>
                  <a:pt x="512488" y="1054998"/>
                  <a:pt x="635000" y="1079500"/>
                </a:cubicBezTo>
                <a:cubicBezTo>
                  <a:pt x="694267" y="1075267"/>
                  <a:pt x="754109" y="1076067"/>
                  <a:pt x="812800" y="1066800"/>
                </a:cubicBezTo>
                <a:cubicBezTo>
                  <a:pt x="1066259" y="1026780"/>
                  <a:pt x="594068" y="1044561"/>
                  <a:pt x="990600" y="1028700"/>
                </a:cubicBezTo>
                <a:cubicBezTo>
                  <a:pt x="1164080" y="1021761"/>
                  <a:pt x="1337733" y="1020233"/>
                  <a:pt x="1511300" y="1016000"/>
                </a:cubicBezTo>
                <a:cubicBezTo>
                  <a:pt x="1553633" y="1007533"/>
                  <a:pt x="1597344" y="1004252"/>
                  <a:pt x="1638300" y="990600"/>
                </a:cubicBezTo>
                <a:cubicBezTo>
                  <a:pt x="1709518" y="966861"/>
                  <a:pt x="1663413" y="981147"/>
                  <a:pt x="1778000" y="952500"/>
                </a:cubicBezTo>
                <a:cubicBezTo>
                  <a:pt x="1794933" y="948267"/>
                  <a:pt x="1811361" y="940527"/>
                  <a:pt x="1828800" y="939800"/>
                </a:cubicBezTo>
                <a:lnTo>
                  <a:pt x="2133600" y="927100"/>
                </a:lnTo>
                <a:cubicBezTo>
                  <a:pt x="2184400" y="931333"/>
                  <a:pt x="2235373" y="933844"/>
                  <a:pt x="2286000" y="939800"/>
                </a:cubicBezTo>
                <a:cubicBezTo>
                  <a:pt x="2307438" y="942322"/>
                  <a:pt x="2327914" y="952500"/>
                  <a:pt x="2349500" y="952500"/>
                </a:cubicBezTo>
                <a:cubicBezTo>
                  <a:pt x="2493496" y="952500"/>
                  <a:pt x="2637367" y="944033"/>
                  <a:pt x="2781300" y="939800"/>
                </a:cubicBezTo>
                <a:cubicBezTo>
                  <a:pt x="2937933" y="944033"/>
                  <a:pt x="3094857" y="942077"/>
                  <a:pt x="3251200" y="952500"/>
                </a:cubicBezTo>
                <a:cubicBezTo>
                  <a:pt x="3286032" y="954822"/>
                  <a:pt x="3318012" y="975001"/>
                  <a:pt x="3352800" y="977900"/>
                </a:cubicBezTo>
                <a:lnTo>
                  <a:pt x="3505200" y="990600"/>
                </a:lnTo>
                <a:cubicBezTo>
                  <a:pt x="3526367" y="994833"/>
                  <a:pt x="3547667" y="998446"/>
                  <a:pt x="3568700" y="1003300"/>
                </a:cubicBezTo>
                <a:cubicBezTo>
                  <a:pt x="3602715" y="1011150"/>
                  <a:pt x="3636069" y="1021854"/>
                  <a:pt x="3670300" y="1028700"/>
                </a:cubicBezTo>
                <a:cubicBezTo>
                  <a:pt x="3691467" y="1032933"/>
                  <a:pt x="3712728" y="1036717"/>
                  <a:pt x="3733800" y="1041400"/>
                </a:cubicBezTo>
                <a:cubicBezTo>
                  <a:pt x="3750839" y="1045186"/>
                  <a:pt x="3767383" y="1051231"/>
                  <a:pt x="3784600" y="1054100"/>
                </a:cubicBezTo>
                <a:cubicBezTo>
                  <a:pt x="3978756" y="1086459"/>
                  <a:pt x="3968877" y="1079881"/>
                  <a:pt x="4178300" y="1092200"/>
                </a:cubicBezTo>
                <a:cubicBezTo>
                  <a:pt x="4203700" y="1096433"/>
                  <a:pt x="4229363" y="1099314"/>
                  <a:pt x="4254500" y="1104900"/>
                </a:cubicBezTo>
                <a:cubicBezTo>
                  <a:pt x="4267568" y="1107804"/>
                  <a:pt x="4279369" y="1115564"/>
                  <a:pt x="4292600" y="1117600"/>
                </a:cubicBezTo>
                <a:cubicBezTo>
                  <a:pt x="4334607" y="1124063"/>
                  <a:pt x="4539815" y="1140318"/>
                  <a:pt x="4572000" y="1143000"/>
                </a:cubicBezTo>
                <a:cubicBezTo>
                  <a:pt x="4737100" y="1138767"/>
                  <a:pt x="4902146" y="1130300"/>
                  <a:pt x="5067300" y="1130300"/>
                </a:cubicBezTo>
                <a:cubicBezTo>
                  <a:pt x="5168988" y="1130300"/>
                  <a:pt x="4863963" y="1136236"/>
                  <a:pt x="4762500" y="1143000"/>
                </a:cubicBezTo>
                <a:cubicBezTo>
                  <a:pt x="4706622" y="1146725"/>
                  <a:pt x="4693299" y="1153367"/>
                  <a:pt x="4648200" y="1168400"/>
                </a:cubicBezTo>
                <a:cubicBezTo>
                  <a:pt x="4562913" y="1158924"/>
                  <a:pt x="4480003" y="1141999"/>
                  <a:pt x="4394200" y="1168400"/>
                </a:cubicBezTo>
                <a:cubicBezTo>
                  <a:pt x="4379611" y="1172889"/>
                  <a:pt x="4377267" y="1193800"/>
                  <a:pt x="4368800" y="1206500"/>
                </a:cubicBezTo>
                <a:cubicBezTo>
                  <a:pt x="4373033" y="1236133"/>
                  <a:pt x="4379840" y="1265512"/>
                  <a:pt x="4381500" y="1295400"/>
                </a:cubicBezTo>
                <a:cubicBezTo>
                  <a:pt x="4404313" y="1706034"/>
                  <a:pt x="4354303" y="1544009"/>
                  <a:pt x="4406900" y="1701800"/>
                </a:cubicBezTo>
                <a:cubicBezTo>
                  <a:pt x="4411133" y="1752600"/>
                  <a:pt x="4413277" y="1803618"/>
                  <a:pt x="4419600" y="1854200"/>
                </a:cubicBezTo>
                <a:cubicBezTo>
                  <a:pt x="4421765" y="1871520"/>
                  <a:pt x="4429178" y="1887827"/>
                  <a:pt x="4432300" y="1905000"/>
                </a:cubicBezTo>
                <a:cubicBezTo>
                  <a:pt x="4476857" y="2150062"/>
                  <a:pt x="4422134" y="1901591"/>
                  <a:pt x="4457700" y="2032000"/>
                </a:cubicBezTo>
                <a:cubicBezTo>
                  <a:pt x="4491279" y="2155124"/>
                  <a:pt x="4461778" y="2101618"/>
                  <a:pt x="4508500" y="2171700"/>
                </a:cubicBezTo>
                <a:cubicBezTo>
                  <a:pt x="4521418" y="2223373"/>
                  <a:pt x="4518138" y="2225863"/>
                  <a:pt x="4546600" y="2273300"/>
                </a:cubicBezTo>
                <a:cubicBezTo>
                  <a:pt x="4562306" y="2299477"/>
                  <a:pt x="4572000" y="2332567"/>
                  <a:pt x="4597400" y="2349500"/>
                </a:cubicBezTo>
                <a:lnTo>
                  <a:pt x="4635500" y="2374900"/>
                </a:lnTo>
                <a:cubicBezTo>
                  <a:pt x="4664100" y="2460700"/>
                  <a:pt x="4624436" y="2367698"/>
                  <a:pt x="4686300" y="2438400"/>
                </a:cubicBezTo>
                <a:cubicBezTo>
                  <a:pt x="4706402" y="2461374"/>
                  <a:pt x="4720167" y="2489200"/>
                  <a:pt x="4737100" y="2514600"/>
                </a:cubicBezTo>
                <a:cubicBezTo>
                  <a:pt x="4745567" y="2527300"/>
                  <a:pt x="4749800" y="2544233"/>
                  <a:pt x="4762500" y="2552700"/>
                </a:cubicBezTo>
                <a:lnTo>
                  <a:pt x="4800600" y="2578100"/>
                </a:lnTo>
                <a:cubicBezTo>
                  <a:pt x="4847167" y="2647950"/>
                  <a:pt x="4800600" y="2588683"/>
                  <a:pt x="4864100" y="2641600"/>
                </a:cubicBezTo>
                <a:cubicBezTo>
                  <a:pt x="4877898" y="2653098"/>
                  <a:pt x="4887256" y="2669737"/>
                  <a:pt x="4902200" y="2679700"/>
                </a:cubicBezTo>
                <a:cubicBezTo>
                  <a:pt x="4914431" y="2687854"/>
                  <a:pt x="4982632" y="2702277"/>
                  <a:pt x="4991100" y="2705100"/>
                </a:cubicBezTo>
                <a:cubicBezTo>
                  <a:pt x="5012727" y="2712309"/>
                  <a:pt x="5033175" y="2722709"/>
                  <a:pt x="5054600" y="2730500"/>
                </a:cubicBezTo>
                <a:cubicBezTo>
                  <a:pt x="5195719" y="2781816"/>
                  <a:pt x="5073298" y="2736110"/>
                  <a:pt x="5181600" y="2768600"/>
                </a:cubicBezTo>
                <a:cubicBezTo>
                  <a:pt x="5207245" y="2776293"/>
                  <a:pt x="5232400" y="2785533"/>
                  <a:pt x="5257800" y="2794000"/>
                </a:cubicBezTo>
                <a:cubicBezTo>
                  <a:pt x="5270500" y="2798233"/>
                  <a:pt x="5282773" y="2804075"/>
                  <a:pt x="5295900" y="2806700"/>
                </a:cubicBezTo>
                <a:cubicBezTo>
                  <a:pt x="5317067" y="2810933"/>
                  <a:pt x="5338459" y="2814165"/>
                  <a:pt x="5359400" y="2819400"/>
                </a:cubicBezTo>
                <a:cubicBezTo>
                  <a:pt x="5372387" y="2822647"/>
                  <a:pt x="5384373" y="2829475"/>
                  <a:pt x="5397500" y="2832100"/>
                </a:cubicBezTo>
                <a:cubicBezTo>
                  <a:pt x="5505027" y="2853605"/>
                  <a:pt x="5459025" y="2834781"/>
                  <a:pt x="5549900" y="2857500"/>
                </a:cubicBezTo>
                <a:cubicBezTo>
                  <a:pt x="5640316" y="2880104"/>
                  <a:pt x="5523309" y="2860639"/>
                  <a:pt x="5651500" y="2895600"/>
                </a:cubicBezTo>
                <a:cubicBezTo>
                  <a:pt x="5676343" y="2902375"/>
                  <a:pt x="5702365" y="2903694"/>
                  <a:pt x="5727700" y="2908300"/>
                </a:cubicBezTo>
                <a:cubicBezTo>
                  <a:pt x="5855697" y="2931572"/>
                  <a:pt x="5720719" y="2912190"/>
                  <a:pt x="5892800" y="2933700"/>
                </a:cubicBezTo>
                <a:cubicBezTo>
                  <a:pt x="5960883" y="2956394"/>
                  <a:pt x="5902448" y="2938666"/>
                  <a:pt x="5994400" y="2959100"/>
                </a:cubicBezTo>
                <a:cubicBezTo>
                  <a:pt x="6011439" y="2962886"/>
                  <a:pt x="6027771" y="2970858"/>
                  <a:pt x="6045200" y="2971800"/>
                </a:cubicBezTo>
                <a:cubicBezTo>
                  <a:pt x="6184760" y="2979344"/>
                  <a:pt x="6324600" y="2980267"/>
                  <a:pt x="6464300" y="2984500"/>
                </a:cubicBezTo>
                <a:cubicBezTo>
                  <a:pt x="6485467" y="2988733"/>
                  <a:pt x="6506859" y="2991965"/>
                  <a:pt x="6527800" y="2997200"/>
                </a:cubicBezTo>
                <a:cubicBezTo>
                  <a:pt x="6540787" y="3000447"/>
                  <a:pt x="6552773" y="3007275"/>
                  <a:pt x="6565900" y="3009900"/>
                </a:cubicBezTo>
                <a:cubicBezTo>
                  <a:pt x="6595253" y="3015771"/>
                  <a:pt x="6625049" y="3019294"/>
                  <a:pt x="6654800" y="3022600"/>
                </a:cubicBezTo>
                <a:cubicBezTo>
                  <a:pt x="6804834" y="3039270"/>
                  <a:pt x="6882124" y="3039681"/>
                  <a:pt x="7048500" y="3048000"/>
                </a:cubicBezTo>
                <a:cubicBezTo>
                  <a:pt x="7272867" y="3043767"/>
                  <a:pt x="7497432" y="3045646"/>
                  <a:pt x="7721600" y="3035300"/>
                </a:cubicBezTo>
                <a:cubicBezTo>
                  <a:pt x="7773046" y="3032926"/>
                  <a:pt x="7822897" y="3016288"/>
                  <a:pt x="7874000" y="3009900"/>
                </a:cubicBezTo>
                <a:cubicBezTo>
                  <a:pt x="7907867" y="3005667"/>
                  <a:pt x="7941578" y="2999922"/>
                  <a:pt x="7975600" y="2997200"/>
                </a:cubicBezTo>
                <a:cubicBezTo>
                  <a:pt x="8162817" y="2982223"/>
                  <a:pt x="8393600" y="2977763"/>
                  <a:pt x="8572500" y="2971800"/>
                </a:cubicBezTo>
                <a:cubicBezTo>
                  <a:pt x="8589433" y="2967567"/>
                  <a:pt x="8606957" y="2965229"/>
                  <a:pt x="8623300" y="2959100"/>
                </a:cubicBezTo>
                <a:cubicBezTo>
                  <a:pt x="8660130" y="2945289"/>
                  <a:pt x="8680617" y="2929355"/>
                  <a:pt x="8712200" y="2908300"/>
                </a:cubicBezTo>
                <a:lnTo>
                  <a:pt x="8788400" y="2794000"/>
                </a:lnTo>
                <a:cubicBezTo>
                  <a:pt x="8796867" y="2781300"/>
                  <a:pt x="8808973" y="2770380"/>
                  <a:pt x="8813800" y="2755900"/>
                </a:cubicBezTo>
                <a:lnTo>
                  <a:pt x="8839200" y="2679700"/>
                </a:lnTo>
                <a:cubicBezTo>
                  <a:pt x="8834967" y="2595033"/>
                  <a:pt x="8833540" y="2510180"/>
                  <a:pt x="8826500" y="2425700"/>
                </a:cubicBezTo>
                <a:cubicBezTo>
                  <a:pt x="8825050" y="2408306"/>
                  <a:pt x="8815250" y="2392294"/>
                  <a:pt x="8813800" y="2374900"/>
                </a:cubicBezTo>
                <a:cubicBezTo>
                  <a:pt x="8806760" y="2290420"/>
                  <a:pt x="8810131" y="2205190"/>
                  <a:pt x="8801100" y="2120900"/>
                </a:cubicBezTo>
                <a:cubicBezTo>
                  <a:pt x="8797381" y="2086190"/>
                  <a:pt x="8786739" y="2052418"/>
                  <a:pt x="8775700" y="2019300"/>
                </a:cubicBezTo>
                <a:cubicBezTo>
                  <a:pt x="8771467" y="2006600"/>
                  <a:pt x="8768987" y="1993174"/>
                  <a:pt x="8763000" y="1981200"/>
                </a:cubicBezTo>
                <a:cubicBezTo>
                  <a:pt x="8756174" y="1967548"/>
                  <a:pt x="8744426" y="1956752"/>
                  <a:pt x="8737600" y="1943100"/>
                </a:cubicBezTo>
                <a:cubicBezTo>
                  <a:pt x="8685020" y="1837940"/>
                  <a:pt x="8772293" y="1976089"/>
                  <a:pt x="8699500" y="1866900"/>
                </a:cubicBezTo>
                <a:cubicBezTo>
                  <a:pt x="8689492" y="1826868"/>
                  <a:pt x="8687765" y="1814439"/>
                  <a:pt x="8674100" y="1778000"/>
                </a:cubicBezTo>
                <a:cubicBezTo>
                  <a:pt x="8666095" y="1756654"/>
                  <a:pt x="8655909" y="1736127"/>
                  <a:pt x="8648700" y="1714500"/>
                </a:cubicBezTo>
                <a:cubicBezTo>
                  <a:pt x="8643180" y="1697941"/>
                  <a:pt x="8642876" y="1679743"/>
                  <a:pt x="8636000" y="1663700"/>
                </a:cubicBezTo>
                <a:cubicBezTo>
                  <a:pt x="8629987" y="1649671"/>
                  <a:pt x="8617426" y="1639252"/>
                  <a:pt x="8610600" y="1625600"/>
                </a:cubicBezTo>
                <a:cubicBezTo>
                  <a:pt x="8604613" y="1613626"/>
                  <a:pt x="8602133" y="1600200"/>
                  <a:pt x="8597900" y="1587500"/>
                </a:cubicBezTo>
                <a:cubicBezTo>
                  <a:pt x="8602133" y="1545167"/>
                  <a:pt x="8602760" y="1502316"/>
                  <a:pt x="8610600" y="1460500"/>
                </a:cubicBezTo>
                <a:cubicBezTo>
                  <a:pt x="8615534" y="1434185"/>
                  <a:pt x="8627533" y="1409700"/>
                  <a:pt x="8636000" y="1384300"/>
                </a:cubicBezTo>
                <a:lnTo>
                  <a:pt x="8648700" y="1346200"/>
                </a:lnTo>
                <a:cubicBezTo>
                  <a:pt x="8652933" y="1333500"/>
                  <a:pt x="8655413" y="1320074"/>
                  <a:pt x="8661400" y="1308100"/>
                </a:cubicBezTo>
                <a:cubicBezTo>
                  <a:pt x="8669867" y="1291167"/>
                  <a:pt x="8679769" y="1274878"/>
                  <a:pt x="8686800" y="1257300"/>
                </a:cubicBezTo>
                <a:cubicBezTo>
                  <a:pt x="8696744" y="1232441"/>
                  <a:pt x="8700226" y="1205047"/>
                  <a:pt x="8712200" y="1181100"/>
                </a:cubicBezTo>
                <a:cubicBezTo>
                  <a:pt x="8720667" y="1164167"/>
                  <a:pt x="8730569" y="1147878"/>
                  <a:pt x="8737600" y="1130300"/>
                </a:cubicBezTo>
                <a:cubicBezTo>
                  <a:pt x="8747544" y="1105441"/>
                  <a:pt x="8754533" y="1079500"/>
                  <a:pt x="8763000" y="1054100"/>
                </a:cubicBezTo>
                <a:lnTo>
                  <a:pt x="8775700" y="1016000"/>
                </a:lnTo>
                <a:cubicBezTo>
                  <a:pt x="8779933" y="1003300"/>
                  <a:pt x="8780974" y="989039"/>
                  <a:pt x="8788400" y="977900"/>
                </a:cubicBezTo>
                <a:lnTo>
                  <a:pt x="8813800" y="939800"/>
                </a:lnTo>
                <a:cubicBezTo>
                  <a:pt x="8818698" y="920208"/>
                  <a:pt x="8839200" y="841623"/>
                  <a:pt x="8839200" y="825500"/>
                </a:cubicBezTo>
                <a:cubicBezTo>
                  <a:pt x="8839200" y="761859"/>
                  <a:pt x="8833528" y="698252"/>
                  <a:pt x="8826500" y="635000"/>
                </a:cubicBezTo>
                <a:cubicBezTo>
                  <a:pt x="8825022" y="621695"/>
                  <a:pt x="8820301" y="608602"/>
                  <a:pt x="8813800" y="596900"/>
                </a:cubicBezTo>
                <a:cubicBezTo>
                  <a:pt x="8798975" y="570215"/>
                  <a:pt x="8772653" y="549660"/>
                  <a:pt x="8763000" y="520700"/>
                </a:cubicBezTo>
                <a:cubicBezTo>
                  <a:pt x="8731078" y="424935"/>
                  <a:pt x="8774139" y="542977"/>
                  <a:pt x="8724900" y="444500"/>
                </a:cubicBezTo>
                <a:cubicBezTo>
                  <a:pt x="8718913" y="432526"/>
                  <a:pt x="8718187" y="418374"/>
                  <a:pt x="8712200" y="406400"/>
                </a:cubicBezTo>
                <a:cubicBezTo>
                  <a:pt x="8705374" y="392748"/>
                  <a:pt x="8693626" y="381952"/>
                  <a:pt x="8686800" y="368300"/>
                </a:cubicBezTo>
                <a:cubicBezTo>
                  <a:pt x="8680813" y="356326"/>
                  <a:pt x="8682463" y="340653"/>
                  <a:pt x="8674100" y="330200"/>
                </a:cubicBezTo>
                <a:cubicBezTo>
                  <a:pt x="8664565" y="318281"/>
                  <a:pt x="8648700" y="313267"/>
                  <a:pt x="8636000" y="304800"/>
                </a:cubicBezTo>
                <a:cubicBezTo>
                  <a:pt x="8615747" y="274420"/>
                  <a:pt x="8603614" y="250824"/>
                  <a:pt x="8572500" y="228600"/>
                </a:cubicBezTo>
                <a:cubicBezTo>
                  <a:pt x="8533042" y="200416"/>
                  <a:pt x="8515216" y="203162"/>
                  <a:pt x="8470900" y="190500"/>
                </a:cubicBezTo>
                <a:cubicBezTo>
                  <a:pt x="8434714" y="180161"/>
                  <a:pt x="8421702" y="170772"/>
                  <a:pt x="8382000" y="165100"/>
                </a:cubicBezTo>
                <a:cubicBezTo>
                  <a:pt x="8339883" y="159083"/>
                  <a:pt x="8297333" y="156633"/>
                  <a:pt x="8255000" y="152400"/>
                </a:cubicBezTo>
                <a:lnTo>
                  <a:pt x="8001000" y="165100"/>
                </a:lnTo>
                <a:cubicBezTo>
                  <a:pt x="7950123" y="168280"/>
                  <a:pt x="7899455" y="174293"/>
                  <a:pt x="7848600" y="177800"/>
                </a:cubicBezTo>
                <a:cubicBezTo>
                  <a:pt x="7776680" y="182760"/>
                  <a:pt x="7704667" y="186267"/>
                  <a:pt x="7632700" y="190500"/>
                </a:cubicBezTo>
                <a:cubicBezTo>
                  <a:pt x="7611533" y="194733"/>
                  <a:pt x="7590272" y="198517"/>
                  <a:pt x="7569200" y="203200"/>
                </a:cubicBezTo>
                <a:cubicBezTo>
                  <a:pt x="7552161" y="206986"/>
                  <a:pt x="7535573" y="212778"/>
                  <a:pt x="7518400" y="215900"/>
                </a:cubicBezTo>
                <a:cubicBezTo>
                  <a:pt x="7488949" y="221255"/>
                  <a:pt x="7459133" y="224367"/>
                  <a:pt x="7429500" y="228600"/>
                </a:cubicBezTo>
                <a:cubicBezTo>
                  <a:pt x="7284877" y="276808"/>
                  <a:pt x="7387812" y="247451"/>
                  <a:pt x="7048500" y="228600"/>
                </a:cubicBezTo>
                <a:cubicBezTo>
                  <a:pt x="7010225" y="226474"/>
                  <a:pt x="6972300" y="220133"/>
                  <a:pt x="6934200" y="215900"/>
                </a:cubicBezTo>
                <a:cubicBezTo>
                  <a:pt x="6917267" y="207433"/>
                  <a:pt x="6901361" y="196487"/>
                  <a:pt x="6883400" y="190500"/>
                </a:cubicBezTo>
                <a:cubicBezTo>
                  <a:pt x="6862922" y="183674"/>
                  <a:pt x="6841486" y="177800"/>
                  <a:pt x="6819900" y="177800"/>
                </a:cubicBezTo>
                <a:cubicBezTo>
                  <a:pt x="6633585" y="177800"/>
                  <a:pt x="6447367" y="186267"/>
                  <a:pt x="6261100" y="190500"/>
                </a:cubicBezTo>
                <a:lnTo>
                  <a:pt x="5676900" y="177800"/>
                </a:lnTo>
                <a:cubicBezTo>
                  <a:pt x="5617515" y="175821"/>
                  <a:pt x="5558421" y="168490"/>
                  <a:pt x="5499100" y="165100"/>
                </a:cubicBezTo>
                <a:lnTo>
                  <a:pt x="5232400" y="152400"/>
                </a:lnTo>
                <a:lnTo>
                  <a:pt x="5003800" y="139700"/>
                </a:lnTo>
                <a:lnTo>
                  <a:pt x="4406900" y="152400"/>
                </a:lnTo>
                <a:cubicBezTo>
                  <a:pt x="4393524" y="152935"/>
                  <a:pt x="4382187" y="165100"/>
                  <a:pt x="4368800" y="165100"/>
                </a:cubicBezTo>
                <a:cubicBezTo>
                  <a:pt x="4250191" y="165100"/>
                  <a:pt x="4131733" y="156633"/>
                  <a:pt x="4013200" y="152400"/>
                </a:cubicBezTo>
                <a:cubicBezTo>
                  <a:pt x="3970867" y="148167"/>
                  <a:pt x="3928371" y="145323"/>
                  <a:pt x="3886200" y="139700"/>
                </a:cubicBezTo>
                <a:cubicBezTo>
                  <a:pt x="3864804" y="136847"/>
                  <a:pt x="3844138" y="129522"/>
                  <a:pt x="3822700" y="127000"/>
                </a:cubicBezTo>
                <a:cubicBezTo>
                  <a:pt x="3772073" y="121044"/>
                  <a:pt x="3720996" y="119636"/>
                  <a:pt x="3670300" y="114300"/>
                </a:cubicBezTo>
                <a:cubicBezTo>
                  <a:pt x="3640530" y="111166"/>
                  <a:pt x="3611033" y="105833"/>
                  <a:pt x="3581400" y="101600"/>
                </a:cubicBezTo>
                <a:cubicBezTo>
                  <a:pt x="3568700" y="97367"/>
                  <a:pt x="3556471" y="91295"/>
                  <a:pt x="3543300" y="88900"/>
                </a:cubicBezTo>
                <a:cubicBezTo>
                  <a:pt x="3364579" y="56405"/>
                  <a:pt x="3198361" y="83357"/>
                  <a:pt x="3009900" y="88900"/>
                </a:cubicBezTo>
                <a:cubicBezTo>
                  <a:pt x="2886010" y="119873"/>
                  <a:pt x="3040708" y="82054"/>
                  <a:pt x="2895600" y="114300"/>
                </a:cubicBezTo>
                <a:cubicBezTo>
                  <a:pt x="2734182" y="150171"/>
                  <a:pt x="2972818" y="101396"/>
                  <a:pt x="2781300" y="139700"/>
                </a:cubicBezTo>
                <a:lnTo>
                  <a:pt x="2349500" y="127000"/>
                </a:lnTo>
                <a:cubicBezTo>
                  <a:pt x="1905741" y="107277"/>
                  <a:pt x="2409247" y="124571"/>
                  <a:pt x="2133600" y="101600"/>
                </a:cubicBezTo>
                <a:cubicBezTo>
                  <a:pt x="2057546" y="95262"/>
                  <a:pt x="1981200" y="93133"/>
                  <a:pt x="1905000" y="88900"/>
                </a:cubicBezTo>
                <a:cubicBezTo>
                  <a:pt x="1854200" y="80433"/>
                  <a:pt x="1801458" y="79786"/>
                  <a:pt x="1752600" y="63500"/>
                </a:cubicBezTo>
                <a:cubicBezTo>
                  <a:pt x="1739900" y="59267"/>
                  <a:pt x="1727832" y="52012"/>
                  <a:pt x="1714500" y="50800"/>
                </a:cubicBezTo>
                <a:cubicBezTo>
                  <a:pt x="1634286" y="43508"/>
                  <a:pt x="1553633" y="42333"/>
                  <a:pt x="1473200" y="38100"/>
                </a:cubicBezTo>
                <a:cubicBezTo>
                  <a:pt x="1355204" y="8601"/>
                  <a:pt x="1501895" y="43839"/>
                  <a:pt x="1346200" y="12700"/>
                </a:cubicBezTo>
                <a:cubicBezTo>
                  <a:pt x="1329084" y="9277"/>
                  <a:pt x="1312333" y="4233"/>
                  <a:pt x="1295400" y="0"/>
                </a:cubicBezTo>
                <a:cubicBezTo>
                  <a:pt x="1164167" y="4233"/>
                  <a:pt x="1032775" y="4990"/>
                  <a:pt x="901700" y="12700"/>
                </a:cubicBezTo>
                <a:cubicBezTo>
                  <a:pt x="888336" y="13486"/>
                  <a:pt x="876472" y="21722"/>
                  <a:pt x="863600" y="25400"/>
                </a:cubicBezTo>
                <a:cubicBezTo>
                  <a:pt x="846817" y="30195"/>
                  <a:pt x="829733" y="33867"/>
                  <a:pt x="812800" y="38100"/>
                </a:cubicBezTo>
                <a:cubicBezTo>
                  <a:pt x="717024" y="101951"/>
                  <a:pt x="854987" y="16145"/>
                  <a:pt x="673100" y="88900"/>
                </a:cubicBezTo>
                <a:cubicBezTo>
                  <a:pt x="651933" y="97367"/>
                  <a:pt x="631594" y="108302"/>
                  <a:pt x="609600" y="114300"/>
                </a:cubicBezTo>
                <a:cubicBezTo>
                  <a:pt x="516996" y="139556"/>
                  <a:pt x="257373" y="139001"/>
                  <a:pt x="241300" y="139700"/>
                </a:cubicBezTo>
                <a:cubicBezTo>
                  <a:pt x="228600" y="143933"/>
                  <a:pt x="215505" y="147127"/>
                  <a:pt x="203200" y="152400"/>
                </a:cubicBezTo>
                <a:cubicBezTo>
                  <a:pt x="185799" y="159858"/>
                  <a:pt x="171008" y="174311"/>
                  <a:pt x="152400" y="177800"/>
                </a:cubicBezTo>
                <a:cubicBezTo>
                  <a:pt x="102297" y="187194"/>
                  <a:pt x="50800" y="186267"/>
                  <a:pt x="0" y="190500"/>
                </a:cubicBezTo>
                <a:cubicBezTo>
                  <a:pt x="55712" y="227641"/>
                  <a:pt x="22836" y="215900"/>
                  <a:pt x="101600" y="215900"/>
                </a:cubicBezTo>
              </a:path>
            </a:pathLst>
          </a:cu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17783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 y="12700"/>
            <a:ext cx="12192000" cy="68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descr="FCLogo_FINALcolour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1714500" y="2472334"/>
            <a:ext cx="8655050" cy="6155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381000"/>
            <a:r>
              <a:rPr lang="en-CA" altLang="en-US" sz="4000" b="1" kern="0" dirty="0" smtClean="0">
                <a:solidFill>
                  <a:schemeClr val="bg1"/>
                </a:solidFill>
                <a:latin typeface="+mn-lt"/>
              </a:rPr>
              <a:t>If asked I shall elaborate.</a:t>
            </a:r>
            <a:endParaRPr lang="en-CA" altLang="en-US" sz="4000" b="1" kern="0" dirty="0">
              <a:solidFill>
                <a:schemeClr val="bg1"/>
              </a:solidFill>
              <a:latin typeface="+mn-lt"/>
            </a:endParaRPr>
          </a:p>
        </p:txBody>
      </p:sp>
      <p:sp>
        <p:nvSpPr>
          <p:cNvPr id="9" name="Freeform 5"/>
          <p:cNvSpPr>
            <a:spLocks noChangeArrowheads="1"/>
          </p:cNvSpPr>
          <p:nvPr/>
        </p:nvSpPr>
        <p:spPr bwMode="auto">
          <a:xfrm>
            <a:off x="1714500" y="3395664"/>
            <a:ext cx="8655050" cy="104775"/>
          </a:xfrm>
          <a:custGeom>
            <a:avLst/>
            <a:gdLst>
              <a:gd name="T0" fmla="*/ 0 w 5452"/>
              <a:gd name="T1" fmla="*/ 2147483646 h 66"/>
              <a:gd name="T2" fmla="*/ 0 w 5452"/>
              <a:gd name="T3" fmla="*/ 0 h 66"/>
              <a:gd name="T4" fmla="*/ 2147483646 w 5452"/>
              <a:gd name="T5" fmla="*/ 0 h 66"/>
              <a:gd name="T6" fmla="*/ 2147483646 w 5452"/>
              <a:gd name="T7" fmla="*/ 2147483646 h 66"/>
              <a:gd name="T8" fmla="*/ 2147483646 w 5452"/>
              <a:gd name="T9" fmla="*/ 2147483646 h 66"/>
              <a:gd name="T10" fmla="*/ 2147483646 w 5452"/>
              <a:gd name="T11" fmla="*/ 2147483646 h 66"/>
              <a:gd name="T12" fmla="*/ 0 w 5452"/>
              <a:gd name="T13" fmla="*/ 2147483646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2" h="66">
                <a:moveTo>
                  <a:pt x="0" y="66"/>
                </a:moveTo>
                <a:lnTo>
                  <a:pt x="0" y="0"/>
                </a:lnTo>
                <a:lnTo>
                  <a:pt x="5452" y="0"/>
                </a:lnTo>
                <a:lnTo>
                  <a:pt x="5430" y="22"/>
                </a:lnTo>
                <a:lnTo>
                  <a:pt x="23" y="22"/>
                </a:lnTo>
                <a:lnTo>
                  <a:pt x="23" y="44"/>
                </a:lnTo>
                <a:lnTo>
                  <a:pt x="0" y="66"/>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Tree>
    <p:extLst>
      <p:ext uri="{BB962C8B-B14F-4D97-AF65-F5344CB8AC3E}">
        <p14:creationId xmlns:p14="http://schemas.microsoft.com/office/powerpoint/2010/main" val="4061169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mage result for pictures of inuksh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32295"/>
            <a:ext cx="15570077" cy="1084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p:cNvSpPr>
            <a:spLocks noGrp="1" noChangeArrowheads="1"/>
          </p:cNvSpPr>
          <p:nvPr>
            <p:ph type="ctrTitle" idx="4294967295"/>
          </p:nvPr>
        </p:nvSpPr>
        <p:spPr bwMode="auto">
          <a:xfrm>
            <a:off x="1679575" y="1928813"/>
            <a:ext cx="865505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381000"/>
            <a:r>
              <a:rPr lang="en-CA" altLang="en-US" sz="6000" b="1" dirty="0">
                <a:solidFill>
                  <a:srgbClr val="0066FF"/>
                </a:solidFill>
                <a:latin typeface="Arial Black" panose="020B0A04020102020204" pitchFamily="34" charset="0"/>
              </a:rPr>
              <a:t>Over to YOU!</a:t>
            </a:r>
          </a:p>
        </p:txBody>
      </p:sp>
      <p:sp>
        <p:nvSpPr>
          <p:cNvPr id="48132" name="Rectangle 3"/>
          <p:cNvSpPr>
            <a:spLocks noChangeArrowheads="1"/>
          </p:cNvSpPr>
          <p:nvPr/>
        </p:nvSpPr>
        <p:spPr bwMode="auto">
          <a:xfrm>
            <a:off x="1722420" y="2867818"/>
            <a:ext cx="8583612" cy="349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48133" name="Freeform 4"/>
          <p:cNvSpPr>
            <a:spLocks noChangeArrowheads="1"/>
          </p:cNvSpPr>
          <p:nvPr/>
        </p:nvSpPr>
        <p:spPr bwMode="auto">
          <a:xfrm>
            <a:off x="1709433" y="2850355"/>
            <a:ext cx="8655050" cy="104775"/>
          </a:xfrm>
          <a:custGeom>
            <a:avLst/>
            <a:gdLst>
              <a:gd name="T0" fmla="*/ 0 w 5452"/>
              <a:gd name="T1" fmla="*/ 2147483646 h 66"/>
              <a:gd name="T2" fmla="*/ 2147483646 w 5452"/>
              <a:gd name="T3" fmla="*/ 2147483646 h 66"/>
              <a:gd name="T4" fmla="*/ 2147483646 w 5452"/>
              <a:gd name="T5" fmla="*/ 0 h 66"/>
              <a:gd name="T6" fmla="*/ 2147483646 w 5452"/>
              <a:gd name="T7" fmla="*/ 2147483646 h 66"/>
              <a:gd name="T8" fmla="*/ 2147483646 w 5452"/>
              <a:gd name="T9" fmla="*/ 2147483646 h 66"/>
              <a:gd name="T10" fmla="*/ 2147483646 w 5452"/>
              <a:gd name="T11" fmla="*/ 2147483646 h 66"/>
              <a:gd name="T12" fmla="*/ 0 w 5452"/>
              <a:gd name="T13" fmla="*/ 2147483646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2" h="66">
                <a:moveTo>
                  <a:pt x="0" y="66"/>
                </a:moveTo>
                <a:lnTo>
                  <a:pt x="5452" y="66"/>
                </a:lnTo>
                <a:lnTo>
                  <a:pt x="5452" y="0"/>
                </a:lnTo>
                <a:lnTo>
                  <a:pt x="5430" y="22"/>
                </a:lnTo>
                <a:lnTo>
                  <a:pt x="5430" y="44"/>
                </a:lnTo>
                <a:lnTo>
                  <a:pt x="23" y="44"/>
                </a:lnTo>
                <a:lnTo>
                  <a:pt x="0" y="66"/>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48134" name="Freeform 5"/>
          <p:cNvSpPr>
            <a:spLocks noChangeArrowheads="1"/>
          </p:cNvSpPr>
          <p:nvPr/>
        </p:nvSpPr>
        <p:spPr bwMode="auto">
          <a:xfrm>
            <a:off x="1709433" y="2822574"/>
            <a:ext cx="8655050" cy="104775"/>
          </a:xfrm>
          <a:custGeom>
            <a:avLst/>
            <a:gdLst>
              <a:gd name="T0" fmla="*/ 0 w 5452"/>
              <a:gd name="T1" fmla="*/ 2147483646 h 66"/>
              <a:gd name="T2" fmla="*/ 0 w 5452"/>
              <a:gd name="T3" fmla="*/ 0 h 66"/>
              <a:gd name="T4" fmla="*/ 2147483646 w 5452"/>
              <a:gd name="T5" fmla="*/ 0 h 66"/>
              <a:gd name="T6" fmla="*/ 2147483646 w 5452"/>
              <a:gd name="T7" fmla="*/ 2147483646 h 66"/>
              <a:gd name="T8" fmla="*/ 2147483646 w 5452"/>
              <a:gd name="T9" fmla="*/ 2147483646 h 66"/>
              <a:gd name="T10" fmla="*/ 2147483646 w 5452"/>
              <a:gd name="T11" fmla="*/ 2147483646 h 66"/>
              <a:gd name="T12" fmla="*/ 0 w 5452"/>
              <a:gd name="T13" fmla="*/ 2147483646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2" h="66">
                <a:moveTo>
                  <a:pt x="0" y="66"/>
                </a:moveTo>
                <a:lnTo>
                  <a:pt x="0" y="0"/>
                </a:lnTo>
                <a:lnTo>
                  <a:pt x="5452" y="0"/>
                </a:lnTo>
                <a:lnTo>
                  <a:pt x="5430" y="22"/>
                </a:lnTo>
                <a:lnTo>
                  <a:pt x="23" y="22"/>
                </a:lnTo>
                <a:lnTo>
                  <a:pt x="23" y="44"/>
                </a:lnTo>
                <a:lnTo>
                  <a:pt x="0" y="66"/>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48135" name="Rectangle 6"/>
          <p:cNvSpPr>
            <a:spLocks noChangeArrowheads="1"/>
          </p:cNvSpPr>
          <p:nvPr/>
        </p:nvSpPr>
        <p:spPr bwMode="auto">
          <a:xfrm>
            <a:off x="1919288" y="5157789"/>
            <a:ext cx="82597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CA" altLang="en-US" sz="6000" b="1" dirty="0">
                <a:solidFill>
                  <a:srgbClr val="FF0066"/>
                </a:solidFill>
                <a:latin typeface="Arial Black" panose="020B0A04020102020204" pitchFamily="34" charset="0"/>
              </a:rPr>
              <a:t>Thank You!</a:t>
            </a:r>
          </a:p>
        </p:txBody>
      </p:sp>
      <p:sp>
        <p:nvSpPr>
          <p:cNvPr id="48136" name="Text Box 7"/>
          <p:cNvSpPr txBox="1">
            <a:spLocks noChangeArrowheads="1"/>
          </p:cNvSpPr>
          <p:nvPr/>
        </p:nvSpPr>
        <p:spPr bwMode="auto">
          <a:xfrm>
            <a:off x="2046287" y="3103252"/>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CA" altLang="en-US" sz="2400" b="1" dirty="0">
                <a:solidFill>
                  <a:srgbClr val="0066FF"/>
                </a:solidFill>
              </a:rPr>
              <a:t>Our Future</a:t>
            </a:r>
            <a:r>
              <a:rPr lang="en-CA" altLang="en-US" sz="2400" b="1" dirty="0">
                <a:solidFill>
                  <a:srgbClr val="FF00FF"/>
                </a:solidFill>
              </a:rPr>
              <a:t> is </a:t>
            </a:r>
            <a:r>
              <a:rPr lang="en-CA" altLang="en-US" sz="2400" b="1" dirty="0">
                <a:solidFill>
                  <a:srgbClr val="0066FF"/>
                </a:solidFill>
              </a:rPr>
              <a:t>in Our Hands, </a:t>
            </a:r>
            <a:r>
              <a:rPr lang="en-CA" altLang="en-US" sz="2400" b="1" dirty="0" smtClean="0">
                <a:solidFill>
                  <a:srgbClr val="0066FF"/>
                </a:solidFill>
              </a:rPr>
              <a:t>Minds, Hearts and Spirits</a:t>
            </a:r>
            <a:endParaRPr lang="en-CA" altLang="en-US" sz="2400" b="1" dirty="0">
              <a:solidFill>
                <a:srgbClr val="0066FF"/>
              </a:solidFill>
            </a:endParaRPr>
          </a:p>
        </p:txBody>
      </p:sp>
      <p:pic>
        <p:nvPicPr>
          <p:cNvPr id="10" name="Picture 14" descr="FCLogo_FINALcolour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34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 y="12700"/>
            <a:ext cx="12192000" cy="68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descr="FCLogo_FINALcolour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1714500" y="2472334"/>
            <a:ext cx="8655050" cy="6155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381000"/>
            <a:r>
              <a:rPr lang="en-CA" altLang="en-US" sz="4000" b="1" kern="0" dirty="0" smtClean="0">
                <a:solidFill>
                  <a:schemeClr val="bg1"/>
                </a:solidFill>
                <a:latin typeface="+mn-lt"/>
              </a:rPr>
              <a:t>1</a:t>
            </a:r>
            <a:r>
              <a:rPr lang="en-CA" altLang="en-US" sz="4000" b="1" kern="0" baseline="30000" dirty="0" smtClean="0">
                <a:solidFill>
                  <a:schemeClr val="bg1"/>
                </a:solidFill>
                <a:latin typeface="+mn-lt"/>
              </a:rPr>
              <a:t>st</a:t>
            </a:r>
            <a:r>
              <a:rPr lang="en-CA" altLang="en-US" sz="4000" b="1" kern="0" dirty="0" smtClean="0">
                <a:solidFill>
                  <a:schemeClr val="bg1"/>
                </a:solidFill>
                <a:latin typeface="+mn-lt"/>
              </a:rPr>
              <a:t> Set the Scene</a:t>
            </a:r>
            <a:endParaRPr lang="en-CA" altLang="en-US" sz="4000" b="1" kern="0" dirty="0">
              <a:solidFill>
                <a:schemeClr val="bg1"/>
              </a:solidFill>
              <a:latin typeface="+mn-lt"/>
            </a:endParaRPr>
          </a:p>
        </p:txBody>
      </p:sp>
      <p:sp>
        <p:nvSpPr>
          <p:cNvPr id="9" name="Freeform 5"/>
          <p:cNvSpPr>
            <a:spLocks noChangeArrowheads="1"/>
          </p:cNvSpPr>
          <p:nvPr/>
        </p:nvSpPr>
        <p:spPr bwMode="auto">
          <a:xfrm>
            <a:off x="1714500" y="3395664"/>
            <a:ext cx="8655050" cy="104775"/>
          </a:xfrm>
          <a:custGeom>
            <a:avLst/>
            <a:gdLst>
              <a:gd name="T0" fmla="*/ 0 w 5452"/>
              <a:gd name="T1" fmla="*/ 2147483646 h 66"/>
              <a:gd name="T2" fmla="*/ 0 w 5452"/>
              <a:gd name="T3" fmla="*/ 0 h 66"/>
              <a:gd name="T4" fmla="*/ 2147483646 w 5452"/>
              <a:gd name="T5" fmla="*/ 0 h 66"/>
              <a:gd name="T6" fmla="*/ 2147483646 w 5452"/>
              <a:gd name="T7" fmla="*/ 2147483646 h 66"/>
              <a:gd name="T8" fmla="*/ 2147483646 w 5452"/>
              <a:gd name="T9" fmla="*/ 2147483646 h 66"/>
              <a:gd name="T10" fmla="*/ 2147483646 w 5452"/>
              <a:gd name="T11" fmla="*/ 2147483646 h 66"/>
              <a:gd name="T12" fmla="*/ 0 w 5452"/>
              <a:gd name="T13" fmla="*/ 2147483646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2" h="66">
                <a:moveTo>
                  <a:pt x="0" y="66"/>
                </a:moveTo>
                <a:lnTo>
                  <a:pt x="0" y="0"/>
                </a:lnTo>
                <a:lnTo>
                  <a:pt x="5452" y="0"/>
                </a:lnTo>
                <a:lnTo>
                  <a:pt x="5430" y="22"/>
                </a:lnTo>
                <a:lnTo>
                  <a:pt x="23" y="22"/>
                </a:lnTo>
                <a:lnTo>
                  <a:pt x="23" y="44"/>
                </a:lnTo>
                <a:lnTo>
                  <a:pt x="0" y="66"/>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Tree>
    <p:extLst>
      <p:ext uri="{BB962C8B-B14F-4D97-AF65-F5344CB8AC3E}">
        <p14:creationId xmlns:p14="http://schemas.microsoft.com/office/powerpoint/2010/main" val="4209066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13"/>
            <a:ext cx="12192000" cy="68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noChangeArrowheads="1"/>
          </p:cNvSpPr>
          <p:nvPr/>
        </p:nvSpPr>
        <p:spPr bwMode="auto">
          <a:xfrm>
            <a:off x="529076" y="1071109"/>
            <a:ext cx="11161239" cy="98986"/>
          </a:xfrm>
          <a:custGeom>
            <a:avLst/>
            <a:gdLst>
              <a:gd name="T0" fmla="*/ 0 w 5362"/>
              <a:gd name="T1" fmla="*/ 2147483646 h 44"/>
              <a:gd name="T2" fmla="*/ 0 w 5362"/>
              <a:gd name="T3" fmla="*/ 0 h 44"/>
              <a:gd name="T4" fmla="*/ 2147483646 w 5362"/>
              <a:gd name="T5" fmla="*/ 0 h 44"/>
              <a:gd name="T6" fmla="*/ 2147483646 w 5362"/>
              <a:gd name="T7" fmla="*/ 2147483646 h 44"/>
              <a:gd name="T8" fmla="*/ 2147483646 w 5362"/>
              <a:gd name="T9" fmla="*/ 2147483646 h 44"/>
              <a:gd name="T10" fmla="*/ 2147483646 w 5362"/>
              <a:gd name="T11" fmla="*/ 2147483646 h 44"/>
              <a:gd name="T12" fmla="*/ 0 w 5362"/>
              <a:gd name="T13" fmla="*/ 214748364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2" h="44">
                <a:moveTo>
                  <a:pt x="0" y="44"/>
                </a:moveTo>
                <a:lnTo>
                  <a:pt x="0" y="0"/>
                </a:lnTo>
                <a:lnTo>
                  <a:pt x="5362" y="0"/>
                </a:lnTo>
                <a:lnTo>
                  <a:pt x="5347" y="15"/>
                </a:lnTo>
                <a:lnTo>
                  <a:pt x="15" y="15"/>
                </a:lnTo>
                <a:lnTo>
                  <a:pt x="15" y="29"/>
                </a:lnTo>
                <a:lnTo>
                  <a:pt x="0" y="44"/>
                </a:lnTo>
                <a:close/>
              </a:path>
            </a:pathLst>
          </a:custGeom>
          <a:gradFill rotWithShape="0">
            <a:gsLst>
              <a:gs pos="0">
                <a:srgbClr val="999999"/>
              </a:gs>
              <a:gs pos="100000">
                <a:srgbClr val="C6ACF5"/>
              </a:gs>
            </a:gsLst>
            <a:lin ang="11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 name="Freeform 5"/>
          <p:cNvSpPr>
            <a:spLocks noChangeArrowheads="1"/>
          </p:cNvSpPr>
          <p:nvPr/>
        </p:nvSpPr>
        <p:spPr bwMode="auto">
          <a:xfrm>
            <a:off x="529076" y="1006759"/>
            <a:ext cx="11161239" cy="133489"/>
          </a:xfrm>
          <a:custGeom>
            <a:avLst/>
            <a:gdLst>
              <a:gd name="T0" fmla="*/ 0 w 5362"/>
              <a:gd name="T1" fmla="*/ 44 h 44"/>
              <a:gd name="T2" fmla="*/ 0 w 5362"/>
              <a:gd name="T3" fmla="*/ 0 h 44"/>
              <a:gd name="T4" fmla="*/ 5362 w 5362"/>
              <a:gd name="T5" fmla="*/ 0 h 44"/>
              <a:gd name="T6" fmla="*/ 5347 w 5362"/>
              <a:gd name="T7" fmla="*/ 15 h 44"/>
              <a:gd name="T8" fmla="*/ 15 w 5362"/>
              <a:gd name="T9" fmla="*/ 15 h 44"/>
              <a:gd name="T10" fmla="*/ 15 w 5362"/>
              <a:gd name="T11" fmla="*/ 29 h 44"/>
              <a:gd name="T12" fmla="*/ 0 w 536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362" h="44">
                <a:moveTo>
                  <a:pt x="0" y="44"/>
                </a:moveTo>
                <a:lnTo>
                  <a:pt x="0" y="0"/>
                </a:lnTo>
                <a:lnTo>
                  <a:pt x="5362" y="0"/>
                </a:lnTo>
                <a:lnTo>
                  <a:pt x="5347" y="15"/>
                </a:lnTo>
                <a:lnTo>
                  <a:pt x="15" y="15"/>
                </a:lnTo>
                <a:lnTo>
                  <a:pt x="15" y="29"/>
                </a:lnTo>
                <a:lnTo>
                  <a:pt x="0" y="44"/>
                </a:lnTo>
                <a:close/>
              </a:path>
            </a:pathLst>
          </a:custGeom>
          <a:solidFill>
            <a:schemeClr val="bg2">
              <a:lumMod val="40000"/>
              <a:lumOff val="60000"/>
            </a:schemeClr>
          </a:solidFill>
          <a:ln>
            <a:noFill/>
          </a:ln>
        </p:spPr>
        <p:txBody>
          <a:bodyPr/>
          <a:lstStyle/>
          <a:p>
            <a:pPr eaLnBrk="1" hangingPunct="1">
              <a:defRPr/>
            </a:pPr>
            <a:endParaRPr lang="en-CA"/>
          </a:p>
        </p:txBody>
      </p:sp>
      <p:pic>
        <p:nvPicPr>
          <p:cNvPr id="4" name="Picture 14" descr="FCLogo_FINALcolour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529076" y="420586"/>
            <a:ext cx="10646924" cy="5539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81000"/>
            <a:r>
              <a:rPr lang="en-CA" altLang="en-US" sz="4000" b="1" dirty="0" smtClean="0">
                <a:solidFill>
                  <a:schemeClr val="bg1"/>
                </a:solidFill>
                <a:latin typeface="+mn-lt"/>
              </a:rPr>
              <a:t>A Systems Perspective on the Problematique</a:t>
            </a:r>
            <a:endParaRPr lang="en-CA" altLang="en-US" sz="4000" b="1" dirty="0">
              <a:solidFill>
                <a:schemeClr val="bg1"/>
              </a:solidFill>
              <a:latin typeface="+mn-lt"/>
            </a:endParaRPr>
          </a:p>
        </p:txBody>
      </p:sp>
      <p:sp>
        <p:nvSpPr>
          <p:cNvPr id="12" name="Rectangle 11"/>
          <p:cNvSpPr/>
          <p:nvPr/>
        </p:nvSpPr>
        <p:spPr>
          <a:xfrm>
            <a:off x="2118738" y="1981756"/>
            <a:ext cx="7467600" cy="707886"/>
          </a:xfrm>
          <a:prstGeom prst="rect">
            <a:avLst/>
          </a:prstGeom>
        </p:spPr>
        <p:txBody>
          <a:bodyPr wrap="square">
            <a:spAutoFit/>
          </a:bodyPr>
          <a:lstStyle/>
          <a:p>
            <a:pPr algn="ctr"/>
            <a:r>
              <a:rPr lang="en-CA" sz="4000" b="1" i="0" u="none" strike="noStrike" baseline="0" dirty="0" smtClean="0">
                <a:solidFill>
                  <a:srgbClr val="FFFF00"/>
                </a:solidFill>
              </a:rPr>
              <a:t>Can it Help?</a:t>
            </a:r>
            <a:endParaRPr lang="en-CA" sz="4000" dirty="0">
              <a:solidFill>
                <a:srgbClr val="FFFF00"/>
              </a:solidFill>
            </a:endParaRPr>
          </a:p>
        </p:txBody>
      </p:sp>
    </p:spTree>
    <p:extLst>
      <p:ext uri="{BB962C8B-B14F-4D97-AF65-F5344CB8AC3E}">
        <p14:creationId xmlns:p14="http://schemas.microsoft.com/office/powerpoint/2010/main" val="1210963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13"/>
            <a:ext cx="12192000" cy="68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noChangeArrowheads="1"/>
          </p:cNvSpPr>
          <p:nvPr/>
        </p:nvSpPr>
        <p:spPr bwMode="auto">
          <a:xfrm>
            <a:off x="529076" y="1071109"/>
            <a:ext cx="11161239" cy="98986"/>
          </a:xfrm>
          <a:custGeom>
            <a:avLst/>
            <a:gdLst>
              <a:gd name="T0" fmla="*/ 0 w 5362"/>
              <a:gd name="T1" fmla="*/ 2147483646 h 44"/>
              <a:gd name="T2" fmla="*/ 0 w 5362"/>
              <a:gd name="T3" fmla="*/ 0 h 44"/>
              <a:gd name="T4" fmla="*/ 2147483646 w 5362"/>
              <a:gd name="T5" fmla="*/ 0 h 44"/>
              <a:gd name="T6" fmla="*/ 2147483646 w 5362"/>
              <a:gd name="T7" fmla="*/ 2147483646 h 44"/>
              <a:gd name="T8" fmla="*/ 2147483646 w 5362"/>
              <a:gd name="T9" fmla="*/ 2147483646 h 44"/>
              <a:gd name="T10" fmla="*/ 2147483646 w 5362"/>
              <a:gd name="T11" fmla="*/ 2147483646 h 44"/>
              <a:gd name="T12" fmla="*/ 0 w 5362"/>
              <a:gd name="T13" fmla="*/ 214748364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2" h="44">
                <a:moveTo>
                  <a:pt x="0" y="44"/>
                </a:moveTo>
                <a:lnTo>
                  <a:pt x="0" y="0"/>
                </a:lnTo>
                <a:lnTo>
                  <a:pt x="5362" y="0"/>
                </a:lnTo>
                <a:lnTo>
                  <a:pt x="5347" y="15"/>
                </a:lnTo>
                <a:lnTo>
                  <a:pt x="15" y="15"/>
                </a:lnTo>
                <a:lnTo>
                  <a:pt x="15" y="29"/>
                </a:lnTo>
                <a:lnTo>
                  <a:pt x="0" y="44"/>
                </a:lnTo>
                <a:close/>
              </a:path>
            </a:pathLst>
          </a:custGeom>
          <a:gradFill rotWithShape="0">
            <a:gsLst>
              <a:gs pos="0">
                <a:srgbClr val="999999"/>
              </a:gs>
              <a:gs pos="100000">
                <a:srgbClr val="C6ACF5"/>
              </a:gs>
            </a:gsLst>
            <a:lin ang="11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 name="Freeform 5"/>
          <p:cNvSpPr>
            <a:spLocks noChangeArrowheads="1"/>
          </p:cNvSpPr>
          <p:nvPr/>
        </p:nvSpPr>
        <p:spPr bwMode="auto">
          <a:xfrm>
            <a:off x="529076" y="1006759"/>
            <a:ext cx="11161239" cy="133489"/>
          </a:xfrm>
          <a:custGeom>
            <a:avLst/>
            <a:gdLst>
              <a:gd name="T0" fmla="*/ 0 w 5362"/>
              <a:gd name="T1" fmla="*/ 44 h 44"/>
              <a:gd name="T2" fmla="*/ 0 w 5362"/>
              <a:gd name="T3" fmla="*/ 0 h 44"/>
              <a:gd name="T4" fmla="*/ 5362 w 5362"/>
              <a:gd name="T5" fmla="*/ 0 h 44"/>
              <a:gd name="T6" fmla="*/ 5347 w 5362"/>
              <a:gd name="T7" fmla="*/ 15 h 44"/>
              <a:gd name="T8" fmla="*/ 15 w 5362"/>
              <a:gd name="T9" fmla="*/ 15 h 44"/>
              <a:gd name="T10" fmla="*/ 15 w 5362"/>
              <a:gd name="T11" fmla="*/ 29 h 44"/>
              <a:gd name="T12" fmla="*/ 0 w 536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362" h="44">
                <a:moveTo>
                  <a:pt x="0" y="44"/>
                </a:moveTo>
                <a:lnTo>
                  <a:pt x="0" y="0"/>
                </a:lnTo>
                <a:lnTo>
                  <a:pt x="5362" y="0"/>
                </a:lnTo>
                <a:lnTo>
                  <a:pt x="5347" y="15"/>
                </a:lnTo>
                <a:lnTo>
                  <a:pt x="15" y="15"/>
                </a:lnTo>
                <a:lnTo>
                  <a:pt x="15" y="29"/>
                </a:lnTo>
                <a:lnTo>
                  <a:pt x="0" y="44"/>
                </a:lnTo>
                <a:close/>
              </a:path>
            </a:pathLst>
          </a:custGeom>
          <a:solidFill>
            <a:schemeClr val="bg2">
              <a:lumMod val="40000"/>
              <a:lumOff val="60000"/>
            </a:schemeClr>
          </a:solidFill>
          <a:ln>
            <a:noFill/>
          </a:ln>
        </p:spPr>
        <p:txBody>
          <a:bodyPr/>
          <a:lstStyle/>
          <a:p>
            <a:pPr eaLnBrk="1" hangingPunct="1">
              <a:defRPr/>
            </a:pPr>
            <a:endParaRPr lang="en-CA"/>
          </a:p>
        </p:txBody>
      </p:sp>
      <p:pic>
        <p:nvPicPr>
          <p:cNvPr id="4" name="Picture 14" descr="FCLogo_FINALcolour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529076" y="420586"/>
            <a:ext cx="10646924" cy="5539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81000"/>
            <a:r>
              <a:rPr lang="en-CA" altLang="en-US" sz="4000" b="1" dirty="0" smtClean="0">
                <a:solidFill>
                  <a:schemeClr val="bg1"/>
                </a:solidFill>
                <a:latin typeface="+mn-lt"/>
              </a:rPr>
              <a:t>A Systems Perspective on the Problematique</a:t>
            </a:r>
            <a:endParaRPr lang="en-CA" altLang="en-US" sz="4000" b="1" dirty="0">
              <a:solidFill>
                <a:schemeClr val="bg1"/>
              </a:solidFill>
              <a:latin typeface="+mn-lt"/>
            </a:endParaRPr>
          </a:p>
        </p:txBody>
      </p:sp>
      <p:sp>
        <p:nvSpPr>
          <p:cNvPr id="7" name="Rectangle 6"/>
          <p:cNvSpPr/>
          <p:nvPr/>
        </p:nvSpPr>
        <p:spPr>
          <a:xfrm>
            <a:off x="2578278" y="3087652"/>
            <a:ext cx="6680022" cy="1200329"/>
          </a:xfrm>
          <a:prstGeom prst="rect">
            <a:avLst/>
          </a:prstGeom>
        </p:spPr>
        <p:txBody>
          <a:bodyPr wrap="square">
            <a:spAutoFit/>
          </a:bodyPr>
          <a:lstStyle/>
          <a:p>
            <a:r>
              <a:rPr lang="en-CA" sz="2400" b="1" dirty="0" smtClean="0">
                <a:solidFill>
                  <a:srgbClr val="00B0F0"/>
                </a:solidFill>
              </a:rPr>
              <a:t>“Can we apply a systems perspective to this </a:t>
            </a:r>
          </a:p>
          <a:p>
            <a:r>
              <a:rPr lang="en-CA" sz="2400" b="1" dirty="0" smtClean="0">
                <a:solidFill>
                  <a:srgbClr val="00B0F0"/>
                </a:solidFill>
              </a:rPr>
              <a:t>which has been described as a poly-crisis and define possible strategic and impactful responses?”</a:t>
            </a:r>
            <a:endParaRPr lang="en-CA" sz="2400" b="1" dirty="0">
              <a:solidFill>
                <a:srgbClr val="00B0F0"/>
              </a:solidFill>
            </a:endParaRPr>
          </a:p>
        </p:txBody>
      </p:sp>
      <p:sp>
        <p:nvSpPr>
          <p:cNvPr id="10" name="Rectangle 9"/>
          <p:cNvSpPr/>
          <p:nvPr/>
        </p:nvSpPr>
        <p:spPr>
          <a:xfrm>
            <a:off x="2118738" y="1981756"/>
            <a:ext cx="7467600" cy="707886"/>
          </a:xfrm>
          <a:prstGeom prst="rect">
            <a:avLst/>
          </a:prstGeom>
        </p:spPr>
        <p:txBody>
          <a:bodyPr wrap="square">
            <a:spAutoFit/>
          </a:bodyPr>
          <a:lstStyle/>
          <a:p>
            <a:pPr algn="ctr"/>
            <a:r>
              <a:rPr lang="en-CA" sz="4000" b="1" i="0" u="none" strike="noStrike" baseline="0" dirty="0" smtClean="0">
                <a:solidFill>
                  <a:srgbClr val="FFFF00"/>
                </a:solidFill>
              </a:rPr>
              <a:t>Can it Help?</a:t>
            </a:r>
            <a:endParaRPr lang="en-CA" sz="4000" dirty="0">
              <a:solidFill>
                <a:srgbClr val="FFFF00"/>
              </a:solidFill>
            </a:endParaRPr>
          </a:p>
        </p:txBody>
      </p:sp>
    </p:spTree>
    <p:extLst>
      <p:ext uri="{BB962C8B-B14F-4D97-AF65-F5344CB8AC3E}">
        <p14:creationId xmlns:p14="http://schemas.microsoft.com/office/powerpoint/2010/main" val="8439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287"/>
            <a:ext cx="12192000" cy="68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noChangeArrowheads="1"/>
          </p:cNvSpPr>
          <p:nvPr/>
        </p:nvSpPr>
        <p:spPr bwMode="auto">
          <a:xfrm>
            <a:off x="529076" y="1071109"/>
            <a:ext cx="11161239" cy="98986"/>
          </a:xfrm>
          <a:custGeom>
            <a:avLst/>
            <a:gdLst>
              <a:gd name="T0" fmla="*/ 0 w 5362"/>
              <a:gd name="T1" fmla="*/ 2147483646 h 44"/>
              <a:gd name="T2" fmla="*/ 0 w 5362"/>
              <a:gd name="T3" fmla="*/ 0 h 44"/>
              <a:gd name="T4" fmla="*/ 2147483646 w 5362"/>
              <a:gd name="T5" fmla="*/ 0 h 44"/>
              <a:gd name="T6" fmla="*/ 2147483646 w 5362"/>
              <a:gd name="T7" fmla="*/ 2147483646 h 44"/>
              <a:gd name="T8" fmla="*/ 2147483646 w 5362"/>
              <a:gd name="T9" fmla="*/ 2147483646 h 44"/>
              <a:gd name="T10" fmla="*/ 2147483646 w 5362"/>
              <a:gd name="T11" fmla="*/ 2147483646 h 44"/>
              <a:gd name="T12" fmla="*/ 0 w 5362"/>
              <a:gd name="T13" fmla="*/ 214748364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2" h="44">
                <a:moveTo>
                  <a:pt x="0" y="44"/>
                </a:moveTo>
                <a:lnTo>
                  <a:pt x="0" y="0"/>
                </a:lnTo>
                <a:lnTo>
                  <a:pt x="5362" y="0"/>
                </a:lnTo>
                <a:lnTo>
                  <a:pt x="5347" y="15"/>
                </a:lnTo>
                <a:lnTo>
                  <a:pt x="15" y="15"/>
                </a:lnTo>
                <a:lnTo>
                  <a:pt x="15" y="29"/>
                </a:lnTo>
                <a:lnTo>
                  <a:pt x="0" y="44"/>
                </a:lnTo>
                <a:close/>
              </a:path>
            </a:pathLst>
          </a:custGeom>
          <a:gradFill rotWithShape="0">
            <a:gsLst>
              <a:gs pos="0">
                <a:srgbClr val="999999"/>
              </a:gs>
              <a:gs pos="100000">
                <a:srgbClr val="C6ACF5"/>
              </a:gs>
            </a:gsLst>
            <a:lin ang="11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 name="Freeform 5"/>
          <p:cNvSpPr>
            <a:spLocks noChangeArrowheads="1"/>
          </p:cNvSpPr>
          <p:nvPr/>
        </p:nvSpPr>
        <p:spPr bwMode="auto">
          <a:xfrm>
            <a:off x="529076" y="1006759"/>
            <a:ext cx="11161239" cy="133489"/>
          </a:xfrm>
          <a:custGeom>
            <a:avLst/>
            <a:gdLst>
              <a:gd name="T0" fmla="*/ 0 w 5362"/>
              <a:gd name="T1" fmla="*/ 44 h 44"/>
              <a:gd name="T2" fmla="*/ 0 w 5362"/>
              <a:gd name="T3" fmla="*/ 0 h 44"/>
              <a:gd name="T4" fmla="*/ 5362 w 5362"/>
              <a:gd name="T5" fmla="*/ 0 h 44"/>
              <a:gd name="T6" fmla="*/ 5347 w 5362"/>
              <a:gd name="T7" fmla="*/ 15 h 44"/>
              <a:gd name="T8" fmla="*/ 15 w 5362"/>
              <a:gd name="T9" fmla="*/ 15 h 44"/>
              <a:gd name="T10" fmla="*/ 15 w 5362"/>
              <a:gd name="T11" fmla="*/ 29 h 44"/>
              <a:gd name="T12" fmla="*/ 0 w 536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362" h="44">
                <a:moveTo>
                  <a:pt x="0" y="44"/>
                </a:moveTo>
                <a:lnTo>
                  <a:pt x="0" y="0"/>
                </a:lnTo>
                <a:lnTo>
                  <a:pt x="5362" y="0"/>
                </a:lnTo>
                <a:lnTo>
                  <a:pt x="5347" y="15"/>
                </a:lnTo>
                <a:lnTo>
                  <a:pt x="15" y="15"/>
                </a:lnTo>
                <a:lnTo>
                  <a:pt x="15" y="29"/>
                </a:lnTo>
                <a:lnTo>
                  <a:pt x="0" y="44"/>
                </a:lnTo>
                <a:close/>
              </a:path>
            </a:pathLst>
          </a:custGeom>
          <a:solidFill>
            <a:schemeClr val="bg2">
              <a:lumMod val="40000"/>
              <a:lumOff val="60000"/>
            </a:schemeClr>
          </a:solidFill>
          <a:ln>
            <a:noFill/>
          </a:ln>
        </p:spPr>
        <p:txBody>
          <a:bodyPr/>
          <a:lstStyle/>
          <a:p>
            <a:pPr eaLnBrk="1" hangingPunct="1">
              <a:defRPr/>
            </a:pPr>
            <a:endParaRPr lang="en-CA"/>
          </a:p>
        </p:txBody>
      </p:sp>
      <p:pic>
        <p:nvPicPr>
          <p:cNvPr id="4" name="Picture 14" descr="FCLogo_FINALcolour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529076" y="420586"/>
            <a:ext cx="10646924" cy="5539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81000"/>
            <a:r>
              <a:rPr lang="en-CA" altLang="en-US" sz="4000" b="1" dirty="0" smtClean="0">
                <a:solidFill>
                  <a:schemeClr val="bg1"/>
                </a:solidFill>
                <a:latin typeface="+mn-lt"/>
              </a:rPr>
              <a:t>A Systems Perspective on the Problematique</a:t>
            </a:r>
            <a:endParaRPr lang="en-CA" altLang="en-US" sz="4000" b="1" dirty="0">
              <a:solidFill>
                <a:schemeClr val="bg1"/>
              </a:solidFill>
              <a:latin typeface="+mn-lt"/>
            </a:endParaRPr>
          </a:p>
        </p:txBody>
      </p:sp>
      <p:sp>
        <p:nvSpPr>
          <p:cNvPr id="3" name="Rectangle 2"/>
          <p:cNvSpPr/>
          <p:nvPr/>
        </p:nvSpPr>
        <p:spPr>
          <a:xfrm>
            <a:off x="2118738" y="1981756"/>
            <a:ext cx="7467600" cy="707886"/>
          </a:xfrm>
          <a:prstGeom prst="rect">
            <a:avLst/>
          </a:prstGeom>
        </p:spPr>
        <p:txBody>
          <a:bodyPr wrap="square">
            <a:spAutoFit/>
          </a:bodyPr>
          <a:lstStyle/>
          <a:p>
            <a:pPr algn="ctr"/>
            <a:r>
              <a:rPr lang="en-CA" sz="4000" b="1" i="0" u="none" strike="noStrike" baseline="0" dirty="0" smtClean="0">
                <a:solidFill>
                  <a:srgbClr val="FFFF00"/>
                </a:solidFill>
              </a:rPr>
              <a:t>Can it Help?</a:t>
            </a:r>
            <a:endParaRPr lang="en-CA" sz="4000" dirty="0">
              <a:solidFill>
                <a:srgbClr val="FFFF00"/>
              </a:solidFill>
            </a:endParaRPr>
          </a:p>
        </p:txBody>
      </p:sp>
      <p:sp>
        <p:nvSpPr>
          <p:cNvPr id="7" name="Rectangle 6"/>
          <p:cNvSpPr/>
          <p:nvPr/>
        </p:nvSpPr>
        <p:spPr>
          <a:xfrm>
            <a:off x="2578278" y="3087652"/>
            <a:ext cx="6680022" cy="1200329"/>
          </a:xfrm>
          <a:prstGeom prst="rect">
            <a:avLst/>
          </a:prstGeom>
        </p:spPr>
        <p:txBody>
          <a:bodyPr wrap="square">
            <a:spAutoFit/>
          </a:bodyPr>
          <a:lstStyle/>
          <a:p>
            <a:r>
              <a:rPr lang="en-CA" sz="2400" b="1" dirty="0" smtClean="0">
                <a:solidFill>
                  <a:srgbClr val="00B0F0"/>
                </a:solidFill>
              </a:rPr>
              <a:t>“Can we apply a systems perspective to this </a:t>
            </a:r>
          </a:p>
          <a:p>
            <a:r>
              <a:rPr lang="en-CA" sz="2400" b="1" dirty="0" smtClean="0">
                <a:solidFill>
                  <a:srgbClr val="00B0F0"/>
                </a:solidFill>
              </a:rPr>
              <a:t>which has been described as a poly-crisis and define possible strategic and impactful responses?”</a:t>
            </a:r>
            <a:endParaRPr lang="en-CA" sz="2400" b="1" dirty="0">
              <a:solidFill>
                <a:srgbClr val="00B0F0"/>
              </a:solidFill>
            </a:endParaRPr>
          </a:p>
        </p:txBody>
      </p:sp>
      <p:sp>
        <p:nvSpPr>
          <p:cNvPr id="9" name="TextBox 8"/>
          <p:cNvSpPr txBox="1"/>
          <p:nvPr/>
        </p:nvSpPr>
        <p:spPr>
          <a:xfrm>
            <a:off x="1286317" y="4685991"/>
            <a:ext cx="9132439" cy="1015663"/>
          </a:xfrm>
          <a:prstGeom prst="rect">
            <a:avLst/>
          </a:prstGeom>
          <a:noFill/>
        </p:spPr>
        <p:txBody>
          <a:bodyPr wrap="square" rtlCol="0">
            <a:spAutoFit/>
          </a:bodyPr>
          <a:lstStyle/>
          <a:p>
            <a:pPr algn="ctr"/>
            <a:r>
              <a:rPr lang="en-CA" sz="6000" b="1" dirty="0" smtClean="0">
                <a:solidFill>
                  <a:srgbClr val="FF0000"/>
                </a:solidFill>
              </a:rPr>
              <a:t>Your </a:t>
            </a:r>
            <a:r>
              <a:rPr lang="en-CA" sz="6000" b="1" i="1" dirty="0" smtClean="0">
                <a:solidFill>
                  <a:srgbClr val="FF0000"/>
                </a:solidFill>
              </a:rPr>
              <a:t>Darn Tootin’ </a:t>
            </a:r>
            <a:r>
              <a:rPr lang="en-CA" sz="6000" b="1" dirty="0" smtClean="0">
                <a:solidFill>
                  <a:srgbClr val="FF0000"/>
                </a:solidFill>
              </a:rPr>
              <a:t>it can!</a:t>
            </a:r>
            <a:endParaRPr lang="en-CA" sz="6000" b="1" dirty="0">
              <a:solidFill>
                <a:srgbClr val="FF0000"/>
              </a:solidFill>
            </a:endParaRPr>
          </a:p>
        </p:txBody>
      </p:sp>
    </p:spTree>
    <p:extLst>
      <p:ext uri="{BB962C8B-B14F-4D97-AF65-F5344CB8AC3E}">
        <p14:creationId xmlns:p14="http://schemas.microsoft.com/office/powerpoint/2010/main" val="3904908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13"/>
            <a:ext cx="12192000" cy="68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noChangeArrowheads="1"/>
          </p:cNvSpPr>
          <p:nvPr/>
        </p:nvSpPr>
        <p:spPr bwMode="auto">
          <a:xfrm>
            <a:off x="529076" y="1071109"/>
            <a:ext cx="11161239" cy="98986"/>
          </a:xfrm>
          <a:custGeom>
            <a:avLst/>
            <a:gdLst>
              <a:gd name="T0" fmla="*/ 0 w 5362"/>
              <a:gd name="T1" fmla="*/ 2147483646 h 44"/>
              <a:gd name="T2" fmla="*/ 0 w 5362"/>
              <a:gd name="T3" fmla="*/ 0 h 44"/>
              <a:gd name="T4" fmla="*/ 2147483646 w 5362"/>
              <a:gd name="T5" fmla="*/ 0 h 44"/>
              <a:gd name="T6" fmla="*/ 2147483646 w 5362"/>
              <a:gd name="T7" fmla="*/ 2147483646 h 44"/>
              <a:gd name="T8" fmla="*/ 2147483646 w 5362"/>
              <a:gd name="T9" fmla="*/ 2147483646 h 44"/>
              <a:gd name="T10" fmla="*/ 2147483646 w 5362"/>
              <a:gd name="T11" fmla="*/ 2147483646 h 44"/>
              <a:gd name="T12" fmla="*/ 0 w 5362"/>
              <a:gd name="T13" fmla="*/ 214748364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2" h="44">
                <a:moveTo>
                  <a:pt x="0" y="44"/>
                </a:moveTo>
                <a:lnTo>
                  <a:pt x="0" y="0"/>
                </a:lnTo>
                <a:lnTo>
                  <a:pt x="5362" y="0"/>
                </a:lnTo>
                <a:lnTo>
                  <a:pt x="5347" y="15"/>
                </a:lnTo>
                <a:lnTo>
                  <a:pt x="15" y="15"/>
                </a:lnTo>
                <a:lnTo>
                  <a:pt x="15" y="29"/>
                </a:lnTo>
                <a:lnTo>
                  <a:pt x="0" y="44"/>
                </a:lnTo>
                <a:close/>
              </a:path>
            </a:pathLst>
          </a:custGeom>
          <a:gradFill rotWithShape="0">
            <a:gsLst>
              <a:gs pos="0">
                <a:srgbClr val="999999"/>
              </a:gs>
              <a:gs pos="100000">
                <a:srgbClr val="C6ACF5"/>
              </a:gs>
            </a:gsLst>
            <a:lin ang="11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 name="Freeform 5"/>
          <p:cNvSpPr>
            <a:spLocks noChangeArrowheads="1"/>
          </p:cNvSpPr>
          <p:nvPr/>
        </p:nvSpPr>
        <p:spPr bwMode="auto">
          <a:xfrm>
            <a:off x="529076" y="1006759"/>
            <a:ext cx="11161239" cy="133489"/>
          </a:xfrm>
          <a:custGeom>
            <a:avLst/>
            <a:gdLst>
              <a:gd name="T0" fmla="*/ 0 w 5362"/>
              <a:gd name="T1" fmla="*/ 44 h 44"/>
              <a:gd name="T2" fmla="*/ 0 w 5362"/>
              <a:gd name="T3" fmla="*/ 0 h 44"/>
              <a:gd name="T4" fmla="*/ 5362 w 5362"/>
              <a:gd name="T5" fmla="*/ 0 h 44"/>
              <a:gd name="T6" fmla="*/ 5347 w 5362"/>
              <a:gd name="T7" fmla="*/ 15 h 44"/>
              <a:gd name="T8" fmla="*/ 15 w 5362"/>
              <a:gd name="T9" fmla="*/ 15 h 44"/>
              <a:gd name="T10" fmla="*/ 15 w 5362"/>
              <a:gd name="T11" fmla="*/ 29 h 44"/>
              <a:gd name="T12" fmla="*/ 0 w 536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362" h="44">
                <a:moveTo>
                  <a:pt x="0" y="44"/>
                </a:moveTo>
                <a:lnTo>
                  <a:pt x="0" y="0"/>
                </a:lnTo>
                <a:lnTo>
                  <a:pt x="5362" y="0"/>
                </a:lnTo>
                <a:lnTo>
                  <a:pt x="5347" y="15"/>
                </a:lnTo>
                <a:lnTo>
                  <a:pt x="15" y="15"/>
                </a:lnTo>
                <a:lnTo>
                  <a:pt x="15" y="29"/>
                </a:lnTo>
                <a:lnTo>
                  <a:pt x="0" y="44"/>
                </a:lnTo>
                <a:close/>
              </a:path>
            </a:pathLst>
          </a:custGeom>
          <a:solidFill>
            <a:schemeClr val="bg2">
              <a:lumMod val="40000"/>
              <a:lumOff val="60000"/>
            </a:schemeClr>
          </a:solidFill>
          <a:ln>
            <a:noFill/>
          </a:ln>
        </p:spPr>
        <p:txBody>
          <a:bodyPr/>
          <a:lstStyle/>
          <a:p>
            <a:pPr eaLnBrk="1" hangingPunct="1">
              <a:defRPr/>
            </a:pPr>
            <a:endParaRPr lang="en-CA"/>
          </a:p>
        </p:txBody>
      </p:sp>
      <p:pic>
        <p:nvPicPr>
          <p:cNvPr id="4" name="Picture 14" descr="FCLogo_FINALcolour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529076" y="420586"/>
            <a:ext cx="10646924" cy="5539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81000"/>
            <a:r>
              <a:rPr lang="en-CA" altLang="en-US" sz="4000" b="1" dirty="0" smtClean="0">
                <a:solidFill>
                  <a:schemeClr val="bg1"/>
                </a:solidFill>
                <a:latin typeface="+mn-lt"/>
              </a:rPr>
              <a:t>My Approach</a:t>
            </a:r>
            <a:endParaRPr lang="en-CA" altLang="en-US" sz="4000" b="1" dirty="0">
              <a:solidFill>
                <a:schemeClr val="bg1"/>
              </a:solidFill>
              <a:latin typeface="+mn-lt"/>
            </a:endParaRPr>
          </a:p>
        </p:txBody>
      </p:sp>
      <p:sp>
        <p:nvSpPr>
          <p:cNvPr id="3" name="Rectangle 2"/>
          <p:cNvSpPr/>
          <p:nvPr/>
        </p:nvSpPr>
        <p:spPr>
          <a:xfrm>
            <a:off x="468278" y="1268446"/>
            <a:ext cx="11255443" cy="5139869"/>
          </a:xfrm>
          <a:prstGeom prst="rect">
            <a:avLst/>
          </a:prstGeom>
        </p:spPr>
        <p:txBody>
          <a:bodyPr wrap="square">
            <a:spAutoFit/>
          </a:bodyPr>
          <a:lstStyle/>
          <a:p>
            <a:pPr>
              <a:spcAft>
                <a:spcPts val="1200"/>
              </a:spcAft>
            </a:pPr>
            <a:r>
              <a:rPr lang="en-CA" sz="3200" b="1" i="0" u="none" strike="noStrike" baseline="0" dirty="0" smtClean="0">
                <a:solidFill>
                  <a:srgbClr val="FFFF00"/>
                </a:solidFill>
              </a:rPr>
              <a:t>Sketch a possible CACOR project, which will:</a:t>
            </a:r>
          </a:p>
          <a:p>
            <a:pPr marL="800100" lvl="1" indent="-342900">
              <a:spcAft>
                <a:spcPts val="1200"/>
              </a:spcAft>
              <a:buFont typeface="Wingdings" panose="05000000000000000000" pitchFamily="2" charset="2"/>
              <a:buChar char="v"/>
            </a:pPr>
            <a:r>
              <a:rPr lang="en-CA" sz="2400" b="1" dirty="0" smtClean="0">
                <a:solidFill>
                  <a:srgbClr val="99CCFF"/>
                </a:solidFill>
              </a:rPr>
              <a:t>Apply wise, systemic, integral and reflexive consciousness to the problematique.</a:t>
            </a:r>
          </a:p>
          <a:p>
            <a:pPr marL="800100" lvl="1" indent="-342900">
              <a:spcAft>
                <a:spcPts val="1200"/>
              </a:spcAft>
              <a:buFont typeface="Wingdings" panose="05000000000000000000" pitchFamily="2" charset="2"/>
              <a:buChar char="v"/>
            </a:pPr>
            <a:r>
              <a:rPr lang="en-CA" sz="2400" b="1" dirty="0" smtClean="0">
                <a:solidFill>
                  <a:srgbClr val="99CCFF"/>
                </a:solidFill>
              </a:rPr>
              <a:t>Offer a radically new understanding of our actual </a:t>
            </a:r>
            <a:r>
              <a:rPr lang="en-CA" sz="2400" b="1" dirty="0" smtClean="0">
                <a:solidFill>
                  <a:schemeClr val="bg1"/>
                </a:solidFill>
              </a:rPr>
              <a:t>problematique</a:t>
            </a:r>
            <a:r>
              <a:rPr lang="en-CA" sz="2400" b="1" baseline="-30000" dirty="0" smtClean="0">
                <a:solidFill>
                  <a:schemeClr val="bg1"/>
                </a:solidFill>
              </a:rPr>
              <a:t>N</a:t>
            </a:r>
            <a:r>
              <a:rPr lang="en-CA" sz="2400" b="1" dirty="0" smtClean="0">
                <a:solidFill>
                  <a:srgbClr val="99CCFF"/>
                </a:solidFill>
              </a:rPr>
              <a:t>.</a:t>
            </a:r>
          </a:p>
          <a:p>
            <a:pPr marL="800100" lvl="1" indent="-342900">
              <a:spcAft>
                <a:spcPts val="1200"/>
              </a:spcAft>
              <a:buFont typeface="Wingdings" panose="05000000000000000000" pitchFamily="2" charset="2"/>
              <a:buChar char="v"/>
            </a:pPr>
            <a:r>
              <a:rPr lang="en-CA" sz="2400" b="1" dirty="0" smtClean="0">
                <a:solidFill>
                  <a:srgbClr val="99CCFF"/>
                </a:solidFill>
              </a:rPr>
              <a:t>Explain why the problematique as now experienced is inherent in MTI cultures.</a:t>
            </a:r>
          </a:p>
          <a:p>
            <a:pPr marL="800100" lvl="1" indent="-342900">
              <a:spcAft>
                <a:spcPts val="1200"/>
              </a:spcAft>
              <a:buFont typeface="Wingdings" panose="05000000000000000000" pitchFamily="2" charset="2"/>
              <a:buChar char="v"/>
            </a:pPr>
            <a:r>
              <a:rPr lang="en-CA" sz="2400" b="1" dirty="0" smtClean="0">
                <a:solidFill>
                  <a:srgbClr val="99CCFF"/>
                </a:solidFill>
              </a:rPr>
              <a:t>Explain why MTI cultures are blind to the actual </a:t>
            </a:r>
            <a:r>
              <a:rPr lang="en-CA" sz="2400" b="1" dirty="0" smtClean="0">
                <a:solidFill>
                  <a:schemeClr val="bg1"/>
                </a:solidFill>
              </a:rPr>
              <a:t>problematique</a:t>
            </a:r>
            <a:r>
              <a:rPr lang="en-CA" sz="2400" b="1" baseline="-30000" dirty="0" smtClean="0">
                <a:solidFill>
                  <a:schemeClr val="bg1"/>
                </a:solidFill>
              </a:rPr>
              <a:t>N</a:t>
            </a:r>
            <a:r>
              <a:rPr lang="en-CA" sz="2400" b="1" dirty="0" smtClean="0">
                <a:solidFill>
                  <a:srgbClr val="99CCFF"/>
                </a:solidFill>
              </a:rPr>
              <a:t>.</a:t>
            </a:r>
          </a:p>
          <a:p>
            <a:pPr marL="800100" lvl="1" indent="-342900">
              <a:spcAft>
                <a:spcPts val="1200"/>
              </a:spcAft>
              <a:buFont typeface="Wingdings" panose="05000000000000000000" pitchFamily="2" charset="2"/>
              <a:buChar char="v"/>
            </a:pPr>
            <a:r>
              <a:rPr lang="en-CA" sz="2400" b="1" dirty="0" smtClean="0">
                <a:solidFill>
                  <a:srgbClr val="99CCFF"/>
                </a:solidFill>
              </a:rPr>
              <a:t>Explain why we must transcend our formation as MTI persons and cultures.</a:t>
            </a:r>
          </a:p>
          <a:p>
            <a:pPr marL="800100" lvl="1" indent="-342900">
              <a:spcAft>
                <a:spcPts val="1200"/>
              </a:spcAft>
              <a:buFont typeface="Wingdings" panose="05000000000000000000" pitchFamily="2" charset="2"/>
              <a:buChar char="v"/>
            </a:pPr>
            <a:r>
              <a:rPr lang="en-CA" sz="2400" b="1" dirty="0" smtClean="0">
                <a:solidFill>
                  <a:srgbClr val="99CCFF"/>
                </a:solidFill>
              </a:rPr>
              <a:t>Offer reliable insights to persons/institutions/communities regarding how to learn to do this.</a:t>
            </a:r>
          </a:p>
          <a:p>
            <a:pPr marL="800100" lvl="1" indent="-342900">
              <a:spcAft>
                <a:spcPts val="1200"/>
              </a:spcAft>
              <a:buFont typeface="Wingdings" panose="05000000000000000000" pitchFamily="2" charset="2"/>
              <a:buChar char="v"/>
            </a:pPr>
            <a:r>
              <a:rPr lang="en-CA" sz="2400" b="1" dirty="0" smtClean="0">
                <a:solidFill>
                  <a:srgbClr val="99CCFF"/>
                </a:solidFill>
              </a:rPr>
              <a:t>Offer a way </a:t>
            </a:r>
            <a:r>
              <a:rPr lang="en-CA" sz="2400" b="1" dirty="0" smtClean="0">
                <a:solidFill>
                  <a:srgbClr val="FF0000"/>
                </a:solidFill>
              </a:rPr>
              <a:t>“to lead the MTI fly out of the Wittgensteinian fly-bottle.”</a:t>
            </a:r>
          </a:p>
          <a:p>
            <a:pPr marL="800100" lvl="1" indent="-342900">
              <a:spcAft>
                <a:spcPts val="1200"/>
              </a:spcAft>
              <a:buFont typeface="Wingdings" panose="05000000000000000000" pitchFamily="2" charset="2"/>
              <a:buChar char="v"/>
            </a:pPr>
            <a:r>
              <a:rPr lang="en-CA" sz="2400" b="1" dirty="0" smtClean="0">
                <a:solidFill>
                  <a:srgbClr val="99CCFF"/>
                </a:solidFill>
              </a:rPr>
              <a:t>Do for CACOR what LtG did for COR.</a:t>
            </a:r>
            <a:endParaRPr lang="en-CA" sz="2400" b="1" dirty="0">
              <a:solidFill>
                <a:srgbClr val="99CCFF"/>
              </a:solidFill>
            </a:endParaRPr>
          </a:p>
        </p:txBody>
      </p:sp>
    </p:spTree>
    <p:extLst>
      <p:ext uri="{BB962C8B-B14F-4D97-AF65-F5344CB8AC3E}">
        <p14:creationId xmlns:p14="http://schemas.microsoft.com/office/powerpoint/2010/main" val="2999686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 y="12700"/>
            <a:ext cx="12192000" cy="68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descr="FCLogo_FINALcolour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1714500" y="2472334"/>
            <a:ext cx="8655050" cy="6155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381000"/>
            <a:r>
              <a:rPr lang="en-CA" altLang="en-US" sz="4000" b="1" kern="0" dirty="0" smtClean="0">
                <a:solidFill>
                  <a:schemeClr val="bg1"/>
                </a:solidFill>
                <a:latin typeface="+mn-lt"/>
              </a:rPr>
              <a:t>2</a:t>
            </a:r>
            <a:r>
              <a:rPr lang="en-CA" altLang="en-US" sz="4000" b="1" kern="0" baseline="30000" dirty="0" smtClean="0">
                <a:solidFill>
                  <a:schemeClr val="bg1"/>
                </a:solidFill>
                <a:latin typeface="+mn-lt"/>
              </a:rPr>
              <a:t>nd</a:t>
            </a:r>
            <a:r>
              <a:rPr lang="en-CA" altLang="en-US" sz="4000" b="1" kern="0" dirty="0" smtClean="0">
                <a:solidFill>
                  <a:schemeClr val="bg1"/>
                </a:solidFill>
                <a:latin typeface="+mn-lt"/>
              </a:rPr>
              <a:t> Guiding Insights</a:t>
            </a:r>
            <a:endParaRPr lang="en-CA" altLang="en-US" sz="4000" b="1" kern="0" dirty="0">
              <a:solidFill>
                <a:schemeClr val="bg1"/>
              </a:solidFill>
              <a:latin typeface="+mn-lt"/>
            </a:endParaRPr>
          </a:p>
        </p:txBody>
      </p:sp>
      <p:sp>
        <p:nvSpPr>
          <p:cNvPr id="9" name="Freeform 5"/>
          <p:cNvSpPr>
            <a:spLocks noChangeArrowheads="1"/>
          </p:cNvSpPr>
          <p:nvPr/>
        </p:nvSpPr>
        <p:spPr bwMode="auto">
          <a:xfrm>
            <a:off x="1714500" y="3395664"/>
            <a:ext cx="8655050" cy="104775"/>
          </a:xfrm>
          <a:custGeom>
            <a:avLst/>
            <a:gdLst>
              <a:gd name="T0" fmla="*/ 0 w 5452"/>
              <a:gd name="T1" fmla="*/ 2147483646 h 66"/>
              <a:gd name="T2" fmla="*/ 0 w 5452"/>
              <a:gd name="T3" fmla="*/ 0 h 66"/>
              <a:gd name="T4" fmla="*/ 2147483646 w 5452"/>
              <a:gd name="T5" fmla="*/ 0 h 66"/>
              <a:gd name="T6" fmla="*/ 2147483646 w 5452"/>
              <a:gd name="T7" fmla="*/ 2147483646 h 66"/>
              <a:gd name="T8" fmla="*/ 2147483646 w 5452"/>
              <a:gd name="T9" fmla="*/ 2147483646 h 66"/>
              <a:gd name="T10" fmla="*/ 2147483646 w 5452"/>
              <a:gd name="T11" fmla="*/ 2147483646 h 66"/>
              <a:gd name="T12" fmla="*/ 0 w 5452"/>
              <a:gd name="T13" fmla="*/ 2147483646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2" h="66">
                <a:moveTo>
                  <a:pt x="0" y="66"/>
                </a:moveTo>
                <a:lnTo>
                  <a:pt x="0" y="0"/>
                </a:lnTo>
                <a:lnTo>
                  <a:pt x="5452" y="0"/>
                </a:lnTo>
                <a:lnTo>
                  <a:pt x="5430" y="22"/>
                </a:lnTo>
                <a:lnTo>
                  <a:pt x="23" y="22"/>
                </a:lnTo>
                <a:lnTo>
                  <a:pt x="23" y="44"/>
                </a:lnTo>
                <a:lnTo>
                  <a:pt x="0" y="66"/>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Tree>
    <p:extLst>
      <p:ext uri="{BB962C8B-B14F-4D97-AF65-F5344CB8AC3E}">
        <p14:creationId xmlns:p14="http://schemas.microsoft.com/office/powerpoint/2010/main" val="361875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13"/>
            <a:ext cx="12192000" cy="68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descr="FCLogo_FINALcolour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839" y="6205539"/>
            <a:ext cx="1382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noChangeArrowheads="1"/>
          </p:cNvSpPr>
          <p:nvPr/>
        </p:nvSpPr>
        <p:spPr bwMode="auto">
          <a:xfrm>
            <a:off x="529076" y="1048717"/>
            <a:ext cx="11161239" cy="200300"/>
          </a:xfrm>
          <a:custGeom>
            <a:avLst/>
            <a:gdLst>
              <a:gd name="T0" fmla="*/ 0 w 5362"/>
              <a:gd name="T1" fmla="*/ 2147483646 h 44"/>
              <a:gd name="T2" fmla="*/ 0 w 5362"/>
              <a:gd name="T3" fmla="*/ 0 h 44"/>
              <a:gd name="T4" fmla="*/ 2147483646 w 5362"/>
              <a:gd name="T5" fmla="*/ 0 h 44"/>
              <a:gd name="T6" fmla="*/ 2147483646 w 5362"/>
              <a:gd name="T7" fmla="*/ 2147483646 h 44"/>
              <a:gd name="T8" fmla="*/ 2147483646 w 5362"/>
              <a:gd name="T9" fmla="*/ 2147483646 h 44"/>
              <a:gd name="T10" fmla="*/ 2147483646 w 5362"/>
              <a:gd name="T11" fmla="*/ 2147483646 h 44"/>
              <a:gd name="T12" fmla="*/ 0 w 5362"/>
              <a:gd name="T13" fmla="*/ 214748364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2" h="44">
                <a:moveTo>
                  <a:pt x="0" y="44"/>
                </a:moveTo>
                <a:lnTo>
                  <a:pt x="0" y="0"/>
                </a:lnTo>
                <a:lnTo>
                  <a:pt x="5362" y="0"/>
                </a:lnTo>
                <a:lnTo>
                  <a:pt x="5347" y="15"/>
                </a:lnTo>
                <a:lnTo>
                  <a:pt x="15" y="15"/>
                </a:lnTo>
                <a:lnTo>
                  <a:pt x="15" y="29"/>
                </a:lnTo>
                <a:lnTo>
                  <a:pt x="0" y="44"/>
                </a:lnTo>
                <a:close/>
              </a:path>
            </a:pathLst>
          </a:custGeom>
          <a:gradFill rotWithShape="0">
            <a:gsLst>
              <a:gs pos="0">
                <a:srgbClr val="999999"/>
              </a:gs>
              <a:gs pos="100000">
                <a:srgbClr val="C6ACF5"/>
              </a:gs>
            </a:gsLst>
            <a:lin ang="11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 name="Freeform 5"/>
          <p:cNvSpPr>
            <a:spLocks noChangeArrowheads="1"/>
          </p:cNvSpPr>
          <p:nvPr/>
        </p:nvSpPr>
        <p:spPr bwMode="auto">
          <a:xfrm>
            <a:off x="529076" y="1006759"/>
            <a:ext cx="11161239" cy="133489"/>
          </a:xfrm>
          <a:custGeom>
            <a:avLst/>
            <a:gdLst>
              <a:gd name="T0" fmla="*/ 0 w 5362"/>
              <a:gd name="T1" fmla="*/ 44 h 44"/>
              <a:gd name="T2" fmla="*/ 0 w 5362"/>
              <a:gd name="T3" fmla="*/ 0 h 44"/>
              <a:gd name="T4" fmla="*/ 5362 w 5362"/>
              <a:gd name="T5" fmla="*/ 0 h 44"/>
              <a:gd name="T6" fmla="*/ 5347 w 5362"/>
              <a:gd name="T7" fmla="*/ 15 h 44"/>
              <a:gd name="T8" fmla="*/ 15 w 5362"/>
              <a:gd name="T9" fmla="*/ 15 h 44"/>
              <a:gd name="T10" fmla="*/ 15 w 5362"/>
              <a:gd name="T11" fmla="*/ 29 h 44"/>
              <a:gd name="T12" fmla="*/ 0 w 536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362" h="44">
                <a:moveTo>
                  <a:pt x="0" y="44"/>
                </a:moveTo>
                <a:lnTo>
                  <a:pt x="0" y="0"/>
                </a:lnTo>
                <a:lnTo>
                  <a:pt x="5362" y="0"/>
                </a:lnTo>
                <a:lnTo>
                  <a:pt x="5347" y="15"/>
                </a:lnTo>
                <a:lnTo>
                  <a:pt x="15" y="15"/>
                </a:lnTo>
                <a:lnTo>
                  <a:pt x="15" y="29"/>
                </a:lnTo>
                <a:lnTo>
                  <a:pt x="0" y="44"/>
                </a:lnTo>
                <a:close/>
              </a:path>
            </a:pathLst>
          </a:custGeom>
          <a:solidFill>
            <a:schemeClr val="bg2">
              <a:lumMod val="40000"/>
              <a:lumOff val="60000"/>
            </a:schemeClr>
          </a:solidFill>
          <a:ln>
            <a:noFill/>
          </a:ln>
        </p:spPr>
        <p:txBody>
          <a:bodyPr/>
          <a:lstStyle/>
          <a:p>
            <a:pPr eaLnBrk="1" hangingPunct="1">
              <a:defRPr/>
            </a:pPr>
            <a:endParaRPr lang="en-CA"/>
          </a:p>
        </p:txBody>
      </p:sp>
      <p:sp>
        <p:nvSpPr>
          <p:cNvPr id="7" name="Rectangle 3"/>
          <p:cNvSpPr>
            <a:spLocks noChangeArrowheads="1"/>
          </p:cNvSpPr>
          <p:nvPr/>
        </p:nvSpPr>
        <p:spPr bwMode="auto">
          <a:xfrm>
            <a:off x="477430" y="283247"/>
            <a:ext cx="114478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3600" b="1" dirty="0" smtClean="0">
                <a:solidFill>
                  <a:schemeClr val="bg1"/>
                </a:solidFill>
                <a:latin typeface="+mn-lt"/>
                <a:cs typeface="Calibri" panose="020F0502020204030204" pitchFamily="34" charset="0"/>
              </a:rPr>
              <a:t>Our Apprehension of Reality Shapes Our </a:t>
            </a:r>
            <a:r>
              <a:rPr lang="en-CA" altLang="en-US" sz="3600" b="1" dirty="0" smtClean="0">
                <a:solidFill>
                  <a:schemeClr val="bg1"/>
                </a:solidFill>
                <a:latin typeface="+mn-lt"/>
                <a:cs typeface="Calibri" panose="020F0502020204030204" pitchFamily="34" charset="0"/>
              </a:rPr>
              <a:t>Responses to It</a:t>
            </a:r>
            <a:endParaRPr lang="en-CA" altLang="en-US" sz="3600" b="1" dirty="0">
              <a:solidFill>
                <a:schemeClr val="bg1"/>
              </a:solidFill>
              <a:latin typeface="+mn-lt"/>
              <a:cs typeface="Calibri" panose="020F0502020204030204" pitchFamily="34" charset="0"/>
            </a:endParaRPr>
          </a:p>
        </p:txBody>
      </p:sp>
      <p:pic>
        <p:nvPicPr>
          <p:cNvPr id="18" name="Picture 17" descr="scan0005"/>
          <p:cNvPicPr>
            <a:picLocks noChangeAspect="1" noChangeArrowheads="1"/>
          </p:cNvPicPr>
          <p:nvPr/>
        </p:nvPicPr>
        <p:blipFill>
          <a:blip r:embed="rId4" cstate="print"/>
          <a:srcRect/>
          <a:stretch>
            <a:fillRect/>
          </a:stretch>
        </p:blipFill>
        <p:spPr bwMode="auto">
          <a:xfrm>
            <a:off x="2255138" y="1324599"/>
            <a:ext cx="7681724" cy="4930442"/>
          </a:xfrm>
          <a:prstGeom prst="rect">
            <a:avLst/>
          </a:prstGeom>
          <a:noFill/>
        </p:spPr>
      </p:pic>
      <p:sp>
        <p:nvSpPr>
          <p:cNvPr id="20" name="TextBox 19"/>
          <p:cNvSpPr txBox="1"/>
          <p:nvPr/>
        </p:nvSpPr>
        <p:spPr>
          <a:xfrm>
            <a:off x="2565348" y="6299366"/>
            <a:ext cx="7061304" cy="553998"/>
          </a:xfrm>
          <a:prstGeom prst="rect">
            <a:avLst/>
          </a:prstGeom>
          <a:noFill/>
        </p:spPr>
        <p:txBody>
          <a:bodyPr wrap="square" rtlCol="0">
            <a:spAutoFit/>
          </a:bodyPr>
          <a:lstStyle/>
          <a:p>
            <a:pPr algn="r"/>
            <a:r>
              <a:rPr lang="en-CA" dirty="0" smtClean="0">
                <a:solidFill>
                  <a:schemeClr val="bg1"/>
                </a:solidFill>
                <a:latin typeface="Calibri" panose="020F0502020204030204" pitchFamily="34" charset="0"/>
                <a:cs typeface="Calibri" panose="020F0502020204030204" pitchFamily="34" charset="0"/>
              </a:rPr>
              <a:t>“Our perspective on the world determines how we behave in the world.”</a:t>
            </a:r>
          </a:p>
          <a:p>
            <a:pPr algn="r"/>
            <a:r>
              <a:rPr lang="en-CA" sz="1200" dirty="0" err="1" smtClean="0">
                <a:solidFill>
                  <a:schemeClr val="bg1"/>
                </a:solidFill>
                <a:latin typeface="Calibri" panose="020F0502020204030204" pitchFamily="34" charset="0"/>
                <a:cs typeface="Calibri" panose="020F0502020204030204" pitchFamily="34" charset="0"/>
              </a:rPr>
              <a:t>Fouts</a:t>
            </a:r>
            <a:r>
              <a:rPr lang="en-CA" sz="1200" dirty="0" smtClean="0">
                <a:solidFill>
                  <a:schemeClr val="bg1"/>
                </a:solidFill>
                <a:latin typeface="Calibri" panose="020F0502020204030204" pitchFamily="34" charset="0"/>
                <a:cs typeface="Calibri" panose="020F0502020204030204" pitchFamily="34" charset="0"/>
              </a:rPr>
              <a:t> </a:t>
            </a:r>
            <a:r>
              <a:rPr lang="en-CA" sz="1200" dirty="0">
                <a:solidFill>
                  <a:schemeClr val="bg1"/>
                </a:solidFill>
                <a:latin typeface="Calibri" panose="020F0502020204030204" pitchFamily="34" charset="0"/>
                <a:cs typeface="Calibri" panose="020F0502020204030204" pitchFamily="34" charset="0"/>
              </a:rPr>
              <a:t>and </a:t>
            </a:r>
            <a:r>
              <a:rPr lang="en-CA" sz="1200" dirty="0" err="1">
                <a:solidFill>
                  <a:schemeClr val="bg1"/>
                </a:solidFill>
                <a:latin typeface="Calibri" panose="020F0502020204030204" pitchFamily="34" charset="0"/>
                <a:cs typeface="Calibri" panose="020F0502020204030204" pitchFamily="34" charset="0"/>
              </a:rPr>
              <a:t>Jensvold</a:t>
            </a:r>
            <a:r>
              <a:rPr lang="en-CA" sz="1200" dirty="0">
                <a:solidFill>
                  <a:schemeClr val="bg1"/>
                </a:solidFill>
                <a:latin typeface="Calibri" panose="020F0502020204030204" pitchFamily="34" charset="0"/>
                <a:cs typeface="Calibri" panose="020F0502020204030204" pitchFamily="34" charset="0"/>
              </a:rPr>
              <a:t>, </a:t>
            </a:r>
            <a:r>
              <a:rPr lang="en-CA" sz="1200" i="1" dirty="0">
                <a:solidFill>
                  <a:schemeClr val="bg1"/>
                </a:solidFill>
                <a:latin typeface="Calibri" panose="020F0502020204030204" pitchFamily="34" charset="0"/>
                <a:cs typeface="Calibri" panose="020F0502020204030204" pitchFamily="34" charset="0"/>
              </a:rPr>
              <a:t>Probing Human Origins</a:t>
            </a:r>
            <a:r>
              <a:rPr lang="en-CA" sz="1200" dirty="0">
                <a:solidFill>
                  <a:schemeClr val="bg1"/>
                </a:solidFill>
                <a:latin typeface="Calibri" panose="020F0502020204030204" pitchFamily="34" charset="0"/>
                <a:cs typeface="Calibri" panose="020F0502020204030204" pitchFamily="34" charset="0"/>
              </a:rPr>
              <a:t>, 2002</a:t>
            </a:r>
          </a:p>
        </p:txBody>
      </p:sp>
    </p:spTree>
    <p:extLst>
      <p:ext uri="{BB962C8B-B14F-4D97-AF65-F5344CB8AC3E}">
        <p14:creationId xmlns:p14="http://schemas.microsoft.com/office/powerpoint/2010/main" val="3951588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1172</Words>
  <Application>Microsoft Office PowerPoint</Application>
  <PresentationFormat>Widescreen</PresentationFormat>
  <Paragraphs>143</Paragraphs>
  <Slides>23</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5" baseType="lpstr">
      <vt:lpstr>ＭＳ Ｐゴシック</vt:lpstr>
      <vt:lpstr>Arial</vt:lpstr>
      <vt:lpstr>Arial</vt:lpstr>
      <vt:lpstr>Arial Black</vt:lpstr>
      <vt:lpstr>Calibri</vt:lpstr>
      <vt:lpstr>Calibri Light</vt:lpstr>
      <vt:lpstr>Euphemia</vt:lpstr>
      <vt:lpstr>Futura Bk BT Book</vt:lpstr>
      <vt:lpstr>Latha</vt:lpstr>
      <vt:lpstr>Wingdings</vt:lpstr>
      <vt:lpstr>Office Theme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Work imposed on Ruben’s Whole Systems Governance</vt:lpstr>
      <vt:lpstr>PowerPoint Presentation</vt:lpstr>
      <vt:lpstr>Over to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Ruben Nelson</dc:creator>
  <cp:lastModifiedBy>Ruben Nelson</cp:lastModifiedBy>
  <cp:revision>19</cp:revision>
  <dcterms:created xsi:type="dcterms:W3CDTF">2024-10-30T14:34:50Z</dcterms:created>
  <dcterms:modified xsi:type="dcterms:W3CDTF">2024-10-30T17:06:31Z</dcterms:modified>
</cp:coreProperties>
</file>