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722" r:id="rId2"/>
    <p:sldId id="281" r:id="rId3"/>
    <p:sldId id="723" r:id="rId4"/>
    <p:sldId id="694" r:id="rId5"/>
    <p:sldId id="284" r:id="rId6"/>
    <p:sldId id="510" r:id="rId7"/>
    <p:sldId id="702" r:id="rId8"/>
    <p:sldId id="708" r:id="rId9"/>
    <p:sldId id="703" r:id="rId10"/>
    <p:sldId id="701" r:id="rId11"/>
    <p:sldId id="268" r:id="rId12"/>
    <p:sldId id="712" r:id="rId13"/>
    <p:sldId id="711" r:id="rId14"/>
    <p:sldId id="271" r:id="rId15"/>
    <p:sldId id="256" r:id="rId16"/>
    <p:sldId id="263" r:id="rId17"/>
    <p:sldId id="262" r:id="rId18"/>
    <p:sldId id="705" r:id="rId19"/>
    <p:sldId id="717" r:id="rId20"/>
    <p:sldId id="714" r:id="rId21"/>
    <p:sldId id="278" r:id="rId22"/>
    <p:sldId id="277" r:id="rId2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ff Strong"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800080"/>
    <a:srgbClr val="FFFF99"/>
    <a:srgbClr val="0000CC"/>
    <a:srgbClr val="0000FF"/>
    <a:srgbClr val="006600"/>
    <a:srgbClr val="0099FF"/>
    <a:srgbClr val="000099"/>
    <a:srgbClr val="66CCFF"/>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421" autoAdjust="0"/>
    <p:restoredTop sz="94660"/>
  </p:normalViewPr>
  <p:slideViewPr>
    <p:cSldViewPr snapToGrid="0">
      <p:cViewPr varScale="1">
        <p:scale>
          <a:sx n="96" d="100"/>
          <a:sy n="96" d="100"/>
        </p:scale>
        <p:origin x="72" y="27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CA"/>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43F1BE7-E1A9-49EA-A046-50D6434A9DF2}" type="datetimeFigureOut">
              <a:rPr lang="en-CA" smtClean="0"/>
              <a:t>2024-11-04</a:t>
            </a:fld>
            <a:endParaRPr lang="en-CA"/>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CA"/>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CA"/>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CD402F4-4263-4AB9-9760-E731351C3078}" type="slidenum">
              <a:rPr lang="en-CA" smtClean="0"/>
              <a:t>‹#›</a:t>
            </a:fld>
            <a:endParaRPr lang="en-CA"/>
          </a:p>
        </p:txBody>
      </p:sp>
    </p:spTree>
    <p:extLst>
      <p:ext uri="{BB962C8B-B14F-4D97-AF65-F5344CB8AC3E}">
        <p14:creationId xmlns:p14="http://schemas.microsoft.com/office/powerpoint/2010/main" val="1920448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F5FDA-9553-1F5A-EDD1-C8D0AF782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9E3A4-1978-AC8B-1CAE-57983DB02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D9412-8E5D-BE12-8BE6-79B17F3F2BEE}"/>
              </a:ext>
            </a:extLst>
          </p:cNvPr>
          <p:cNvSpPr>
            <a:spLocks noGrp="1"/>
          </p:cNvSpPr>
          <p:nvPr>
            <p:ph type="body" idx="1"/>
          </p:nvPr>
        </p:nvSpPr>
        <p:spPr/>
        <p:txBody>
          <a:bodyPr/>
          <a:lstStyle/>
          <a:p>
            <a:pPr marL="0" marR="0">
              <a:lnSpc>
                <a:spcPct val="107000"/>
              </a:lnSpc>
              <a:spcBef>
                <a:spcPts val="0"/>
              </a:spcBef>
              <a:spcAft>
                <a:spcPts val="800"/>
              </a:spcAft>
            </a:pPr>
            <a:r>
              <a:rPr lang="en-CA" sz="1800" kern="100" dirty="0">
                <a:effectLst/>
                <a:latin typeface="Times New Roman" panose="02020603050405020304" pitchFamily="18" charset="0"/>
                <a:ea typeface="Aptos" panose="02110004020202020204"/>
              </a:rPr>
              <a:t>Thank you Bob, and before I go too far forward in this talk, I wish to emphasize that I am not so naive as to think that my suggestion for “A Way Forward” is the only one. There have been many suggestions put forward for how we should be treating the climate crisis, most of which I don’t agree with, but anytime I speak out against a suggestion, I always say </a:t>
            </a:r>
            <a:r>
              <a:rPr lang="en-CA" sz="1800" u="sng" kern="100" dirty="0">
                <a:effectLst/>
                <a:latin typeface="Times New Roman" panose="02020603050405020304" pitchFamily="18" charset="0"/>
                <a:ea typeface="Aptos" panose="02110004020202020204"/>
              </a:rPr>
              <a:t>why</a:t>
            </a:r>
            <a:r>
              <a:rPr lang="en-CA" sz="1800" kern="100" dirty="0">
                <a:effectLst/>
                <a:latin typeface="Times New Roman" panose="02020603050405020304" pitchFamily="18" charset="0"/>
                <a:ea typeface="Aptos" panose="02110004020202020204"/>
              </a:rPr>
              <a:t>, and suggest an </a:t>
            </a:r>
            <a:r>
              <a:rPr lang="en-CA" sz="1800" u="sng" kern="100" dirty="0">
                <a:effectLst/>
                <a:latin typeface="Times New Roman" panose="02020603050405020304" pitchFamily="18" charset="0"/>
                <a:ea typeface="Aptos" panose="02110004020202020204"/>
              </a:rPr>
              <a:t>alternative</a:t>
            </a:r>
            <a:r>
              <a:rPr lang="en-CA" sz="1800" kern="100" dirty="0">
                <a:effectLst/>
                <a:latin typeface="Times New Roman" panose="02020603050405020304" pitchFamily="18" charset="0"/>
                <a:ea typeface="Aptos" panose="02110004020202020204"/>
              </a:rPr>
              <a:t>.  I implore you to treat my suggestions likewise.   </a:t>
            </a:r>
          </a:p>
          <a:p>
            <a:pPr marL="0" marR="0">
              <a:lnSpc>
                <a:spcPct val="107000"/>
              </a:lnSpc>
              <a:spcBef>
                <a:spcPts val="0"/>
              </a:spcBef>
              <a:spcAft>
                <a:spcPts val="800"/>
              </a:spcAft>
            </a:pPr>
            <a:r>
              <a:rPr lang="en-CA" sz="1800" kern="100" dirty="0">
                <a:effectLst/>
                <a:latin typeface="Times New Roman" panose="02020603050405020304" pitchFamily="18" charset="0"/>
                <a:ea typeface="Aptos" panose="02110004020202020204"/>
              </a:rPr>
              <a:t>So, we start with this beautiful scene from Cowichan Valley where I live. We are looking north-northeast across Cowichan Lake. But you will also notice something marring the scene, and that is the clear-cut areas on the sides of the mountains. The lake is at about 160 m ASL, where the mountains max out around 1100 m or so. These cleared areas were clear-cut some 40 years before (1980s). Most were not replanted, so with successive large snowpack and spring rains, the soils wash down into the lake and nature cannot readily reclaim the forest. Additionally, the wash-out of mud, particularly along the Cowichan River on the east end, cause all sorts of problems for migratory salmon.  I won’t say much more about this in particular, only to add that it is just one example of how humans do not interact well with the environment in sustainable ways.  </a:t>
            </a:r>
          </a:p>
          <a:p>
            <a:r>
              <a:rPr lang="en-CA" sz="1100" dirty="0">
                <a:latin typeface="Times New Roman" panose="02020603050405020304" pitchFamily="18"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6C307E83-261D-74AF-7F16-DD7278693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D402F4-4263-4AB9-9760-E731351C307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270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D402F4-4263-4AB9-9760-E731351C3078}" type="slidenum">
              <a:rPr lang="en-CA" smtClean="0"/>
              <a:t>16</a:t>
            </a:fld>
            <a:endParaRPr lang="en-CA"/>
          </a:p>
        </p:txBody>
      </p:sp>
    </p:spTree>
    <p:extLst>
      <p:ext uri="{BB962C8B-B14F-4D97-AF65-F5344CB8AC3E}">
        <p14:creationId xmlns:p14="http://schemas.microsoft.com/office/powerpoint/2010/main" val="2200237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CD402F4-4263-4AB9-9760-E731351C3078}" type="slidenum">
              <a:rPr lang="en-CA" smtClean="0"/>
              <a:t>18</a:t>
            </a:fld>
            <a:endParaRPr lang="en-CA"/>
          </a:p>
        </p:txBody>
      </p:sp>
    </p:spTree>
    <p:extLst>
      <p:ext uri="{BB962C8B-B14F-4D97-AF65-F5344CB8AC3E}">
        <p14:creationId xmlns:p14="http://schemas.microsoft.com/office/powerpoint/2010/main" val="272086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NOW to the IMPACTS of the climate crisis, and we’ll just quickly review some examples.  </a:t>
            </a:r>
          </a:p>
          <a:p>
            <a:r>
              <a:rPr lang="en-CA" dirty="0"/>
              <a:t>First, this diagram shows on top, areas of ‘high’ emissions, clearly the mid-latitude industrial countries.  And least emissions occur over the tropics and subtropics.  But the tropics and subtropics, generally 38S to 38N lat., also experience the worst impacts of the crisis.  </a:t>
            </a:r>
          </a:p>
          <a:p>
            <a:r>
              <a:rPr lang="en-CA" dirty="0"/>
              <a:t>The picture on the top right shows an area of east central Africa, Ethiopia, where the have </a:t>
            </a:r>
            <a:r>
              <a:rPr lang="en-CA" dirty="0" err="1"/>
              <a:t>edxtreme</a:t>
            </a:r>
            <a:r>
              <a:rPr lang="en-CA" dirty="0"/>
              <a:t> </a:t>
            </a:r>
            <a:r>
              <a:rPr lang="en-CA" dirty="0" err="1"/>
              <a:t>drlought</a:t>
            </a:r>
            <a:r>
              <a:rPr lang="en-CA" dirty="0"/>
              <a:t> and loss of </a:t>
            </a:r>
            <a:r>
              <a:rPr lang="en-CA" dirty="0" err="1"/>
              <a:t>arfable</a:t>
            </a:r>
            <a:r>
              <a:rPr lang="en-CA" dirty="0"/>
              <a:t> water.  All these cattle died from no water. The people have given up, and have become ‘climate refugees’ and are headed  north, will attempt to get to Europe, or to N.A., Canada being the preferred place to emigrate to, IF they can find transportation.  We’ll hear of and see far more climate refugees in future years attempting to just survive.</a:t>
            </a:r>
          </a:p>
          <a:p>
            <a:r>
              <a:rPr lang="en-CA" dirty="0"/>
              <a:t>Most severely hit right now are Somalia in E Africa, and across the Red Sea in Arabia, Yemen. Both suffering  very extreme and long-lived drought. The text that accompanied the photo of the young boy in advanced famine, indicated they did not expect him to live another 24 hours. </a:t>
            </a:r>
          </a:p>
          <a:p>
            <a:r>
              <a:rPr lang="en-CA" dirty="0"/>
              <a:t>Then there is ‘ocean acidification’; most atmospheric carbon eventually winds up in the oceans, Mixing CO2 and H2O gives you ‘carbonic acid’, soi the oceans are slowly acidifying.  First to go are shellfish, as it softens their shells so they have no defense and die off (all by 2050); fish also affected by softening of their bones, so they too die off, an awful thing when you consider that at least a third of Earth’s population live on seafood. </a:t>
            </a:r>
          </a:p>
        </p:txBody>
      </p:sp>
      <p:sp>
        <p:nvSpPr>
          <p:cNvPr id="4" name="Slide Number Placeholder 3"/>
          <p:cNvSpPr>
            <a:spLocks noGrp="1"/>
          </p:cNvSpPr>
          <p:nvPr>
            <p:ph type="sldNum" sz="quarter" idx="5"/>
          </p:nvPr>
        </p:nvSpPr>
        <p:spPr/>
        <p:txBody>
          <a:bodyPr/>
          <a:lstStyle/>
          <a:p>
            <a:fld id="{FCD402F4-4263-4AB9-9760-E731351C3078}" type="slidenum">
              <a:rPr lang="en-CA" smtClean="0"/>
              <a:t>2</a:t>
            </a:fld>
            <a:endParaRPr lang="en-CA"/>
          </a:p>
        </p:txBody>
      </p:sp>
    </p:spTree>
    <p:extLst>
      <p:ext uri="{BB962C8B-B14F-4D97-AF65-F5344CB8AC3E}">
        <p14:creationId xmlns:p14="http://schemas.microsoft.com/office/powerpoint/2010/main" val="22821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CD402F4-4263-4AB9-9760-E731351C3078}" type="slidenum">
              <a:rPr lang="en-CA" smtClean="0"/>
              <a:t>4</a:t>
            </a:fld>
            <a:endParaRPr lang="en-CA"/>
          </a:p>
        </p:txBody>
      </p:sp>
    </p:spTree>
    <p:extLst>
      <p:ext uri="{BB962C8B-B14F-4D97-AF65-F5344CB8AC3E}">
        <p14:creationId xmlns:p14="http://schemas.microsoft.com/office/powerpoint/2010/main" val="299373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D402F4-4263-4AB9-9760-E731351C3078}" type="slidenum">
              <a:rPr lang="en-CA" smtClean="0"/>
              <a:t>5</a:t>
            </a:fld>
            <a:endParaRPr lang="en-CA"/>
          </a:p>
        </p:txBody>
      </p:sp>
    </p:spTree>
    <p:extLst>
      <p:ext uri="{BB962C8B-B14F-4D97-AF65-F5344CB8AC3E}">
        <p14:creationId xmlns:p14="http://schemas.microsoft.com/office/powerpoint/2010/main" val="2716560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CD402F4-4263-4AB9-9760-E731351C3078}" type="slidenum">
              <a:rPr lang="en-CA" smtClean="0"/>
              <a:t>6</a:t>
            </a:fld>
            <a:endParaRPr lang="en-CA"/>
          </a:p>
        </p:txBody>
      </p:sp>
    </p:spTree>
    <p:extLst>
      <p:ext uri="{BB962C8B-B14F-4D97-AF65-F5344CB8AC3E}">
        <p14:creationId xmlns:p14="http://schemas.microsoft.com/office/powerpoint/2010/main" val="2837472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CD402F4-4263-4AB9-9760-E731351C3078}" type="slidenum">
              <a:rPr lang="en-CA" smtClean="0"/>
              <a:t>7</a:t>
            </a:fld>
            <a:endParaRPr lang="en-CA"/>
          </a:p>
        </p:txBody>
      </p:sp>
    </p:spTree>
    <p:extLst>
      <p:ext uri="{BB962C8B-B14F-4D97-AF65-F5344CB8AC3E}">
        <p14:creationId xmlns:p14="http://schemas.microsoft.com/office/powerpoint/2010/main" val="143124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CD402F4-4263-4AB9-9760-E731351C3078}" type="slidenum">
              <a:rPr lang="en-CA" smtClean="0"/>
              <a:t>8</a:t>
            </a:fld>
            <a:endParaRPr lang="en-CA"/>
          </a:p>
        </p:txBody>
      </p:sp>
    </p:spTree>
    <p:extLst>
      <p:ext uri="{BB962C8B-B14F-4D97-AF65-F5344CB8AC3E}">
        <p14:creationId xmlns:p14="http://schemas.microsoft.com/office/powerpoint/2010/main" val="216867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D402F4-4263-4AB9-9760-E731351C3078}" type="slidenum">
              <a:rPr lang="en-CA" smtClean="0"/>
              <a:t>11</a:t>
            </a:fld>
            <a:endParaRPr lang="en-CA"/>
          </a:p>
        </p:txBody>
      </p:sp>
    </p:spTree>
    <p:extLst>
      <p:ext uri="{BB962C8B-B14F-4D97-AF65-F5344CB8AC3E}">
        <p14:creationId xmlns:p14="http://schemas.microsoft.com/office/powerpoint/2010/main" val="407088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CD402F4-4263-4AB9-9760-E731351C3078}" type="slidenum">
              <a:rPr lang="en-CA" smtClean="0"/>
              <a:t>13</a:t>
            </a:fld>
            <a:endParaRPr lang="en-CA"/>
          </a:p>
        </p:txBody>
      </p:sp>
    </p:spTree>
    <p:extLst>
      <p:ext uri="{BB962C8B-B14F-4D97-AF65-F5344CB8AC3E}">
        <p14:creationId xmlns:p14="http://schemas.microsoft.com/office/powerpoint/2010/main" val="2393969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B5AB-2684-5B93-7339-40F7AFB88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2CD71AD-CB98-9DFB-CE08-4833325A12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9FA7A72-B43C-0FE0-7681-79AFE48A1D5B}"/>
              </a:ext>
            </a:extLst>
          </p:cNvPr>
          <p:cNvSpPr>
            <a:spLocks noGrp="1"/>
          </p:cNvSpPr>
          <p:nvPr>
            <p:ph type="dt" sz="half" idx="10"/>
          </p:nvPr>
        </p:nvSpPr>
        <p:spPr/>
        <p:txBody>
          <a:bodyPr/>
          <a:lstStyle/>
          <a:p>
            <a:fld id="{6A387F19-04C5-49AE-9D6F-95B1AD8C644C}" type="datetime1">
              <a:rPr lang="en-CA" smtClean="0"/>
              <a:t>2024-11-04</a:t>
            </a:fld>
            <a:endParaRPr lang="en-CA"/>
          </a:p>
        </p:txBody>
      </p:sp>
      <p:sp>
        <p:nvSpPr>
          <p:cNvPr id="5" name="Footer Placeholder 4">
            <a:extLst>
              <a:ext uri="{FF2B5EF4-FFF2-40B4-BE49-F238E27FC236}">
                <a16:creationId xmlns:a16="http://schemas.microsoft.com/office/drawing/2014/main" id="{E1138A24-47F3-8652-B7A5-CEF6FC91D65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34B360C-DF01-2485-DB71-32330B3D9A29}"/>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121824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BF09-660C-5303-F970-3A81A678FBA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D3019FB-2116-C456-8C60-8C20AB7DE0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0D8CF82-4EDD-A843-355E-F93411F4EE4A}"/>
              </a:ext>
            </a:extLst>
          </p:cNvPr>
          <p:cNvSpPr>
            <a:spLocks noGrp="1"/>
          </p:cNvSpPr>
          <p:nvPr>
            <p:ph type="dt" sz="half" idx="10"/>
          </p:nvPr>
        </p:nvSpPr>
        <p:spPr/>
        <p:txBody>
          <a:bodyPr/>
          <a:lstStyle/>
          <a:p>
            <a:fld id="{A999A7B1-6861-4158-8FA0-B60AEEDDE781}" type="datetime1">
              <a:rPr lang="en-CA" smtClean="0"/>
              <a:t>2024-11-04</a:t>
            </a:fld>
            <a:endParaRPr lang="en-CA"/>
          </a:p>
        </p:txBody>
      </p:sp>
      <p:sp>
        <p:nvSpPr>
          <p:cNvPr id="5" name="Footer Placeholder 4">
            <a:extLst>
              <a:ext uri="{FF2B5EF4-FFF2-40B4-BE49-F238E27FC236}">
                <a16:creationId xmlns:a16="http://schemas.microsoft.com/office/drawing/2014/main" id="{B890EDDB-976F-E230-95FE-D57A3AE3B50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9617A65-2240-2555-B08B-9A598B623492}"/>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322027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314DC2-7791-54B7-6E35-6C80822F0D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017406F-BFA8-9E61-0172-9D2F0E262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B9E37EB-BCA9-F01E-A1AE-28CF68BC0746}"/>
              </a:ext>
            </a:extLst>
          </p:cNvPr>
          <p:cNvSpPr>
            <a:spLocks noGrp="1"/>
          </p:cNvSpPr>
          <p:nvPr>
            <p:ph type="dt" sz="half" idx="10"/>
          </p:nvPr>
        </p:nvSpPr>
        <p:spPr/>
        <p:txBody>
          <a:bodyPr/>
          <a:lstStyle/>
          <a:p>
            <a:fld id="{BD9D05B3-3350-422F-A054-F558CC054035}" type="datetime1">
              <a:rPr lang="en-CA" smtClean="0"/>
              <a:t>2024-11-04</a:t>
            </a:fld>
            <a:endParaRPr lang="en-CA"/>
          </a:p>
        </p:txBody>
      </p:sp>
      <p:sp>
        <p:nvSpPr>
          <p:cNvPr id="5" name="Footer Placeholder 4">
            <a:extLst>
              <a:ext uri="{FF2B5EF4-FFF2-40B4-BE49-F238E27FC236}">
                <a16:creationId xmlns:a16="http://schemas.microsoft.com/office/drawing/2014/main" id="{54E0CEB6-B38E-DB90-05D2-C4C97E0FFE9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31A7A7D-5518-88A1-EF2E-2B382C7A6171}"/>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23511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3A02-0D26-3EB0-3F65-DBA40AEA185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EC815BD-FE5E-9351-F60A-55D55859B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7ECAE95-D32B-060D-34BD-C8581128672A}"/>
              </a:ext>
            </a:extLst>
          </p:cNvPr>
          <p:cNvSpPr>
            <a:spLocks noGrp="1"/>
          </p:cNvSpPr>
          <p:nvPr>
            <p:ph type="dt" sz="half" idx="10"/>
          </p:nvPr>
        </p:nvSpPr>
        <p:spPr/>
        <p:txBody>
          <a:bodyPr/>
          <a:lstStyle/>
          <a:p>
            <a:fld id="{13D1BD6D-E2D2-4631-8676-7AA34ED604D9}" type="datetime1">
              <a:rPr lang="en-CA" smtClean="0"/>
              <a:t>2024-11-04</a:t>
            </a:fld>
            <a:endParaRPr lang="en-CA"/>
          </a:p>
        </p:txBody>
      </p:sp>
      <p:sp>
        <p:nvSpPr>
          <p:cNvPr id="5" name="Footer Placeholder 4">
            <a:extLst>
              <a:ext uri="{FF2B5EF4-FFF2-40B4-BE49-F238E27FC236}">
                <a16:creationId xmlns:a16="http://schemas.microsoft.com/office/drawing/2014/main" id="{4524D360-768D-14E5-5A92-66C970E8832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A05B4C2-3CFF-1741-8825-F40A5B778A7C}"/>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373295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FADC-5C44-860A-1D0F-D78CB11D82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359C368-F4D6-D425-EBD9-17B85AE638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61336E-46CF-85EB-469B-8AEBFFED6CA1}"/>
              </a:ext>
            </a:extLst>
          </p:cNvPr>
          <p:cNvSpPr>
            <a:spLocks noGrp="1"/>
          </p:cNvSpPr>
          <p:nvPr>
            <p:ph type="dt" sz="half" idx="10"/>
          </p:nvPr>
        </p:nvSpPr>
        <p:spPr/>
        <p:txBody>
          <a:bodyPr/>
          <a:lstStyle/>
          <a:p>
            <a:fld id="{E2A0144E-9EDA-48F0-9BE6-1E54458AEE49}" type="datetime1">
              <a:rPr lang="en-CA" smtClean="0"/>
              <a:t>2024-11-04</a:t>
            </a:fld>
            <a:endParaRPr lang="en-CA"/>
          </a:p>
        </p:txBody>
      </p:sp>
      <p:sp>
        <p:nvSpPr>
          <p:cNvPr id="5" name="Footer Placeholder 4">
            <a:extLst>
              <a:ext uri="{FF2B5EF4-FFF2-40B4-BE49-F238E27FC236}">
                <a16:creationId xmlns:a16="http://schemas.microsoft.com/office/drawing/2014/main" id="{DF826B41-4BC6-7C88-648C-E84D47BAD9C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DE5FA9D-DD2C-81C5-E161-8C64AC01234E}"/>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3419380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D727-871B-75C1-AB47-4742FF4827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F18DFC3-EB1C-5D52-4D86-FE4F1B73EC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0884709-0C45-EE7F-7DCD-15CDF1B4BB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6BB8E77-4509-1180-FF62-B61470A7BE2C}"/>
              </a:ext>
            </a:extLst>
          </p:cNvPr>
          <p:cNvSpPr>
            <a:spLocks noGrp="1"/>
          </p:cNvSpPr>
          <p:nvPr>
            <p:ph type="dt" sz="half" idx="10"/>
          </p:nvPr>
        </p:nvSpPr>
        <p:spPr/>
        <p:txBody>
          <a:bodyPr/>
          <a:lstStyle/>
          <a:p>
            <a:fld id="{2F9FE79D-C3D3-4965-A592-92C8C9BE9DE5}" type="datetime1">
              <a:rPr lang="en-CA" smtClean="0"/>
              <a:t>2024-11-04</a:t>
            </a:fld>
            <a:endParaRPr lang="en-CA"/>
          </a:p>
        </p:txBody>
      </p:sp>
      <p:sp>
        <p:nvSpPr>
          <p:cNvPr id="6" name="Footer Placeholder 5">
            <a:extLst>
              <a:ext uri="{FF2B5EF4-FFF2-40B4-BE49-F238E27FC236}">
                <a16:creationId xmlns:a16="http://schemas.microsoft.com/office/drawing/2014/main" id="{56334E8C-7C56-CB7B-535F-A0F61BA2D53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0055CAC-6AE8-7396-A006-733B0F49D2E8}"/>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275458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213A-AFFF-814F-4B13-D0664164363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D7758E8-67B5-76A2-E3CA-E7D53AE0C5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78DCF2-A850-B755-78AB-8F5E860F0A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9EEEE2A-3FFF-456A-C493-3322AAAC47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1A161B-08C1-664D-BCD6-775AF7407F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446B6B4-537C-EAB2-DA73-6896177C0A88}"/>
              </a:ext>
            </a:extLst>
          </p:cNvPr>
          <p:cNvSpPr>
            <a:spLocks noGrp="1"/>
          </p:cNvSpPr>
          <p:nvPr>
            <p:ph type="dt" sz="half" idx="10"/>
          </p:nvPr>
        </p:nvSpPr>
        <p:spPr/>
        <p:txBody>
          <a:bodyPr/>
          <a:lstStyle/>
          <a:p>
            <a:fld id="{433FC23B-C825-4591-8346-9043D43C8772}" type="datetime1">
              <a:rPr lang="en-CA" smtClean="0"/>
              <a:t>2024-11-04</a:t>
            </a:fld>
            <a:endParaRPr lang="en-CA"/>
          </a:p>
        </p:txBody>
      </p:sp>
      <p:sp>
        <p:nvSpPr>
          <p:cNvPr id="8" name="Footer Placeholder 7">
            <a:extLst>
              <a:ext uri="{FF2B5EF4-FFF2-40B4-BE49-F238E27FC236}">
                <a16:creationId xmlns:a16="http://schemas.microsoft.com/office/drawing/2014/main" id="{91788753-04DF-3277-B987-9379D7C6A28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C483179-1266-3A5B-3626-F5C2B58B0CD1}"/>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116602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8491-CBDA-5D2A-2A3A-0AE01A61D23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9232F11-C625-DE54-F810-2B0388CF479A}"/>
              </a:ext>
            </a:extLst>
          </p:cNvPr>
          <p:cNvSpPr>
            <a:spLocks noGrp="1"/>
          </p:cNvSpPr>
          <p:nvPr>
            <p:ph type="dt" sz="half" idx="10"/>
          </p:nvPr>
        </p:nvSpPr>
        <p:spPr/>
        <p:txBody>
          <a:bodyPr/>
          <a:lstStyle/>
          <a:p>
            <a:fld id="{435AEC85-7126-4597-8A20-37269AF46C59}" type="datetime1">
              <a:rPr lang="en-CA" smtClean="0"/>
              <a:t>2024-11-04</a:t>
            </a:fld>
            <a:endParaRPr lang="en-CA"/>
          </a:p>
        </p:txBody>
      </p:sp>
      <p:sp>
        <p:nvSpPr>
          <p:cNvPr id="4" name="Footer Placeholder 3">
            <a:extLst>
              <a:ext uri="{FF2B5EF4-FFF2-40B4-BE49-F238E27FC236}">
                <a16:creationId xmlns:a16="http://schemas.microsoft.com/office/drawing/2014/main" id="{03A0442A-A744-780C-97F0-0A3071105CE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10F3B16-C3C2-402C-2932-B2A87922DD4F}"/>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169961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1F2C1-BD3A-2D3F-13F0-AFA9827AEC0B}"/>
              </a:ext>
            </a:extLst>
          </p:cNvPr>
          <p:cNvSpPr>
            <a:spLocks noGrp="1"/>
          </p:cNvSpPr>
          <p:nvPr>
            <p:ph type="dt" sz="half" idx="10"/>
          </p:nvPr>
        </p:nvSpPr>
        <p:spPr/>
        <p:txBody>
          <a:bodyPr/>
          <a:lstStyle/>
          <a:p>
            <a:fld id="{3147A381-04A7-46EC-AED9-4341652EF5FE}" type="datetime1">
              <a:rPr lang="en-CA" smtClean="0"/>
              <a:t>2024-11-04</a:t>
            </a:fld>
            <a:endParaRPr lang="en-CA"/>
          </a:p>
        </p:txBody>
      </p:sp>
      <p:sp>
        <p:nvSpPr>
          <p:cNvPr id="3" name="Footer Placeholder 2">
            <a:extLst>
              <a:ext uri="{FF2B5EF4-FFF2-40B4-BE49-F238E27FC236}">
                <a16:creationId xmlns:a16="http://schemas.microsoft.com/office/drawing/2014/main" id="{8F1CBD63-6917-DCC2-7B89-EED09514136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4635FF5-DF89-E66C-D4E4-E5F0B1A111DC}"/>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134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58A3-DCF6-1271-C5FF-DCFF693A0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9D27578-2F41-AB7B-3E17-1A35C6E044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D3BCE7A-C8E0-FE6B-E35C-84ACA9478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E7707-5386-3D9C-93DD-54F173F2FE5E}"/>
              </a:ext>
            </a:extLst>
          </p:cNvPr>
          <p:cNvSpPr>
            <a:spLocks noGrp="1"/>
          </p:cNvSpPr>
          <p:nvPr>
            <p:ph type="dt" sz="half" idx="10"/>
          </p:nvPr>
        </p:nvSpPr>
        <p:spPr/>
        <p:txBody>
          <a:bodyPr/>
          <a:lstStyle/>
          <a:p>
            <a:fld id="{A48B4A36-76DD-46F8-9C6C-73C83D63E8FB}" type="datetime1">
              <a:rPr lang="en-CA" smtClean="0"/>
              <a:t>2024-11-04</a:t>
            </a:fld>
            <a:endParaRPr lang="en-CA"/>
          </a:p>
        </p:txBody>
      </p:sp>
      <p:sp>
        <p:nvSpPr>
          <p:cNvPr id="6" name="Footer Placeholder 5">
            <a:extLst>
              <a:ext uri="{FF2B5EF4-FFF2-40B4-BE49-F238E27FC236}">
                <a16:creationId xmlns:a16="http://schemas.microsoft.com/office/drawing/2014/main" id="{E2BDA200-5E65-4F6D-2613-5DDBB244FED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5302A7C-C15A-8BCF-8C30-740FA89450EC}"/>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2144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9167-1E0A-CD43-5910-6CD64D077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503F98C-F3E6-6956-0D47-C6778D5819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2D62B44-DB44-3419-2F1E-04215FF5E9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9010B-76E8-FFA2-5CBC-AC0C001A1E54}"/>
              </a:ext>
            </a:extLst>
          </p:cNvPr>
          <p:cNvSpPr>
            <a:spLocks noGrp="1"/>
          </p:cNvSpPr>
          <p:nvPr>
            <p:ph type="dt" sz="half" idx="10"/>
          </p:nvPr>
        </p:nvSpPr>
        <p:spPr/>
        <p:txBody>
          <a:bodyPr/>
          <a:lstStyle/>
          <a:p>
            <a:fld id="{4A3EEDC7-6A42-4A0A-946C-F4DAEFE42200}" type="datetime1">
              <a:rPr lang="en-CA" smtClean="0"/>
              <a:t>2024-11-04</a:t>
            </a:fld>
            <a:endParaRPr lang="en-CA"/>
          </a:p>
        </p:txBody>
      </p:sp>
      <p:sp>
        <p:nvSpPr>
          <p:cNvPr id="6" name="Footer Placeholder 5">
            <a:extLst>
              <a:ext uri="{FF2B5EF4-FFF2-40B4-BE49-F238E27FC236}">
                <a16:creationId xmlns:a16="http://schemas.microsoft.com/office/drawing/2014/main" id="{74391FA0-4750-95A7-AB17-795EC128E47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FB3D75A-7BDC-2BBA-3F7B-C398B49E40E0}"/>
              </a:ext>
            </a:extLst>
          </p:cNvPr>
          <p:cNvSpPr>
            <a:spLocks noGrp="1"/>
          </p:cNvSpPr>
          <p:nvPr>
            <p:ph type="sldNum" sz="quarter" idx="12"/>
          </p:nvPr>
        </p:nvSpPr>
        <p:spPr/>
        <p:txBody>
          <a:bodyPr/>
          <a:lstStyle/>
          <a:p>
            <a:fld id="{1439B881-FF71-453B-BF67-DEFD3B67D9A8}" type="slidenum">
              <a:rPr lang="en-CA" smtClean="0"/>
              <a:t>‹#›</a:t>
            </a:fld>
            <a:endParaRPr lang="en-CA"/>
          </a:p>
        </p:txBody>
      </p:sp>
    </p:spTree>
    <p:extLst>
      <p:ext uri="{BB962C8B-B14F-4D97-AF65-F5344CB8AC3E}">
        <p14:creationId xmlns:p14="http://schemas.microsoft.com/office/powerpoint/2010/main" val="4268163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FF">
            <a:alpha val="11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ABA34-ACFD-E60A-1454-32A3CD210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BA1E1D4-8F8E-DE8E-98C4-BAAF4975C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062C6B9-83D7-9150-FE6F-A661564E3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EECC2C-000C-4D1C-A3CE-E0D6B7DDAEC0}" type="datetime1">
              <a:rPr lang="en-CA" smtClean="0"/>
              <a:t>2024-11-04</a:t>
            </a:fld>
            <a:endParaRPr lang="en-CA"/>
          </a:p>
        </p:txBody>
      </p:sp>
      <p:sp>
        <p:nvSpPr>
          <p:cNvPr id="5" name="Footer Placeholder 4">
            <a:extLst>
              <a:ext uri="{FF2B5EF4-FFF2-40B4-BE49-F238E27FC236}">
                <a16:creationId xmlns:a16="http://schemas.microsoft.com/office/drawing/2014/main" id="{3DF38CEC-1F72-2CFF-4DD9-71EDF2099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C5813EB1-D693-14C2-2624-46C750082C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39B881-FF71-453B-BF67-DEFD3B67D9A8}" type="slidenum">
              <a:rPr lang="en-CA" smtClean="0"/>
              <a:t>‹#›</a:t>
            </a:fld>
            <a:endParaRPr lang="en-CA"/>
          </a:p>
        </p:txBody>
      </p:sp>
    </p:spTree>
    <p:extLst>
      <p:ext uri="{BB962C8B-B14F-4D97-AF65-F5344CB8AC3E}">
        <p14:creationId xmlns:p14="http://schemas.microsoft.com/office/powerpoint/2010/main" val="3977756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bulletin.cmos.ca/a-way-forward-on-the-climate-crisi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hilltimes.com/story/2024/05/22/the-way-forward-on-the-climate-crisis/422550/" TargetMode="External"/><Relationship Id="rId4" Type="http://schemas.openxmlformats.org/officeDocument/2006/relationships/hyperlink" Target="https://www.hilltimes.com/story/2024/05/15/why-common-climate-mitigation-efforts-are-not-solutions-to-the-climate-crisis/42189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msn.com/en-ca/news/canada/canadas-emissions-dropped-slightly-last-year-with-climate-wins-offset-by-oil-and-gas/ar-A1qPey0?ocid=BingNewsSer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https://www.hilltimes.com/story/2024/05/15/why-common-climate-mitigation-efforts-are-not-solutions-to-the-climate-crisis/421897/" TargetMode="External"/><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hyperlink" Target="https://www.hilltimes.com/story/2024/11/04/the-climate-change-barrier-between-the-public-and-government-mps/440015/" TargetMode="External"/><Relationship Id="rId4" Type="http://schemas.openxmlformats.org/officeDocument/2006/relationships/hyperlink" Target="https://www.hilltimes.com/story/2024/05/22/the-way-forward-on-the-climate-crisis/42255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GIF"/></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jpg"/><Relationship Id="rId7"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7B11F-0446-7674-B264-D28D5D24BCB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93848AF-B1F9-F096-5C10-CA85CF8D646F}"/>
              </a:ext>
            </a:extLst>
          </p:cNvPr>
          <p:cNvSpPr txBox="1"/>
          <p:nvPr/>
        </p:nvSpPr>
        <p:spPr>
          <a:xfrm>
            <a:off x="551408" y="162724"/>
            <a:ext cx="99434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 Practical Way Forward with the Climate Crisis </a:t>
            </a:r>
            <a:endParaRPr kumimoji="0" lang="en-CA" sz="36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CEC192F9-0DD9-E2DD-3247-30A4787CD753}"/>
              </a:ext>
            </a:extLst>
          </p:cNvPr>
          <p:cNvSpPr txBox="1"/>
          <p:nvPr/>
        </p:nvSpPr>
        <p:spPr>
          <a:xfrm>
            <a:off x="3245602" y="1148649"/>
            <a:ext cx="5000087"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1"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Geoff Strong  </a:t>
            </a:r>
            <a:r>
              <a:rPr kumimoji="0" lang="en-CA" sz="20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a:t>
            </a:r>
            <a:r>
              <a:rPr kumimoji="0" lang="en-CA" sz="2000" b="1"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geoff.strong45@gmail.com</a:t>
            </a:r>
            <a:r>
              <a:rPr kumimoji="0" lang="en-CA" sz="20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Director CACOR</a:t>
            </a:r>
            <a:r>
              <a:rPr kumimoji="0" lang="en-CA" sz="16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 Director PCN, Member </a:t>
            </a:r>
            <a:r>
              <a:rPr kumimoji="0" lang="en-CA" sz="1600" b="0" i="1"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CMOS</a:t>
            </a:r>
            <a:endParaRPr kumimoji="0" lang="en-CA" sz="16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B0338ECF-FCDD-BA15-9839-EAE5E5D8C750}"/>
              </a:ext>
            </a:extLst>
          </p:cNvPr>
          <p:cNvSpPr txBox="1"/>
          <p:nvPr/>
        </p:nvSpPr>
        <p:spPr>
          <a:xfrm>
            <a:off x="2278486" y="836750"/>
            <a:ext cx="73533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66FF"/>
                </a:solidFill>
                <a:effectLst/>
                <a:uLnTx/>
                <a:uFillTx/>
                <a:latin typeface="Times New Roman" panose="02020603050405020304" pitchFamily="18" charset="0"/>
                <a:ea typeface="+mn-ea"/>
                <a:cs typeface="Times New Roman" panose="02020603050405020304" pitchFamily="18" charset="0"/>
              </a:rPr>
              <a:t>Presentation to Canadian Association for Club of Rome - November 06, 2024</a:t>
            </a:r>
          </a:p>
        </p:txBody>
      </p:sp>
      <p:sp>
        <p:nvSpPr>
          <p:cNvPr id="11" name="Slide Number Placeholder 10">
            <a:extLst>
              <a:ext uri="{FF2B5EF4-FFF2-40B4-BE49-F238E27FC236}">
                <a16:creationId xmlns:a16="http://schemas.microsoft.com/office/drawing/2014/main" id="{FFA4A0A2-87AE-FD41-FFB8-ABA9CD1EDD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BF27E1C8-15A6-8684-52F5-D76B7D002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824" y="190419"/>
            <a:ext cx="1537447" cy="1672171"/>
          </a:xfrm>
          <a:prstGeom prst="rect">
            <a:avLst/>
          </a:prstGeom>
        </p:spPr>
      </p:pic>
      <p:sp>
        <p:nvSpPr>
          <p:cNvPr id="6" name="TextBox 5">
            <a:extLst>
              <a:ext uri="{FF2B5EF4-FFF2-40B4-BE49-F238E27FC236}">
                <a16:creationId xmlns:a16="http://schemas.microsoft.com/office/drawing/2014/main" id="{330910AD-C7F2-B7F4-F8EF-11EB7DDF2C0A}"/>
              </a:ext>
            </a:extLst>
          </p:cNvPr>
          <p:cNvSpPr txBox="1"/>
          <p:nvPr/>
        </p:nvSpPr>
        <p:spPr>
          <a:xfrm>
            <a:off x="8684288" y="109494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9DB41D43-95BA-251A-84BD-9274185DFFA5}"/>
              </a:ext>
            </a:extLst>
          </p:cNvPr>
          <p:cNvSpPr txBox="1"/>
          <p:nvPr/>
        </p:nvSpPr>
        <p:spPr>
          <a:xfrm>
            <a:off x="10801520" y="787164"/>
            <a:ext cx="9667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CACOR</a:t>
            </a:r>
          </a:p>
        </p:txBody>
      </p:sp>
      <p:pic>
        <p:nvPicPr>
          <p:cNvPr id="4" name="Picture 3">
            <a:extLst>
              <a:ext uri="{FF2B5EF4-FFF2-40B4-BE49-F238E27FC236}">
                <a16:creationId xmlns:a16="http://schemas.microsoft.com/office/drawing/2014/main" id="{787F22BF-7892-571B-3739-7D85FCBBD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810" y="4430590"/>
            <a:ext cx="3748779" cy="2498936"/>
          </a:xfrm>
          <a:prstGeom prst="rect">
            <a:avLst/>
          </a:prstGeom>
        </p:spPr>
      </p:pic>
      <p:pic>
        <p:nvPicPr>
          <p:cNvPr id="17" name="Picture 16">
            <a:extLst>
              <a:ext uri="{FF2B5EF4-FFF2-40B4-BE49-F238E27FC236}">
                <a16:creationId xmlns:a16="http://schemas.microsoft.com/office/drawing/2014/main" id="{C836DDD3-C2AF-9800-11AF-B628B90DE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8497" y="4417266"/>
            <a:ext cx="4450608" cy="2499188"/>
          </a:xfrm>
          <a:prstGeom prst="rect">
            <a:avLst/>
          </a:prstGeom>
        </p:spPr>
      </p:pic>
      <p:sp>
        <p:nvSpPr>
          <p:cNvPr id="18" name="TextBox 17">
            <a:extLst>
              <a:ext uri="{FF2B5EF4-FFF2-40B4-BE49-F238E27FC236}">
                <a16:creationId xmlns:a16="http://schemas.microsoft.com/office/drawing/2014/main" id="{194BAF7E-AAB0-A411-496F-1D615EA732F2}"/>
              </a:ext>
            </a:extLst>
          </p:cNvPr>
          <p:cNvSpPr txBox="1"/>
          <p:nvPr/>
        </p:nvSpPr>
        <p:spPr>
          <a:xfrm>
            <a:off x="4154547" y="5159553"/>
            <a:ext cx="1226746" cy="338554"/>
          </a:xfrm>
          <a:prstGeom prst="rect">
            <a:avLst/>
          </a:prstGeom>
          <a:noFill/>
        </p:spPr>
        <p:txBody>
          <a:bodyPr wrap="none" rtlCol="0">
            <a:spAutoFit/>
          </a:bodyPr>
          <a:lstStyle/>
          <a:p>
            <a:r>
              <a:rPr lang="en-CA" sz="1600" dirty="0">
                <a:solidFill>
                  <a:schemeClr val="bg1"/>
                </a:solidFill>
                <a:latin typeface="Times New Roman" panose="02020603050405020304" pitchFamily="18" charset="0"/>
                <a:cs typeface="Times New Roman" panose="02020603050405020304" pitchFamily="18" charset="0"/>
              </a:rPr>
              <a:t>SSTs &gt; 30ºC</a:t>
            </a:r>
          </a:p>
        </p:txBody>
      </p:sp>
      <p:pic>
        <p:nvPicPr>
          <p:cNvPr id="20" name="Picture 19">
            <a:extLst>
              <a:ext uri="{FF2B5EF4-FFF2-40B4-BE49-F238E27FC236}">
                <a16:creationId xmlns:a16="http://schemas.microsoft.com/office/drawing/2014/main" id="{6A206803-FFCB-7BA5-0A4B-501D8C9BB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479" y="4400529"/>
            <a:ext cx="3788378" cy="2525585"/>
          </a:xfrm>
          <a:prstGeom prst="rect">
            <a:avLst/>
          </a:prstGeom>
        </p:spPr>
      </p:pic>
      <p:sp>
        <p:nvSpPr>
          <p:cNvPr id="21" name="TextBox 20">
            <a:extLst>
              <a:ext uri="{FF2B5EF4-FFF2-40B4-BE49-F238E27FC236}">
                <a16:creationId xmlns:a16="http://schemas.microsoft.com/office/drawing/2014/main" id="{DE66A9AC-8FB9-A9F9-8DA2-DA29C45BA99D}"/>
              </a:ext>
            </a:extLst>
          </p:cNvPr>
          <p:cNvSpPr txBox="1"/>
          <p:nvPr/>
        </p:nvSpPr>
        <p:spPr>
          <a:xfrm>
            <a:off x="250501" y="6446379"/>
            <a:ext cx="1226746" cy="338554"/>
          </a:xfrm>
          <a:prstGeom prst="rect">
            <a:avLst/>
          </a:prstGeom>
          <a:noFill/>
        </p:spPr>
        <p:txBody>
          <a:bodyPr wrap="none" rtlCol="0">
            <a:spAutoFit/>
          </a:bodyPr>
          <a:lstStyle/>
          <a:p>
            <a:r>
              <a:rPr lang="en-CA" sz="1600" dirty="0">
                <a:solidFill>
                  <a:schemeClr val="bg1"/>
                </a:solidFill>
                <a:latin typeface="Times New Roman" panose="02020603050405020304" pitchFamily="18" charset="0"/>
                <a:cs typeface="Times New Roman" panose="02020603050405020304" pitchFamily="18" charset="0"/>
              </a:rPr>
              <a:t>SSTs &gt; 30ºC</a:t>
            </a:r>
          </a:p>
        </p:txBody>
      </p:sp>
      <p:pic>
        <p:nvPicPr>
          <p:cNvPr id="22" name="Picture 21">
            <a:extLst>
              <a:ext uri="{FF2B5EF4-FFF2-40B4-BE49-F238E27FC236}">
                <a16:creationId xmlns:a16="http://schemas.microsoft.com/office/drawing/2014/main" id="{278C9065-F34B-31DF-461C-85AA91C181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5645" y="1962857"/>
            <a:ext cx="4500883" cy="2364388"/>
          </a:xfrm>
          <a:prstGeom prst="rect">
            <a:avLst/>
          </a:prstGeom>
        </p:spPr>
      </p:pic>
      <p:sp>
        <p:nvSpPr>
          <p:cNvPr id="23" name="TextBox 22">
            <a:extLst>
              <a:ext uri="{FF2B5EF4-FFF2-40B4-BE49-F238E27FC236}">
                <a16:creationId xmlns:a16="http://schemas.microsoft.com/office/drawing/2014/main" id="{21522AD5-4EE4-2ADA-230B-62549399F0C3}"/>
              </a:ext>
            </a:extLst>
          </p:cNvPr>
          <p:cNvSpPr txBox="1"/>
          <p:nvPr/>
        </p:nvSpPr>
        <p:spPr>
          <a:xfrm>
            <a:off x="6489629" y="3934482"/>
            <a:ext cx="32363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Jasper in flames, July 24, 2024</a:t>
            </a:r>
          </a:p>
        </p:txBody>
      </p:sp>
      <p:sp>
        <p:nvSpPr>
          <p:cNvPr id="24" name="TextBox 23">
            <a:extLst>
              <a:ext uri="{FF2B5EF4-FFF2-40B4-BE49-F238E27FC236}">
                <a16:creationId xmlns:a16="http://schemas.microsoft.com/office/drawing/2014/main" id="{98457F50-8297-8B2B-399E-B9CF79FB9B48}"/>
              </a:ext>
            </a:extLst>
          </p:cNvPr>
          <p:cNvSpPr txBox="1"/>
          <p:nvPr/>
        </p:nvSpPr>
        <p:spPr>
          <a:xfrm>
            <a:off x="701225" y="2053337"/>
            <a:ext cx="384759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Most recent severe Impacts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of the Climate Crisis</a:t>
            </a:r>
          </a:p>
        </p:txBody>
      </p:sp>
      <p:sp>
        <p:nvSpPr>
          <p:cNvPr id="27" name="TextBox 26">
            <a:extLst>
              <a:ext uri="{FF2B5EF4-FFF2-40B4-BE49-F238E27FC236}">
                <a16:creationId xmlns:a16="http://schemas.microsoft.com/office/drawing/2014/main" id="{6FA1263A-C24A-9A2A-5B64-4D04A6E166F1}"/>
              </a:ext>
            </a:extLst>
          </p:cNvPr>
          <p:cNvSpPr txBox="1"/>
          <p:nvPr/>
        </p:nvSpPr>
        <p:spPr>
          <a:xfrm>
            <a:off x="423681" y="2852533"/>
            <a:ext cx="4970271" cy="1323439"/>
          </a:xfrm>
          <a:prstGeom prst="rect">
            <a:avLst/>
          </a:prstGeom>
          <a:noFill/>
        </p:spPr>
        <p:txBody>
          <a:bodyPr wrap="none" rtlCol="0">
            <a:spAutoFit/>
          </a:bodyPr>
          <a:lstStyle/>
          <a:p>
            <a:r>
              <a:rPr lang="en-CA" sz="2000" dirty="0">
                <a:latin typeface="Times New Roman" panose="02020603050405020304" pitchFamily="18" charset="0"/>
                <a:cs typeface="Times New Roman" panose="02020603050405020304" pitchFamily="18" charset="0"/>
              </a:rPr>
              <a:t>July 24, 2024 - Jasper Park Wildfire</a:t>
            </a:r>
          </a:p>
          <a:p>
            <a:r>
              <a:rPr lang="en-CA" sz="2000" dirty="0">
                <a:latin typeface="Times New Roman" panose="02020603050405020304" pitchFamily="18" charset="0"/>
                <a:cs typeface="Times New Roman" panose="02020603050405020304" pitchFamily="18" charset="0"/>
              </a:rPr>
              <a:t>Sept., 2024 – Hurricane </a:t>
            </a:r>
            <a:r>
              <a:rPr lang="en-CA" sz="2000" i="1" dirty="0">
                <a:latin typeface="Times New Roman" panose="02020603050405020304" pitchFamily="18" charset="0"/>
                <a:cs typeface="Times New Roman" panose="02020603050405020304" pitchFamily="18" charset="0"/>
              </a:rPr>
              <a:t>Helene</a:t>
            </a:r>
            <a:r>
              <a:rPr lang="en-CA" sz="2000" dirty="0">
                <a:latin typeface="Times New Roman" panose="02020603050405020304" pitchFamily="18" charset="0"/>
                <a:cs typeface="Times New Roman" panose="02020603050405020304" pitchFamily="18" charset="0"/>
              </a:rPr>
              <a:t>, Florida +</a:t>
            </a:r>
          </a:p>
          <a:p>
            <a:r>
              <a:rPr lang="en-CA" sz="2000" dirty="0">
                <a:latin typeface="Times New Roman" panose="02020603050405020304" pitchFamily="18" charset="0"/>
                <a:cs typeface="Times New Roman" panose="02020603050405020304" pitchFamily="18" charset="0"/>
              </a:rPr>
              <a:t>Oct., 2024 – Hurricane </a:t>
            </a:r>
            <a:r>
              <a:rPr lang="en-CA" sz="2000" i="1" dirty="0">
                <a:latin typeface="Times New Roman" panose="02020603050405020304" pitchFamily="18" charset="0"/>
                <a:cs typeface="Times New Roman" panose="02020603050405020304" pitchFamily="18" charset="0"/>
              </a:rPr>
              <a:t>Milton</a:t>
            </a:r>
            <a:r>
              <a:rPr lang="en-CA" sz="2000" dirty="0">
                <a:latin typeface="Times New Roman" panose="02020603050405020304" pitchFamily="18" charset="0"/>
                <a:cs typeface="Times New Roman" panose="02020603050405020304" pitchFamily="18" charset="0"/>
              </a:rPr>
              <a:t>, Florida</a:t>
            </a:r>
          </a:p>
          <a:p>
            <a:r>
              <a:rPr lang="en-CA" sz="2000" dirty="0">
                <a:latin typeface="Times New Roman" panose="02020603050405020304" pitchFamily="18" charset="0"/>
                <a:cs typeface="Times New Roman" panose="02020603050405020304" pitchFamily="18" charset="0"/>
              </a:rPr>
              <a:t>Oct. 30, 2024 – Rain flooding, Valencia, Spain</a:t>
            </a:r>
          </a:p>
        </p:txBody>
      </p:sp>
      <p:sp>
        <p:nvSpPr>
          <p:cNvPr id="28" name="TextBox 27">
            <a:extLst>
              <a:ext uri="{FF2B5EF4-FFF2-40B4-BE49-F238E27FC236}">
                <a16:creationId xmlns:a16="http://schemas.microsoft.com/office/drawing/2014/main" id="{6C11F3A5-1353-C91A-4247-37DA6F0397A1}"/>
              </a:ext>
            </a:extLst>
          </p:cNvPr>
          <p:cNvSpPr txBox="1"/>
          <p:nvPr/>
        </p:nvSpPr>
        <p:spPr>
          <a:xfrm>
            <a:off x="8481836" y="6556782"/>
            <a:ext cx="32864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Oct. 30, 2024 – Valencia, Spain</a:t>
            </a:r>
          </a:p>
        </p:txBody>
      </p:sp>
      <p:sp>
        <p:nvSpPr>
          <p:cNvPr id="29" name="TextBox 28">
            <a:extLst>
              <a:ext uri="{FF2B5EF4-FFF2-40B4-BE49-F238E27FC236}">
                <a16:creationId xmlns:a16="http://schemas.microsoft.com/office/drawing/2014/main" id="{050727E5-E811-BDC3-ECFC-F6BB93AAEB18}"/>
              </a:ext>
            </a:extLst>
          </p:cNvPr>
          <p:cNvSpPr txBox="1"/>
          <p:nvPr/>
        </p:nvSpPr>
        <p:spPr>
          <a:xfrm>
            <a:off x="203425" y="4417266"/>
            <a:ext cx="3095719" cy="369332"/>
          </a:xfrm>
          <a:prstGeom prst="rect">
            <a:avLst/>
          </a:prstGeom>
          <a:noFill/>
        </p:spPr>
        <p:txBody>
          <a:bodyPr wrap="none" rtlCol="0">
            <a:spAutoFit/>
          </a:bodyPr>
          <a:lstStyle/>
          <a:p>
            <a:r>
              <a:rPr lang="en-CA" dirty="0">
                <a:solidFill>
                  <a:srgbClr val="CCFFFF"/>
                </a:solidFill>
                <a:latin typeface="Times New Roman" panose="02020603050405020304" pitchFamily="18" charset="0"/>
                <a:cs typeface="Times New Roman" panose="02020603050405020304" pitchFamily="18" charset="0"/>
              </a:rPr>
              <a:t>Sept., 2024 – Hurricane </a:t>
            </a:r>
            <a:r>
              <a:rPr lang="en-CA" i="1" dirty="0">
                <a:solidFill>
                  <a:srgbClr val="CCFFFF"/>
                </a:solidFill>
                <a:latin typeface="Times New Roman" panose="02020603050405020304" pitchFamily="18" charset="0"/>
                <a:cs typeface="Times New Roman" panose="02020603050405020304" pitchFamily="18" charset="0"/>
              </a:rPr>
              <a:t>Helene</a:t>
            </a:r>
          </a:p>
        </p:txBody>
      </p:sp>
      <p:sp>
        <p:nvSpPr>
          <p:cNvPr id="30" name="TextBox 29">
            <a:extLst>
              <a:ext uri="{FF2B5EF4-FFF2-40B4-BE49-F238E27FC236}">
                <a16:creationId xmlns:a16="http://schemas.microsoft.com/office/drawing/2014/main" id="{B8169477-C6EB-E2F3-BCC0-C32C5FD4C012}"/>
              </a:ext>
            </a:extLst>
          </p:cNvPr>
          <p:cNvSpPr txBox="1"/>
          <p:nvPr/>
        </p:nvSpPr>
        <p:spPr>
          <a:xfrm>
            <a:off x="3991803" y="4399866"/>
            <a:ext cx="2993127" cy="369332"/>
          </a:xfrm>
          <a:prstGeom prst="rect">
            <a:avLst/>
          </a:prstGeom>
          <a:noFill/>
        </p:spPr>
        <p:txBody>
          <a:bodyPr wrap="none" rtlCol="0">
            <a:spAutoFit/>
          </a:bodyPr>
          <a:lstStyle/>
          <a:p>
            <a:r>
              <a:rPr lang="en-CA" dirty="0">
                <a:solidFill>
                  <a:srgbClr val="CCFFFF"/>
                </a:solidFill>
                <a:latin typeface="Times New Roman" panose="02020603050405020304" pitchFamily="18" charset="0"/>
                <a:cs typeface="Times New Roman" panose="02020603050405020304" pitchFamily="18" charset="0"/>
              </a:rPr>
              <a:t>Oct., 2024 – Hurricane </a:t>
            </a:r>
            <a:r>
              <a:rPr lang="en-CA" i="1" dirty="0">
                <a:solidFill>
                  <a:srgbClr val="CCFFFF"/>
                </a:solidFill>
                <a:latin typeface="Times New Roman" panose="02020603050405020304" pitchFamily="18" charset="0"/>
                <a:cs typeface="Times New Roman" panose="02020603050405020304" pitchFamily="18" charset="0"/>
              </a:rPr>
              <a:t>Milton</a:t>
            </a:r>
          </a:p>
        </p:txBody>
      </p:sp>
      <p:sp>
        <p:nvSpPr>
          <p:cNvPr id="31" name="TextBox 30">
            <a:extLst>
              <a:ext uri="{FF2B5EF4-FFF2-40B4-BE49-F238E27FC236}">
                <a16:creationId xmlns:a16="http://schemas.microsoft.com/office/drawing/2014/main" id="{862EDDBB-45DD-4362-B100-76DF36359542}"/>
              </a:ext>
            </a:extLst>
          </p:cNvPr>
          <p:cNvSpPr txBox="1"/>
          <p:nvPr/>
        </p:nvSpPr>
        <p:spPr>
          <a:xfrm>
            <a:off x="6649278" y="2146859"/>
            <a:ext cx="184731" cy="369332"/>
          </a:xfrm>
          <a:prstGeom prst="rect">
            <a:avLst/>
          </a:prstGeom>
          <a:noFill/>
        </p:spPr>
        <p:txBody>
          <a:bodyPr wrap="none" rtlCol="0">
            <a:spAutoFit/>
          </a:bodyPr>
          <a:lstStyle/>
          <a:p>
            <a:endParaRPr lang="en-CA" dirty="0"/>
          </a:p>
        </p:txBody>
      </p:sp>
    </p:spTree>
    <p:extLst>
      <p:ext uri="{BB962C8B-B14F-4D97-AF65-F5344CB8AC3E}">
        <p14:creationId xmlns:p14="http://schemas.microsoft.com/office/powerpoint/2010/main" val="201507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500" fill="hold"/>
                                        <p:tgtEl>
                                          <p:spTgt spid="28"/>
                                        </p:tgtEl>
                                        <p:attrNameLst>
                                          <p:attrName>ppt_w</p:attrName>
                                        </p:attrNameLst>
                                      </p:cBhvr>
                                      <p:tavLst>
                                        <p:tav tm="0">
                                          <p:val>
                                            <p:fltVal val="0"/>
                                          </p:val>
                                        </p:tav>
                                        <p:tav tm="100000">
                                          <p:val>
                                            <p:strVal val="#ppt_w"/>
                                          </p:val>
                                        </p:tav>
                                      </p:tavLst>
                                    </p:anim>
                                    <p:anim calcmode="lin" valueType="num">
                                      <p:cBhvr>
                                        <p:cTn id="68" dur="500" fill="hold"/>
                                        <p:tgtEl>
                                          <p:spTgt spid="28"/>
                                        </p:tgtEl>
                                        <p:attrNameLst>
                                          <p:attrName>ppt_h</p:attrName>
                                        </p:attrNameLst>
                                      </p:cBhvr>
                                      <p:tavLst>
                                        <p:tav tm="0">
                                          <p:val>
                                            <p:fltVal val="0"/>
                                          </p:val>
                                        </p:tav>
                                        <p:tav tm="100000">
                                          <p:val>
                                            <p:strVal val="#ppt_h"/>
                                          </p:val>
                                        </p:tav>
                                      </p:tavLst>
                                    </p:anim>
                                    <p:animEffect transition="in" filter="fade">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P spid="24" grpId="0"/>
      <p:bldP spid="27" grpId="0"/>
      <p:bldP spid="28" grpId="0"/>
      <p:bldP spid="29"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AEC6DA-B4D0-D2FE-6FF2-B37CEA42621B}"/>
              </a:ext>
            </a:extLst>
          </p:cNvPr>
          <p:cNvSpPr>
            <a:spLocks noGrp="1"/>
          </p:cNvSpPr>
          <p:nvPr>
            <p:ph type="sldNum" sz="quarter" idx="12"/>
          </p:nvPr>
        </p:nvSpPr>
        <p:spPr/>
        <p:txBody>
          <a:bodyPr/>
          <a:lstStyle/>
          <a:p>
            <a:fld id="{1439B881-FF71-453B-BF67-DEFD3B67D9A8}" type="slidenum">
              <a:rPr lang="en-CA" smtClean="0"/>
              <a:t>10</a:t>
            </a:fld>
            <a:endParaRPr lang="en-CA"/>
          </a:p>
        </p:txBody>
      </p:sp>
      <p:sp>
        <p:nvSpPr>
          <p:cNvPr id="9" name="TextBox 8">
            <a:extLst>
              <a:ext uri="{FF2B5EF4-FFF2-40B4-BE49-F238E27FC236}">
                <a16:creationId xmlns:a16="http://schemas.microsoft.com/office/drawing/2014/main" id="{7777E489-8881-6D36-2C0D-B8617C6A06C6}"/>
              </a:ext>
            </a:extLst>
          </p:cNvPr>
          <p:cNvSpPr txBox="1"/>
          <p:nvPr/>
        </p:nvSpPr>
        <p:spPr>
          <a:xfrm>
            <a:off x="2936302" y="3807546"/>
            <a:ext cx="5703806" cy="2062103"/>
          </a:xfrm>
          <a:prstGeom prst="rect">
            <a:avLst/>
          </a:prstGeom>
          <a:noFill/>
        </p:spPr>
        <p:txBody>
          <a:bodyPr wrap="none" rtlCol="0">
            <a:spAutoFit/>
          </a:bodyPr>
          <a:lstStyle/>
          <a:p>
            <a:pPr algn="ctr"/>
            <a:r>
              <a:rPr lang="en-CA" sz="3200" dirty="0">
                <a:latin typeface="Times New Roman" panose="02020603050405020304" pitchFamily="18" charset="0"/>
                <a:cs typeface="Times New Roman" panose="02020603050405020304" pitchFamily="18" charset="0"/>
              </a:rPr>
              <a:t>So, what is Canada doing to help </a:t>
            </a:r>
          </a:p>
          <a:p>
            <a:pPr algn="ctr"/>
            <a:r>
              <a:rPr lang="en-CA" sz="3200" dirty="0">
                <a:latin typeface="Times New Roman" panose="02020603050405020304" pitchFamily="18" charset="0"/>
                <a:cs typeface="Times New Roman" panose="02020603050405020304" pitchFamily="18" charset="0"/>
              </a:rPr>
              <a:t>fight the Climate Crisis?</a:t>
            </a:r>
          </a:p>
          <a:p>
            <a:pPr algn="ctr"/>
            <a:endParaRPr lang="en-CA" sz="3200" dirty="0">
              <a:latin typeface="Times New Roman" panose="02020603050405020304" pitchFamily="18" charset="0"/>
              <a:cs typeface="Times New Roman" panose="02020603050405020304" pitchFamily="18" charset="0"/>
            </a:endParaRPr>
          </a:p>
          <a:p>
            <a:pPr algn="ctr"/>
            <a:r>
              <a:rPr lang="en-CA" sz="3200" i="1" dirty="0">
                <a:latin typeface="Times New Roman" panose="02020603050405020304" pitchFamily="18" charset="0"/>
                <a:cs typeface="Times New Roman" panose="02020603050405020304" pitchFamily="18" charset="0"/>
              </a:rPr>
              <a:t>What’s the plan?</a:t>
            </a:r>
          </a:p>
        </p:txBody>
      </p:sp>
      <p:sp>
        <p:nvSpPr>
          <p:cNvPr id="11" name="TextBox 10">
            <a:extLst>
              <a:ext uri="{FF2B5EF4-FFF2-40B4-BE49-F238E27FC236}">
                <a16:creationId xmlns:a16="http://schemas.microsoft.com/office/drawing/2014/main" id="{354527FE-F398-70C6-6AC8-F2424F98096D}"/>
              </a:ext>
            </a:extLst>
          </p:cNvPr>
          <p:cNvSpPr txBox="1"/>
          <p:nvPr/>
        </p:nvSpPr>
        <p:spPr>
          <a:xfrm>
            <a:off x="2103464" y="788748"/>
            <a:ext cx="7985071" cy="1077218"/>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We are now in a </a:t>
            </a:r>
            <a:r>
              <a:rPr kumimoji="0" lang="en-CA" sz="3200" b="1" i="0" u="sng"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WAR</a:t>
            </a:r>
            <a:r>
              <a:rPr kumimoji="0" lang="en-CA" sz="3200" b="0" i="0" u="sng"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against climate change</a:t>
            </a:r>
            <a:r>
              <a:rPr kumimoji="0" lang="en-CA" sz="32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3200" b="0" i="0" u="sng"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AND against fossil fuels</a:t>
            </a:r>
            <a:r>
              <a:rPr kumimoji="0" lang="en-CA" sz="32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p>
        </p:txBody>
      </p:sp>
      <p:sp>
        <p:nvSpPr>
          <p:cNvPr id="2" name="TextBox 1">
            <a:extLst>
              <a:ext uri="{FF2B5EF4-FFF2-40B4-BE49-F238E27FC236}">
                <a16:creationId xmlns:a16="http://schemas.microsoft.com/office/drawing/2014/main" id="{74C9084C-CC0F-FD29-30A5-399B9455182A}"/>
              </a:ext>
            </a:extLst>
          </p:cNvPr>
          <p:cNvSpPr txBox="1"/>
          <p:nvPr/>
        </p:nvSpPr>
        <p:spPr>
          <a:xfrm>
            <a:off x="2505019" y="2120516"/>
            <a:ext cx="6926320" cy="1200329"/>
          </a:xfrm>
          <a:prstGeom prst="rect">
            <a:avLst/>
          </a:prstGeom>
          <a:noFill/>
        </p:spPr>
        <p:txBody>
          <a:bodyPr wrap="none" rtlCol="0">
            <a:spAutoFit/>
          </a:bodyPr>
          <a:lstStyle/>
          <a:p>
            <a:pPr algn="ctr"/>
            <a:r>
              <a:rPr kumimoji="0" lang="en-CA" sz="24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Fossil fuels, wittingly or not, have a second front,</a:t>
            </a:r>
          </a:p>
          <a:p>
            <a:pPr algn="ctr"/>
            <a:r>
              <a:rPr lang="en-CA" sz="2400" dirty="0">
                <a:solidFill>
                  <a:srgbClr val="000099"/>
                </a:solidFill>
                <a:latin typeface="Times New Roman" panose="02020603050405020304" pitchFamily="18" charset="0"/>
                <a:cs typeface="Times New Roman" panose="02020603050405020304" pitchFamily="18" charset="0"/>
              </a:rPr>
              <a:t>a war against nature.</a:t>
            </a:r>
          </a:p>
          <a:p>
            <a:pPr algn="ctr"/>
            <a:r>
              <a:rPr lang="en-CA" sz="2400" dirty="0">
                <a:solidFill>
                  <a:srgbClr val="000099"/>
                </a:solidFill>
                <a:latin typeface="Times New Roman" panose="02020603050405020304" pitchFamily="18" charset="0"/>
                <a:cs typeface="Times New Roman" panose="02020603050405020304" pitchFamily="18" charset="0"/>
              </a:rPr>
              <a:t>We need to unite with nature to fight the climate crisis.</a:t>
            </a:r>
            <a:endParaRPr lang="en-CA" sz="2400" dirty="0"/>
          </a:p>
        </p:txBody>
      </p:sp>
    </p:spTree>
    <p:extLst>
      <p:ext uri="{BB962C8B-B14F-4D97-AF65-F5344CB8AC3E}">
        <p14:creationId xmlns:p14="http://schemas.microsoft.com/office/powerpoint/2010/main" val="297912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EE5BE2-43F1-9E8E-F87E-67BD9E8F2A16}"/>
              </a:ext>
            </a:extLst>
          </p:cNvPr>
          <p:cNvSpPr>
            <a:spLocks noGrp="1"/>
          </p:cNvSpPr>
          <p:nvPr>
            <p:ph type="sldNum" sz="quarter" idx="12"/>
          </p:nvPr>
        </p:nvSpPr>
        <p:spPr/>
        <p:txBody>
          <a:bodyPr/>
          <a:lstStyle/>
          <a:p>
            <a:fld id="{1439B881-FF71-453B-BF67-DEFD3B67D9A8}" type="slidenum">
              <a:rPr lang="en-CA" smtClean="0"/>
              <a:t>11</a:t>
            </a:fld>
            <a:endParaRPr lang="en-CA" dirty="0"/>
          </a:p>
        </p:txBody>
      </p:sp>
      <p:sp>
        <p:nvSpPr>
          <p:cNvPr id="44" name="TextBox 43">
            <a:extLst>
              <a:ext uri="{FF2B5EF4-FFF2-40B4-BE49-F238E27FC236}">
                <a16:creationId xmlns:a16="http://schemas.microsoft.com/office/drawing/2014/main" id="{A9682770-AB7E-573F-793A-A4F6089CB4E1}"/>
              </a:ext>
            </a:extLst>
          </p:cNvPr>
          <p:cNvSpPr txBox="1"/>
          <p:nvPr/>
        </p:nvSpPr>
        <p:spPr>
          <a:xfrm>
            <a:off x="2025018" y="136525"/>
            <a:ext cx="6641049" cy="523220"/>
          </a:xfrm>
          <a:prstGeom prst="rect">
            <a:avLst/>
          </a:prstGeom>
          <a:noFill/>
        </p:spPr>
        <p:txBody>
          <a:bodyPr wrap="none" rtlCol="0">
            <a:spAutoFit/>
          </a:bodyPr>
          <a:lstStyle/>
          <a:p>
            <a:r>
              <a:rPr lang="en-CA" sz="2800" b="1" dirty="0">
                <a:solidFill>
                  <a:srgbClr val="800080"/>
                </a:solidFill>
                <a:latin typeface="Times New Roman" panose="02020603050405020304" pitchFamily="18" charset="0"/>
                <a:cs typeface="Times New Roman" panose="02020603050405020304" pitchFamily="18" charset="0"/>
              </a:rPr>
              <a:t>Canada’s Climate Plan </a:t>
            </a:r>
            <a:r>
              <a:rPr lang="en-CA" sz="2400" dirty="0">
                <a:solidFill>
                  <a:srgbClr val="800080"/>
                </a:solidFill>
                <a:latin typeface="Times New Roman" panose="02020603050405020304" pitchFamily="18" charset="0"/>
                <a:cs typeface="Times New Roman" panose="02020603050405020304" pitchFamily="18" charset="0"/>
              </a:rPr>
              <a:t>– some important parts</a:t>
            </a:r>
          </a:p>
        </p:txBody>
      </p:sp>
      <p:sp>
        <p:nvSpPr>
          <p:cNvPr id="45" name="TextBox 44">
            <a:extLst>
              <a:ext uri="{FF2B5EF4-FFF2-40B4-BE49-F238E27FC236}">
                <a16:creationId xmlns:a16="http://schemas.microsoft.com/office/drawing/2014/main" id="{8ACAF1EF-D667-96AB-3B23-4485ADB6935A}"/>
              </a:ext>
            </a:extLst>
          </p:cNvPr>
          <p:cNvSpPr txBox="1"/>
          <p:nvPr/>
        </p:nvSpPr>
        <p:spPr>
          <a:xfrm>
            <a:off x="1004401" y="914958"/>
            <a:ext cx="3577816" cy="1169551"/>
          </a:xfrm>
          <a:prstGeom prst="rect">
            <a:avLst/>
          </a:prstGeom>
          <a:noFill/>
        </p:spPr>
        <p:txBody>
          <a:bodyPr wrap="square" rtlCol="0">
            <a:spAutoFit/>
          </a:bodyPr>
          <a:lstStyle/>
          <a:p>
            <a:pPr marL="457200" indent="-457200">
              <a:spcAft>
                <a:spcPts val="600"/>
              </a:spcAft>
              <a:buAutoNum type="arabicParenR"/>
            </a:pPr>
            <a:r>
              <a:rPr lang="en-CA" sz="2000" dirty="0">
                <a:solidFill>
                  <a:srgbClr val="000099"/>
                </a:solidFill>
                <a:latin typeface="Times New Roman" panose="02020603050405020304" pitchFamily="18" charset="0"/>
                <a:cs typeface="Times New Roman" panose="02020603050405020304" pitchFamily="18" charset="0"/>
              </a:rPr>
              <a:t>Plant 2 billion new trees   </a:t>
            </a:r>
            <a:endParaRPr lang="en-CA" sz="2000" dirty="0">
              <a:solidFill>
                <a:srgbClr val="FF0000"/>
              </a:solidFill>
              <a:latin typeface="BookmanITC Lt BT" panose="02050604050505020204" pitchFamily="18" charset="0"/>
              <a:cs typeface="Times New Roman" panose="02020603050405020304" pitchFamily="18" charset="0"/>
            </a:endParaRPr>
          </a:p>
          <a:p>
            <a:pPr>
              <a:spcAft>
                <a:spcPts val="600"/>
              </a:spcAft>
            </a:pPr>
            <a:r>
              <a:rPr lang="en-CA" sz="2000" dirty="0">
                <a:solidFill>
                  <a:srgbClr val="000099"/>
                </a:solidFill>
                <a:latin typeface="Times New Roman" panose="02020603050405020304" pitchFamily="18" charset="0"/>
                <a:cs typeface="Times New Roman" panose="02020603050405020304" pitchFamily="18" charset="0"/>
              </a:rPr>
              <a:t>2)    Carbon tax                  </a:t>
            </a:r>
            <a:endParaRPr lang="en-CA" sz="2000" dirty="0">
              <a:solidFill>
                <a:srgbClr val="FF0000"/>
              </a:solidFill>
              <a:latin typeface="BookmanITC Lt BT" panose="02050604050505020204" pitchFamily="18" charset="0"/>
              <a:cs typeface="Times New Roman" panose="02020603050405020304" pitchFamily="18" charset="0"/>
            </a:endParaRPr>
          </a:p>
          <a:p>
            <a:pPr>
              <a:spcAft>
                <a:spcPts val="600"/>
              </a:spcAft>
            </a:pPr>
            <a:r>
              <a:rPr lang="en-CA" sz="2000" dirty="0">
                <a:solidFill>
                  <a:srgbClr val="000099"/>
                </a:solidFill>
                <a:latin typeface="Times New Roman" panose="02020603050405020304" pitchFamily="18" charset="0"/>
                <a:cs typeface="Times New Roman" panose="02020603050405020304" pitchFamily="18" charset="0"/>
              </a:rPr>
              <a:t>3)    Carbon pricing         </a:t>
            </a:r>
            <a:endParaRPr lang="en-CA" sz="2000" dirty="0">
              <a:solidFill>
                <a:srgbClr val="FF0000"/>
              </a:solidFill>
              <a:latin typeface="BookmanITC Lt BT" panose="02050604050505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A4BFD88-FBC0-73FF-DFE3-2B7AC471E4A5}"/>
              </a:ext>
            </a:extLst>
          </p:cNvPr>
          <p:cNvSpPr txBox="1"/>
          <p:nvPr/>
        </p:nvSpPr>
        <p:spPr>
          <a:xfrm>
            <a:off x="6580760" y="1440608"/>
            <a:ext cx="4979113" cy="1477328"/>
          </a:xfrm>
          <a:prstGeom prst="rect">
            <a:avLst/>
          </a:prstGeom>
          <a:noFill/>
        </p:spPr>
        <p:txBody>
          <a:bodyPr wrap="square" rtlCol="0">
            <a:spAutoFit/>
          </a:bodyPr>
          <a:lstStyle/>
          <a:p>
            <a:pPr marL="342900" indent="-342900">
              <a:buFontTx/>
              <a:buChar char="-"/>
            </a:pPr>
            <a:r>
              <a:rPr lang="en-CA" sz="2000" dirty="0">
                <a:solidFill>
                  <a:srgbClr val="0000CC"/>
                </a:solidFill>
                <a:latin typeface="Times New Roman" panose="02020603050405020304" pitchFamily="18" charset="0"/>
                <a:cs typeface="Times New Roman" panose="02020603050405020304" pitchFamily="18" charset="0"/>
              </a:rPr>
              <a:t>Focus on </a:t>
            </a:r>
            <a:r>
              <a:rPr lang="en-CA" sz="2000" u="sng" dirty="0">
                <a:solidFill>
                  <a:srgbClr val="0000CC"/>
                </a:solidFill>
                <a:latin typeface="Times New Roman" panose="02020603050405020304" pitchFamily="18" charset="0"/>
                <a:cs typeface="Times New Roman" panose="02020603050405020304" pitchFamily="18" charset="0"/>
              </a:rPr>
              <a:t>continued support for fossil fuels </a:t>
            </a:r>
          </a:p>
          <a:p>
            <a:r>
              <a:rPr lang="en-CA" sz="2000" dirty="0">
                <a:solidFill>
                  <a:srgbClr val="0000CC"/>
                </a:solidFill>
                <a:latin typeface="Times New Roman" panose="02020603050405020304" pitchFamily="18" charset="0"/>
                <a:cs typeface="Times New Roman" panose="02020603050405020304" pitchFamily="18" charset="0"/>
              </a:rPr>
              <a:t>     well past 2050, while it still claims to be </a:t>
            </a:r>
          </a:p>
          <a:p>
            <a:r>
              <a:rPr lang="en-CA" sz="2000" dirty="0">
                <a:solidFill>
                  <a:srgbClr val="0000CC"/>
                </a:solidFill>
                <a:latin typeface="Times New Roman" panose="02020603050405020304" pitchFamily="18" charset="0"/>
                <a:cs typeface="Times New Roman" panose="02020603050405020304" pitchFamily="18" charset="0"/>
              </a:rPr>
              <a:t>     </a:t>
            </a:r>
            <a:r>
              <a:rPr lang="en-CA" sz="2000" u="sng" dirty="0">
                <a:solidFill>
                  <a:srgbClr val="0000CC"/>
                </a:solidFill>
                <a:latin typeface="Times New Roman" panose="02020603050405020304" pitchFamily="18" charset="0"/>
                <a:cs typeface="Times New Roman" panose="02020603050405020304" pitchFamily="18" charset="0"/>
              </a:rPr>
              <a:t>reducing carbon emissions</a:t>
            </a:r>
            <a:r>
              <a:rPr lang="en-CA" sz="2000" dirty="0">
                <a:solidFill>
                  <a:srgbClr val="0000CC"/>
                </a:solidFill>
                <a:latin typeface="Times New Roman" panose="02020603050405020304" pitchFamily="18" charset="0"/>
                <a:cs typeface="Times New Roman" panose="02020603050405020304" pitchFamily="18" charset="0"/>
              </a:rPr>
              <a:t>.   </a:t>
            </a:r>
          </a:p>
          <a:p>
            <a:endParaRPr lang="en-CA" sz="1000" b="1" dirty="0">
              <a:solidFill>
                <a:srgbClr val="0000CC"/>
              </a:solidFill>
              <a:latin typeface="Times New Roman" panose="02020603050405020304" pitchFamily="18" charset="0"/>
              <a:cs typeface="Times New Roman" panose="02020603050405020304" pitchFamily="18" charset="0"/>
            </a:endParaRPr>
          </a:p>
          <a:p>
            <a:r>
              <a:rPr lang="en-CA" sz="2000" b="1" dirty="0">
                <a:solidFill>
                  <a:srgbClr val="0000CC"/>
                </a:solidFill>
                <a:latin typeface="Times New Roman" panose="02020603050405020304" pitchFamily="18" charset="0"/>
                <a:cs typeface="Times New Roman" panose="02020603050405020304" pitchFamily="18" charset="0"/>
              </a:rPr>
              <a:t>-   Contradiction!</a:t>
            </a:r>
            <a:endParaRPr lang="en-CA" sz="2000" dirty="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49C0335-15D9-3A1F-AC78-4A69AA222854}"/>
              </a:ext>
            </a:extLst>
          </p:cNvPr>
          <p:cNvSpPr txBox="1"/>
          <p:nvPr/>
        </p:nvSpPr>
        <p:spPr>
          <a:xfrm>
            <a:off x="1004400" y="3168110"/>
            <a:ext cx="9604879" cy="1077218"/>
          </a:xfrm>
          <a:prstGeom prst="rect">
            <a:avLst/>
          </a:prstGeom>
          <a:noFill/>
        </p:spPr>
        <p:txBody>
          <a:bodyPr wrap="square" rtlCol="0">
            <a:spAutoFit/>
          </a:bodyPr>
          <a:lstStyle/>
          <a:p>
            <a:r>
              <a:rPr lang="en-CA" dirty="0">
                <a:latin typeface="Palatino Linotype" panose="02040502050505030304" pitchFamily="18" charset="0"/>
                <a:cs typeface="Times New Roman" panose="02020603050405020304" pitchFamily="18" charset="0"/>
              </a:rPr>
              <a:t>Items 1-5 won’t do anything substantial to </a:t>
            </a:r>
            <a:r>
              <a:rPr lang="en-CA" u="sng" dirty="0">
                <a:latin typeface="Palatino Linotype" panose="02040502050505030304" pitchFamily="18" charset="0"/>
                <a:cs typeface="Times New Roman" panose="02020603050405020304" pitchFamily="18" charset="0"/>
              </a:rPr>
              <a:t>counter carbon emissions</a:t>
            </a:r>
            <a:r>
              <a:rPr lang="en-CA" dirty="0">
                <a:latin typeface="Palatino Linotype" panose="02040502050505030304" pitchFamily="18" charset="0"/>
                <a:cs typeface="Times New Roman" panose="02020603050405020304" pitchFamily="18" charset="0"/>
              </a:rPr>
              <a:t> in the time we have left before our climate reaches a </a:t>
            </a:r>
            <a:r>
              <a:rPr lang="en-CA" b="1" i="1" dirty="0">
                <a:latin typeface="Palatino Linotype" panose="02040502050505030304" pitchFamily="18" charset="0"/>
                <a:cs typeface="Times New Roman" panose="02020603050405020304" pitchFamily="18" charset="0"/>
              </a:rPr>
              <a:t>tipping point </a:t>
            </a:r>
            <a:r>
              <a:rPr lang="en-CA" dirty="0">
                <a:latin typeface="Palatino Linotype" panose="02040502050505030304" pitchFamily="18" charset="0"/>
                <a:cs typeface="Times New Roman" panose="02020603050405020304" pitchFamily="18" charset="0"/>
              </a:rPr>
              <a:t>(likely 15 years or less – after 2</a:t>
            </a:r>
            <a:r>
              <a:rPr lang="en-CA" dirty="0">
                <a:latin typeface="Times New Roman" panose="02020603050405020304" pitchFamily="18" charset="0"/>
                <a:cs typeface="Times New Roman" panose="02020603050405020304" pitchFamily="18" charset="0"/>
              </a:rPr>
              <a:t>ºC warming</a:t>
            </a:r>
            <a:r>
              <a:rPr lang="en-CA" dirty="0">
                <a:latin typeface="Palatino Linotype" panose="02040502050505030304" pitchFamily="18" charset="0"/>
                <a:cs typeface="Times New Roman" panose="02020603050405020304" pitchFamily="18" charset="0"/>
              </a:rPr>
              <a:t>).</a:t>
            </a:r>
          </a:p>
          <a:p>
            <a:r>
              <a:rPr lang="en-CA" sz="1000" dirty="0">
                <a:latin typeface="Palatino Linotype" panose="02040502050505030304" pitchFamily="18" charset="0"/>
                <a:cs typeface="Times New Roman" panose="02020603050405020304" pitchFamily="18" charset="0"/>
              </a:rPr>
              <a:t> </a:t>
            </a:r>
          </a:p>
          <a:p>
            <a:r>
              <a:rPr lang="en-CA" dirty="0">
                <a:solidFill>
                  <a:srgbClr val="006600"/>
                </a:solidFill>
                <a:latin typeface="Palatino Linotype" panose="02040502050505030304" pitchFamily="18" charset="0"/>
                <a:cs typeface="Times New Roman" panose="02020603050405020304" pitchFamily="18" charset="0"/>
              </a:rPr>
              <a:t>Details published at: </a:t>
            </a:r>
            <a:r>
              <a:rPr lang="en-CA" sz="1600" dirty="0">
                <a:latin typeface="Palatino Linotype" panose="02040502050505030304" pitchFamily="18" charset="0"/>
                <a:cs typeface="Times New Roman" panose="02020603050405020304" pitchFamily="18" charset="0"/>
                <a:hlinkClick r:id="rId3"/>
              </a:rPr>
              <a:t>https://bulletin.cmos.ca/a-way-forward-on-the-climate-crisis/</a:t>
            </a:r>
            <a:r>
              <a:rPr lang="en-CA" sz="1600" dirty="0">
                <a:latin typeface="Palatino Linotype" panose="0204050205050503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98B85027-A4FD-79D5-FFD3-718600EF8F30}"/>
              </a:ext>
            </a:extLst>
          </p:cNvPr>
          <p:cNvSpPr txBox="1"/>
          <p:nvPr/>
        </p:nvSpPr>
        <p:spPr>
          <a:xfrm>
            <a:off x="944295" y="5898948"/>
            <a:ext cx="7885748" cy="52322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6)   All new vehicles sold in Canada by 2035 must be full electric (EVs)  </a:t>
            </a:r>
            <a:r>
              <a:rPr kumimoji="0" lang="en-CA" sz="28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a:t>
            </a: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p>
        </p:txBody>
      </p:sp>
      <p:sp>
        <p:nvSpPr>
          <p:cNvPr id="9" name="TextBox 8">
            <a:extLst>
              <a:ext uri="{FF2B5EF4-FFF2-40B4-BE49-F238E27FC236}">
                <a16:creationId xmlns:a16="http://schemas.microsoft.com/office/drawing/2014/main" id="{BC170E71-6CE3-0AEC-BDE2-682F93220CD2}"/>
              </a:ext>
            </a:extLst>
          </p:cNvPr>
          <p:cNvSpPr txBox="1"/>
          <p:nvPr/>
        </p:nvSpPr>
        <p:spPr>
          <a:xfrm>
            <a:off x="944295" y="5510185"/>
            <a:ext cx="4759636" cy="461665"/>
          </a:xfrm>
          <a:prstGeom prst="rect">
            <a:avLst/>
          </a:prstGeom>
          <a:noFill/>
        </p:spPr>
        <p:txBody>
          <a:bodyPr wrap="none" rtlCol="0">
            <a:spAutoFit/>
          </a:bodyPr>
          <a:lstStyle/>
          <a:p>
            <a:r>
              <a:rPr lang="en-CA" sz="2400" dirty="0">
                <a:solidFill>
                  <a:srgbClr val="000099"/>
                </a:solidFill>
                <a:latin typeface="Times New Roman" panose="02020603050405020304" pitchFamily="18" charset="0"/>
                <a:cs typeface="Times New Roman" panose="02020603050405020304" pitchFamily="18" charset="0"/>
              </a:rPr>
              <a:t>One Useful Item in the Climate Plan:</a:t>
            </a:r>
          </a:p>
        </p:txBody>
      </p:sp>
      <p:sp>
        <p:nvSpPr>
          <p:cNvPr id="20" name="TextBox 19">
            <a:extLst>
              <a:ext uri="{FF2B5EF4-FFF2-40B4-BE49-F238E27FC236}">
                <a16:creationId xmlns:a16="http://schemas.microsoft.com/office/drawing/2014/main" id="{5660E1F3-41FA-52ED-081E-62768F7A80A8}"/>
              </a:ext>
            </a:extLst>
          </p:cNvPr>
          <p:cNvSpPr txBox="1"/>
          <p:nvPr/>
        </p:nvSpPr>
        <p:spPr>
          <a:xfrm>
            <a:off x="1004400" y="2126210"/>
            <a:ext cx="5500417"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4)    </a:t>
            </a:r>
            <a:r>
              <a:rPr kumimoji="0" lang="en-CA" sz="2000" b="0" i="1"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Cap and Trade           </a:t>
            </a:r>
            <a:endParaRPr kumimoji="0" lang="en-CA" sz="2000" b="0" i="0" u="none" strike="noStrike" kern="1200" cap="none" spc="0" normalizeH="0" baseline="0" noProof="0" dirty="0">
              <a:ln>
                <a:noFill/>
              </a:ln>
              <a:solidFill>
                <a:srgbClr val="FF0000"/>
              </a:solidFill>
              <a:effectLst/>
              <a:uLnTx/>
              <a:uFillTx/>
              <a:latin typeface="BookmanITC Lt BT" panose="0205060405050502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5)    </a:t>
            </a:r>
            <a:r>
              <a:rPr kumimoji="0" lang="en-CA"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Carbon Capture and Storage </a:t>
            </a: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(CCS</a:t>
            </a: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CCU</a:t>
            </a:r>
            <a:r>
              <a:rPr kumimoji="0" lang="en-CA" sz="20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endParaRPr lang="en-CA" dirty="0">
              <a:latin typeface="BookmanITC Lt BT" panose="02050604050505020204" pitchFamily="18" charset="0"/>
            </a:endParaRPr>
          </a:p>
        </p:txBody>
      </p:sp>
      <p:sp>
        <p:nvSpPr>
          <p:cNvPr id="22" name="TextBox 21">
            <a:extLst>
              <a:ext uri="{FF2B5EF4-FFF2-40B4-BE49-F238E27FC236}">
                <a16:creationId xmlns:a16="http://schemas.microsoft.com/office/drawing/2014/main" id="{09FFBC91-6557-71B7-5318-DFBBE84230E8}"/>
              </a:ext>
            </a:extLst>
          </p:cNvPr>
          <p:cNvSpPr txBox="1"/>
          <p:nvPr/>
        </p:nvSpPr>
        <p:spPr>
          <a:xfrm>
            <a:off x="2636735" y="4195505"/>
            <a:ext cx="9109160" cy="692497"/>
          </a:xfrm>
          <a:prstGeom prst="rect">
            <a:avLst/>
          </a:prstGeom>
          <a:noFill/>
        </p:spPr>
        <p:txBody>
          <a:bodyPr wrap="none" rtlCol="0">
            <a:spAutoFit/>
          </a:bodyPr>
          <a:lstStyle/>
          <a:p>
            <a:r>
              <a:rPr lang="en-CA" sz="1300" dirty="0">
                <a:latin typeface="Times New Roman" panose="02020603050405020304" pitchFamily="18" charset="0"/>
                <a:cs typeface="Times New Roman" panose="02020603050405020304" pitchFamily="18" charset="0"/>
                <a:hlinkClick r:id="rId4"/>
              </a:rPr>
              <a:t>https://www.hilltimes.com/story/2024/05/15/why-common-climate-mitigation-efforts-are-not-solutions-to-the-climate-crisis/421897/</a:t>
            </a:r>
            <a:r>
              <a:rPr lang="en-CA" sz="1300" dirty="0">
                <a:latin typeface="Times New Roman" panose="02020603050405020304" pitchFamily="18" charset="0"/>
                <a:cs typeface="Times New Roman" panose="02020603050405020304" pitchFamily="18" charset="0"/>
              </a:rPr>
              <a:t> </a:t>
            </a:r>
          </a:p>
          <a:p>
            <a:r>
              <a:rPr lang="en-CA" sz="1300" dirty="0">
                <a:latin typeface="Times New Roman" panose="02020603050405020304" pitchFamily="18" charset="0"/>
                <a:cs typeface="Times New Roman" panose="02020603050405020304" pitchFamily="18" charset="0"/>
                <a:hlinkClick r:id="rId5"/>
              </a:rPr>
              <a:t>https://www.hilltimes.com/story/2024/05/22/the-way-forward-on-the-climate-crisis/422550/</a:t>
            </a:r>
            <a:r>
              <a:rPr lang="en-CA" sz="1300" dirty="0">
                <a:latin typeface="Times New Roman" panose="02020603050405020304" pitchFamily="18" charset="0"/>
                <a:cs typeface="Times New Roman" panose="02020603050405020304" pitchFamily="18" charset="0"/>
              </a:rPr>
              <a:t>   </a:t>
            </a:r>
          </a:p>
          <a:p>
            <a:r>
              <a:rPr lang="en-CA" sz="1300" dirty="0">
                <a:latin typeface="Times New Roman" panose="02020603050405020304" pitchFamily="18" charset="0"/>
                <a:cs typeface="Times New Roman" panose="02020603050405020304" pitchFamily="18" charset="0"/>
              </a:rPr>
              <a:t>	</a:t>
            </a:r>
            <a:r>
              <a:rPr lang="en-CA" sz="1300" dirty="0">
                <a:solidFill>
                  <a:srgbClr val="006600"/>
                </a:solidFill>
                <a:latin typeface="Times New Roman" panose="02020603050405020304" pitchFamily="18" charset="0"/>
                <a:cs typeface="Times New Roman" panose="02020603050405020304" pitchFamily="18" charset="0"/>
              </a:rPr>
              <a:t>At The Hill Times, search “STRONG JAGT</a:t>
            </a:r>
            <a:r>
              <a:rPr lang="en-CA" sz="1300" dirty="0">
                <a:latin typeface="Times New Roman" panose="02020603050405020304" pitchFamily="18" charset="0"/>
                <a:cs typeface="Times New Roman" panose="02020603050405020304" pitchFamily="18" charset="0"/>
              </a:rPr>
              <a:t>”</a:t>
            </a:r>
          </a:p>
        </p:txBody>
      </p:sp>
      <p:sp>
        <p:nvSpPr>
          <p:cNvPr id="7" name="Right Brace 6">
            <a:extLst>
              <a:ext uri="{FF2B5EF4-FFF2-40B4-BE49-F238E27FC236}">
                <a16:creationId xmlns:a16="http://schemas.microsoft.com/office/drawing/2014/main" id="{C2978DDB-4226-74E4-B7B2-8646A4637A6A}"/>
              </a:ext>
            </a:extLst>
          </p:cNvPr>
          <p:cNvSpPr/>
          <p:nvPr/>
        </p:nvSpPr>
        <p:spPr>
          <a:xfrm>
            <a:off x="4007181" y="1297795"/>
            <a:ext cx="254523" cy="1209125"/>
          </a:xfrm>
          <a:prstGeom prst="rightBrace">
            <a:avLst>
              <a:gd name="adj1" fmla="val 8333"/>
              <a:gd name="adj2" fmla="val 45322"/>
            </a:avLst>
          </a:prstGeom>
          <a:ln>
            <a:solidFill>
              <a:srgbClr val="0000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a:p>
        </p:txBody>
      </p:sp>
      <p:sp>
        <p:nvSpPr>
          <p:cNvPr id="10" name="TextBox 9">
            <a:extLst>
              <a:ext uri="{FF2B5EF4-FFF2-40B4-BE49-F238E27FC236}">
                <a16:creationId xmlns:a16="http://schemas.microsoft.com/office/drawing/2014/main" id="{1F74BDB7-440F-8396-A542-F7361017B057}"/>
              </a:ext>
            </a:extLst>
          </p:cNvPr>
          <p:cNvSpPr txBox="1"/>
          <p:nvPr/>
        </p:nvSpPr>
        <p:spPr>
          <a:xfrm>
            <a:off x="4396984" y="1660853"/>
            <a:ext cx="1872629" cy="400110"/>
          </a:xfrm>
          <a:prstGeom prst="rect">
            <a:avLst/>
          </a:prstGeom>
          <a:noFill/>
        </p:spPr>
        <p:txBody>
          <a:bodyPr wrap="none" rtlCol="0">
            <a:spAutoFit/>
          </a:bodyPr>
          <a:lstStyle/>
          <a:p>
            <a:r>
              <a:rPr kumimoji="0" lang="en-CA" sz="20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Carbon pricing</a:t>
            </a:r>
            <a:endParaRPr lang="en-CA" dirty="0">
              <a:solidFill>
                <a:srgbClr val="0000CC"/>
              </a:solidFill>
            </a:endParaRPr>
          </a:p>
        </p:txBody>
      </p:sp>
      <p:sp>
        <p:nvSpPr>
          <p:cNvPr id="3" name="TextBox 2">
            <a:extLst>
              <a:ext uri="{FF2B5EF4-FFF2-40B4-BE49-F238E27FC236}">
                <a16:creationId xmlns:a16="http://schemas.microsoft.com/office/drawing/2014/main" id="{FCC3641F-D85F-5DE6-4FB5-383118D4AC6E}"/>
              </a:ext>
            </a:extLst>
          </p:cNvPr>
          <p:cNvSpPr txBox="1"/>
          <p:nvPr/>
        </p:nvSpPr>
        <p:spPr>
          <a:xfrm>
            <a:off x="6580760" y="1029809"/>
            <a:ext cx="4935189" cy="523220"/>
          </a:xfrm>
          <a:prstGeom prst="rect">
            <a:avLst/>
          </a:prstGeom>
          <a:solidFill>
            <a:srgbClr val="CCECFF">
              <a:alpha val="22000"/>
            </a:srgbClr>
          </a:solidFill>
        </p:spPr>
        <p:txBody>
          <a:bodyPr wrap="square" rtlCol="0">
            <a:spAutoFit/>
          </a:bodyPr>
          <a:lstStyle/>
          <a:p>
            <a:r>
              <a:rPr kumimoji="0" lang="en-CA" sz="2800"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The Plan </a:t>
            </a:r>
            <a:r>
              <a:rPr kumimoji="0" lang="en-CA" sz="2800" b="0" i="0" u="none" strike="noStrike" kern="1200" cap="none" spc="0" normalizeH="0" baseline="0" noProof="0" dirty="0">
                <a:ln>
                  <a:noFill/>
                </a:ln>
                <a:solidFill>
                  <a:srgbClr val="800080"/>
                </a:solidFill>
                <a:effectLst/>
                <a:uLnTx/>
                <a:uFillTx/>
                <a:latin typeface="Times New Roman" panose="02020603050405020304" pitchFamily="18" charset="0"/>
                <a:ea typeface="+mn-ea"/>
                <a:cs typeface="Times New Roman" panose="02020603050405020304" pitchFamily="18" charset="0"/>
              </a:rPr>
              <a:t>has one major flaw.</a:t>
            </a:r>
            <a:endParaRPr lang="en-CA" dirty="0">
              <a:solidFill>
                <a:srgbClr val="0000FF"/>
              </a:solidFill>
            </a:endParaRPr>
          </a:p>
        </p:txBody>
      </p:sp>
      <p:sp>
        <p:nvSpPr>
          <p:cNvPr id="11" name="TextBox 10">
            <a:extLst>
              <a:ext uri="{FF2B5EF4-FFF2-40B4-BE49-F238E27FC236}">
                <a16:creationId xmlns:a16="http://schemas.microsoft.com/office/drawing/2014/main" id="{35AC3A4D-5653-C733-21DD-0208B94DB2CA}"/>
              </a:ext>
            </a:extLst>
          </p:cNvPr>
          <p:cNvSpPr txBox="1"/>
          <p:nvPr/>
        </p:nvSpPr>
        <p:spPr>
          <a:xfrm>
            <a:off x="944295" y="4188609"/>
            <a:ext cx="1723613" cy="369332"/>
          </a:xfrm>
          <a:prstGeom prst="rect">
            <a:avLst/>
          </a:prstGeom>
          <a:noFill/>
        </p:spPr>
        <p:txBody>
          <a:bodyPr wrap="none" rtlCol="0">
            <a:spAutoFit/>
          </a:bodyPr>
          <a:lstStyle/>
          <a:p>
            <a:r>
              <a:rPr lang="en-CA" dirty="0">
                <a:solidFill>
                  <a:srgbClr val="006600"/>
                </a:solidFill>
                <a:latin typeface="Times New Roman" panose="02020603050405020304" pitchFamily="18" charset="0"/>
                <a:cs typeface="Times New Roman" panose="02020603050405020304" pitchFamily="18" charset="0"/>
              </a:rPr>
              <a:t>- Also editorials:</a:t>
            </a:r>
          </a:p>
        </p:txBody>
      </p:sp>
      <p:sp>
        <p:nvSpPr>
          <p:cNvPr id="4" name="TextBox 3">
            <a:extLst>
              <a:ext uri="{FF2B5EF4-FFF2-40B4-BE49-F238E27FC236}">
                <a16:creationId xmlns:a16="http://schemas.microsoft.com/office/drawing/2014/main" id="{BCE4B9CB-971A-C3DC-75B2-2C1EFBC09938}"/>
              </a:ext>
            </a:extLst>
          </p:cNvPr>
          <p:cNvSpPr txBox="1"/>
          <p:nvPr/>
        </p:nvSpPr>
        <p:spPr>
          <a:xfrm>
            <a:off x="782545" y="4852040"/>
            <a:ext cx="11068351" cy="400110"/>
          </a:xfrm>
          <a:prstGeom prst="rect">
            <a:avLst/>
          </a:prstGeom>
          <a:noFill/>
        </p:spPr>
        <p:txBody>
          <a:bodyPr wrap="none" rtlCol="0">
            <a:spAutoFit/>
          </a:bodyPr>
          <a:lstStyle/>
          <a:p>
            <a:r>
              <a:rPr lang="en-CA" sz="2000" dirty="0">
                <a:solidFill>
                  <a:srgbClr val="C00000"/>
                </a:solidFill>
                <a:latin typeface="Times New Roman" panose="02020603050405020304" pitchFamily="18" charset="0"/>
                <a:cs typeface="Times New Roman" panose="02020603050405020304" pitchFamily="18" charset="0"/>
              </a:rPr>
              <a:t>Please consult these articles for the details – </a:t>
            </a:r>
            <a:r>
              <a:rPr lang="en-CA" sz="1700" dirty="0">
                <a:solidFill>
                  <a:srgbClr val="C00000"/>
                </a:solidFill>
                <a:latin typeface="Times New Roman" panose="02020603050405020304" pitchFamily="18" charset="0"/>
                <a:cs typeface="Times New Roman" panose="02020603050405020304" pitchFamily="18" charset="0"/>
              </a:rPr>
              <a:t>however, I will say something more about Carbon Pricing (in next slide)</a:t>
            </a:r>
          </a:p>
        </p:txBody>
      </p:sp>
    </p:spTree>
    <p:extLst>
      <p:ext uri="{BB962C8B-B14F-4D97-AF65-F5344CB8AC3E}">
        <p14:creationId xmlns:p14="http://schemas.microsoft.com/office/powerpoint/2010/main" val="19592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0-#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9" grpId="0"/>
      <p:bldP spid="22" grpId="0"/>
      <p:bldP spid="7" grpId="0" animBg="1"/>
      <p:bldP spid="10" grpId="0"/>
      <p:bldP spid="3" grpId="0" animBg="1"/>
      <p:bldP spid="11"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ABC56E-241D-1DE6-5BE5-4D30BB080E9B}"/>
              </a:ext>
            </a:extLst>
          </p:cNvPr>
          <p:cNvSpPr>
            <a:spLocks noGrp="1"/>
          </p:cNvSpPr>
          <p:nvPr>
            <p:ph type="sldNum" sz="quarter" idx="12"/>
          </p:nvPr>
        </p:nvSpPr>
        <p:spPr/>
        <p:txBody>
          <a:bodyPr/>
          <a:lstStyle/>
          <a:p>
            <a:fld id="{1439B881-FF71-453B-BF67-DEFD3B67D9A8}" type="slidenum">
              <a:rPr lang="en-CA" smtClean="0"/>
              <a:t>12</a:t>
            </a:fld>
            <a:endParaRPr lang="en-CA"/>
          </a:p>
        </p:txBody>
      </p:sp>
      <p:sp>
        <p:nvSpPr>
          <p:cNvPr id="2" name="TextBox 1">
            <a:extLst>
              <a:ext uri="{FF2B5EF4-FFF2-40B4-BE49-F238E27FC236}">
                <a16:creationId xmlns:a16="http://schemas.microsoft.com/office/drawing/2014/main" id="{D4A7AB53-B97D-DD42-5AD5-1A3F45EC3791}"/>
              </a:ext>
            </a:extLst>
          </p:cNvPr>
          <p:cNvSpPr txBox="1"/>
          <p:nvPr/>
        </p:nvSpPr>
        <p:spPr>
          <a:xfrm>
            <a:off x="7736771" y="4113817"/>
            <a:ext cx="4078518" cy="1200329"/>
          </a:xfrm>
          <a:prstGeom prst="rect">
            <a:avLst/>
          </a:prstGeom>
          <a:noFill/>
        </p:spPr>
        <p:txBody>
          <a:bodyPr wrap="square" rtlCol="0">
            <a:spAutoFit/>
          </a:bodyPr>
          <a:lstStyle/>
          <a:p>
            <a:r>
              <a:rPr lang="en-US" dirty="0">
                <a:solidFill>
                  <a:srgbClr val="000099"/>
                </a:solidFill>
                <a:latin typeface="Times New Roman" panose="02020603050405020304" pitchFamily="18" charset="0"/>
                <a:cs typeface="Times New Roman" panose="02020603050405020304" pitchFamily="18" charset="0"/>
              </a:rPr>
              <a:t>In Sept. 2024, the Canadian Climate </a:t>
            </a:r>
          </a:p>
          <a:p>
            <a:r>
              <a:rPr lang="en-US" dirty="0">
                <a:solidFill>
                  <a:srgbClr val="000099"/>
                </a:solidFill>
                <a:latin typeface="Times New Roman" panose="02020603050405020304" pitchFamily="18" charset="0"/>
                <a:cs typeface="Times New Roman" panose="02020603050405020304" pitchFamily="18" charset="0"/>
              </a:rPr>
              <a:t>Institute reported that “</a:t>
            </a:r>
            <a:r>
              <a:rPr lang="en-US" i="1" dirty="0">
                <a:solidFill>
                  <a:srgbClr val="000099"/>
                </a:solidFill>
                <a:latin typeface="Times New Roman" panose="02020603050405020304" pitchFamily="18" charset="0"/>
                <a:cs typeface="Times New Roman" panose="02020603050405020304" pitchFamily="18" charset="0"/>
              </a:rPr>
              <a:t>Canada’s </a:t>
            </a:r>
          </a:p>
          <a:p>
            <a:r>
              <a:rPr lang="en-US" i="1" dirty="0">
                <a:solidFill>
                  <a:srgbClr val="000099"/>
                </a:solidFill>
                <a:latin typeface="Times New Roman" panose="02020603050405020304" pitchFamily="18" charset="0"/>
                <a:cs typeface="Times New Roman" panose="02020603050405020304" pitchFamily="18" charset="0"/>
              </a:rPr>
              <a:t>emissions were cut by 0.8 per cent in 2023 . . .  we see policy starting to work</a:t>
            </a:r>
            <a:r>
              <a:rPr lang="en-US" dirty="0">
                <a:solidFill>
                  <a:srgbClr val="000099"/>
                </a:solidFill>
                <a:latin typeface="Times New Roman" panose="02020603050405020304" pitchFamily="18" charset="0"/>
                <a:cs typeface="Times New Roman" panose="02020603050405020304" pitchFamily="18" charset="0"/>
              </a:rPr>
              <a:t>.”</a:t>
            </a:r>
            <a:endParaRPr lang="en-CA" dirty="0">
              <a:solidFill>
                <a:srgbClr val="000099"/>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CD61918-5653-925F-F24C-A11888A14DE1}"/>
              </a:ext>
            </a:extLst>
          </p:cNvPr>
          <p:cNvSpPr txBox="1"/>
          <p:nvPr/>
        </p:nvSpPr>
        <p:spPr>
          <a:xfrm>
            <a:off x="329086" y="5356159"/>
            <a:ext cx="7518914" cy="461665"/>
          </a:xfrm>
          <a:prstGeom prst="rect">
            <a:avLst/>
          </a:prstGeom>
          <a:noFill/>
        </p:spPr>
        <p:txBody>
          <a:bodyPr wrap="square" rtlCol="0">
            <a:spAutoFit/>
          </a:bodyPr>
          <a:lstStyle/>
          <a:p>
            <a:r>
              <a:rPr lang="en-CA" sz="1200" dirty="0">
                <a:latin typeface="Times New Roman" panose="02020603050405020304" pitchFamily="18" charset="0"/>
                <a:cs typeface="Times New Roman" panose="02020603050405020304" pitchFamily="18" charset="0"/>
                <a:hlinkClick r:id="rId2"/>
              </a:rPr>
              <a:t>https://www.msn.com/en-ca/news/canada/canadas-emissions-dropped-slightly-last-year-with-climate-wins-offset-by-oil-and-gas/ar-A1qPey0?ocid=BingNewsSerp</a:t>
            </a:r>
            <a:endParaRPr lang="en-CA" sz="1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423D3B4-79EA-F7D7-2399-66020ADC1470}"/>
              </a:ext>
            </a:extLst>
          </p:cNvPr>
          <p:cNvSpPr txBox="1"/>
          <p:nvPr/>
        </p:nvSpPr>
        <p:spPr>
          <a:xfrm>
            <a:off x="7909358" y="5588200"/>
            <a:ext cx="3648756" cy="923330"/>
          </a:xfrm>
          <a:prstGeom prst="rect">
            <a:avLst/>
          </a:prstGeom>
          <a:noFill/>
        </p:spPr>
        <p:txBody>
          <a:bodyPr wrap="none" rtlCol="0">
            <a:spAutoFit/>
          </a:bodyPr>
          <a:lstStyle/>
          <a:p>
            <a:r>
              <a:rPr lang="en-CA" dirty="0">
                <a:solidFill>
                  <a:srgbClr val="990033"/>
                </a:solidFill>
                <a:latin typeface="Times New Roman" panose="02020603050405020304" pitchFamily="18" charset="0"/>
                <a:cs typeface="Times New Roman" panose="02020603050405020304" pitchFamily="18" charset="0"/>
              </a:rPr>
              <a:t>In actual fact, the decrease, 2022-23 </a:t>
            </a:r>
          </a:p>
          <a:p>
            <a:r>
              <a:rPr lang="en-CA" dirty="0">
                <a:solidFill>
                  <a:srgbClr val="990033"/>
                </a:solidFill>
                <a:latin typeface="Times New Roman" panose="02020603050405020304" pitchFamily="18" charset="0"/>
                <a:cs typeface="Times New Roman" panose="02020603050405020304" pitchFamily="18" charset="0"/>
              </a:rPr>
              <a:t>was &lt; 0.1%, well within the range of </a:t>
            </a:r>
          </a:p>
          <a:p>
            <a:r>
              <a:rPr lang="en-CA" dirty="0">
                <a:solidFill>
                  <a:srgbClr val="990033"/>
                </a:solidFill>
                <a:latin typeface="Times New Roman" panose="02020603050405020304" pitchFamily="18" charset="0"/>
                <a:cs typeface="Times New Roman" panose="02020603050405020304" pitchFamily="18" charset="0"/>
              </a:rPr>
              <a:t>errors for these data (5 ÷ 707).</a:t>
            </a:r>
          </a:p>
        </p:txBody>
      </p:sp>
      <p:sp>
        <p:nvSpPr>
          <p:cNvPr id="24" name="TextBox 23">
            <a:extLst>
              <a:ext uri="{FF2B5EF4-FFF2-40B4-BE49-F238E27FC236}">
                <a16:creationId xmlns:a16="http://schemas.microsoft.com/office/drawing/2014/main" id="{381ED759-7FBF-8C87-1F91-E072DB6E3A25}"/>
              </a:ext>
            </a:extLst>
          </p:cNvPr>
          <p:cNvSpPr txBox="1"/>
          <p:nvPr/>
        </p:nvSpPr>
        <p:spPr>
          <a:xfrm>
            <a:off x="702711" y="5880588"/>
            <a:ext cx="6464429" cy="646331"/>
          </a:xfrm>
          <a:prstGeom prst="rect">
            <a:avLst/>
          </a:prstGeom>
          <a:noFill/>
        </p:spPr>
        <p:txBody>
          <a:bodyPr wrap="square" rtlCol="0">
            <a:spAutoFit/>
          </a:bodyPr>
          <a:lstStyle/>
          <a:p>
            <a:r>
              <a:rPr lang="en-CA" b="1" dirty="0">
                <a:solidFill>
                  <a:srgbClr val="990033"/>
                </a:solidFill>
                <a:latin typeface="Times New Roman" panose="02020603050405020304" pitchFamily="18" charset="0"/>
                <a:cs typeface="Times New Roman" panose="02020603050405020304" pitchFamily="18" charset="0"/>
              </a:rPr>
              <a:t>Bottom Line: </a:t>
            </a:r>
            <a:r>
              <a:rPr lang="en-CA" dirty="0">
                <a:solidFill>
                  <a:srgbClr val="000099"/>
                </a:solidFill>
                <a:latin typeface="Times New Roman" panose="02020603050405020304" pitchFamily="18" charset="0"/>
                <a:cs typeface="Times New Roman" panose="02020603050405020304" pitchFamily="18" charset="0"/>
              </a:rPr>
              <a:t>Carbon pricing is NOT working as they claim, and is unlikely to result in any significant reduction in carbon emissions.  </a:t>
            </a:r>
          </a:p>
        </p:txBody>
      </p:sp>
      <p:sp>
        <p:nvSpPr>
          <p:cNvPr id="25" name="TextBox 24">
            <a:extLst>
              <a:ext uri="{FF2B5EF4-FFF2-40B4-BE49-F238E27FC236}">
                <a16:creationId xmlns:a16="http://schemas.microsoft.com/office/drawing/2014/main" id="{AE1AB645-1BBD-7138-4CF0-50A0A3584660}"/>
              </a:ext>
            </a:extLst>
          </p:cNvPr>
          <p:cNvSpPr txBox="1"/>
          <p:nvPr/>
        </p:nvSpPr>
        <p:spPr>
          <a:xfrm>
            <a:off x="231846" y="116006"/>
            <a:ext cx="11494014" cy="954107"/>
          </a:xfrm>
          <a:prstGeom prst="rect">
            <a:avLst/>
          </a:prstGeom>
          <a:noFill/>
        </p:spPr>
        <p:txBody>
          <a:bodyPr wrap="square">
            <a:spAutoFit/>
          </a:bodyPr>
          <a:lstStyle/>
          <a:p>
            <a:pPr lvl="0">
              <a:defRPr/>
            </a:pPr>
            <a:r>
              <a:rPr kumimoji="0" lang="en-CA"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3)  Carbon Pricing - </a:t>
            </a:r>
            <a:r>
              <a:rPr lang="en-CA" dirty="0">
                <a:solidFill>
                  <a:prstClr val="black"/>
                </a:solidFill>
                <a:latin typeface="Times New Roman" panose="02020603050405020304" pitchFamily="18" charset="0"/>
                <a:cs typeface="Times New Roman" panose="02020603050405020304" pitchFamily="18" charset="0"/>
              </a:rPr>
              <a:t>Industry and businesses are given a target maximum for carbon emissions.  If they exceed their </a:t>
            </a:r>
          </a:p>
          <a:p>
            <a:pPr lvl="0">
              <a:defRPr/>
            </a:pPr>
            <a:r>
              <a:rPr lang="en-CA" dirty="0">
                <a:solidFill>
                  <a:prstClr val="black"/>
                </a:solidFill>
                <a:latin typeface="Times New Roman" panose="02020603050405020304" pitchFamily="18" charset="0"/>
                <a:cs typeface="Times New Roman" panose="02020603050405020304" pitchFamily="18" charset="0"/>
              </a:rPr>
              <a:t>                                       target, they can buy carbon credits from someone downstream who takes responsibility (passes</a:t>
            </a:r>
          </a:p>
          <a:p>
            <a:pPr lvl="0">
              <a:defRPr/>
            </a:pPr>
            <a:r>
              <a:rPr lang="en-CA" dirty="0">
                <a:solidFill>
                  <a:prstClr val="black"/>
                </a:solidFill>
                <a:latin typeface="Times New Roman" panose="02020603050405020304" pitchFamily="18" charset="0"/>
                <a:cs typeface="Times New Roman" panose="02020603050405020304" pitchFamily="18" charset="0"/>
              </a:rPr>
              <a:t>                                       the buck). Includes carbon tax.</a:t>
            </a:r>
            <a:endParaRPr kumimoji="0" lang="en-CA"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0204D8D1-5C6A-B313-81D2-0EE65D3D6BF0}"/>
              </a:ext>
            </a:extLst>
          </p:cNvPr>
          <p:cNvSpPr txBox="1"/>
          <p:nvPr/>
        </p:nvSpPr>
        <p:spPr>
          <a:xfrm>
            <a:off x="8214158" y="1206536"/>
            <a:ext cx="2905154" cy="1631216"/>
          </a:xfrm>
          <a:prstGeom prst="rect">
            <a:avLst/>
          </a:prstGeom>
          <a:noFill/>
        </p:spPr>
        <p:txBody>
          <a:bodyPr wrap="none" rtlCol="0">
            <a:spAutoFit/>
          </a:bodyPr>
          <a:lstStyle/>
          <a:p>
            <a:r>
              <a:rPr lang="en-CA" b="1" dirty="0">
                <a:latin typeface="Times New Roman" panose="02020603050405020304" pitchFamily="18" charset="0"/>
                <a:cs typeface="Times New Roman" panose="02020603050405020304" pitchFamily="18" charset="0"/>
              </a:rPr>
              <a:t>Government’s Claims:</a:t>
            </a:r>
          </a:p>
          <a:p>
            <a:r>
              <a:rPr lang="en-CA" dirty="0">
                <a:latin typeface="Times New Roman" panose="02020603050405020304" pitchFamily="18" charset="0"/>
                <a:cs typeface="Times New Roman" panose="02020603050405020304" pitchFamily="18" charset="0"/>
              </a:rPr>
              <a:t>2018-2020 – 9% reduction</a:t>
            </a:r>
            <a:r>
              <a:rPr lang="en-CA" dirty="0">
                <a:solidFill>
                  <a:srgbClr val="000099"/>
                </a:solidFill>
                <a:latin typeface="Times New Roman" panose="02020603050405020304" pitchFamily="18" charset="0"/>
                <a:cs typeface="Times New Roman" panose="02020603050405020304" pitchFamily="18" charset="0"/>
              </a:rPr>
              <a:t>*</a:t>
            </a:r>
          </a:p>
          <a:p>
            <a:r>
              <a:rPr lang="en-CA" dirty="0">
                <a:latin typeface="Times New Roman" panose="02020603050405020304" pitchFamily="18" charset="0"/>
                <a:cs typeface="Times New Roman" panose="02020603050405020304" pitchFamily="18" charset="0"/>
              </a:rPr>
              <a:t>2018-2021 – 6% reduction</a:t>
            </a:r>
          </a:p>
          <a:p>
            <a:r>
              <a:rPr lang="en-CA" dirty="0">
                <a:latin typeface="Times New Roman" panose="02020603050405020304" pitchFamily="18" charset="0"/>
                <a:cs typeface="Times New Roman" panose="02020603050405020304" pitchFamily="18" charset="0"/>
              </a:rPr>
              <a:t>2018-2022 – 2.5% reduction</a:t>
            </a:r>
          </a:p>
          <a:p>
            <a:endParaRPr lang="en-CA" sz="1000"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2022-2023 – 0.8% reduction!</a:t>
            </a:r>
          </a:p>
        </p:txBody>
      </p:sp>
      <p:sp>
        <p:nvSpPr>
          <p:cNvPr id="28" name="TextBox 27">
            <a:extLst>
              <a:ext uri="{FF2B5EF4-FFF2-40B4-BE49-F238E27FC236}">
                <a16:creationId xmlns:a16="http://schemas.microsoft.com/office/drawing/2014/main" id="{462FC399-42DF-6B1C-034A-70CD40391396}"/>
              </a:ext>
            </a:extLst>
          </p:cNvPr>
          <p:cNvSpPr txBox="1"/>
          <p:nvPr/>
        </p:nvSpPr>
        <p:spPr>
          <a:xfrm>
            <a:off x="7618528" y="2839763"/>
            <a:ext cx="4402931" cy="1200329"/>
          </a:xfrm>
          <a:prstGeom prst="rect">
            <a:avLst/>
          </a:prstGeom>
          <a:noFill/>
        </p:spPr>
        <p:txBody>
          <a:bodyPr wrap="square" rtlCol="0">
            <a:spAutoFit/>
          </a:bodyPr>
          <a:lstStyle/>
          <a:p>
            <a:r>
              <a:rPr lang="en-CA" dirty="0">
                <a:solidFill>
                  <a:srgbClr val="000099"/>
                </a:solidFill>
                <a:latin typeface="Times New Roman" panose="02020603050405020304" pitchFamily="18" charset="0"/>
                <a:cs typeface="Times New Roman" panose="02020603050405020304" pitchFamily="18" charset="0"/>
              </a:rPr>
              <a:t>*  2020 emissions were down because</a:t>
            </a:r>
          </a:p>
          <a:p>
            <a:r>
              <a:rPr lang="en-CA" dirty="0">
                <a:solidFill>
                  <a:srgbClr val="000099"/>
                </a:solidFill>
                <a:latin typeface="Times New Roman" panose="02020603050405020304" pitchFamily="18" charset="0"/>
                <a:cs typeface="Times New Roman" panose="02020603050405020304" pitchFamily="18" charset="0"/>
              </a:rPr>
              <a:t>    industries shut down for 1-3 months during</a:t>
            </a:r>
          </a:p>
          <a:p>
            <a:r>
              <a:rPr lang="en-CA" dirty="0">
                <a:solidFill>
                  <a:srgbClr val="000099"/>
                </a:solidFill>
                <a:latin typeface="Times New Roman" panose="02020603050405020304" pitchFamily="18" charset="0"/>
                <a:cs typeface="Times New Roman" panose="02020603050405020304" pitchFamily="18" charset="0"/>
              </a:rPr>
              <a:t>    COVID and did not regain full production</a:t>
            </a:r>
          </a:p>
          <a:p>
            <a:r>
              <a:rPr lang="en-CA" dirty="0">
                <a:solidFill>
                  <a:srgbClr val="000099"/>
                </a:solidFill>
                <a:latin typeface="Times New Roman" panose="02020603050405020304" pitchFamily="18" charset="0"/>
                <a:cs typeface="Times New Roman" panose="02020603050405020304" pitchFamily="18" charset="0"/>
              </a:rPr>
              <a:t>    until 2021.</a:t>
            </a:r>
          </a:p>
        </p:txBody>
      </p:sp>
      <p:cxnSp>
        <p:nvCxnSpPr>
          <p:cNvPr id="30" name="Straight Arrow Connector 29">
            <a:extLst>
              <a:ext uri="{FF2B5EF4-FFF2-40B4-BE49-F238E27FC236}">
                <a16:creationId xmlns:a16="http://schemas.microsoft.com/office/drawing/2014/main" id="{AD72CE7D-D3A5-6A82-8414-57476A79DB37}"/>
              </a:ext>
            </a:extLst>
          </p:cNvPr>
          <p:cNvCxnSpPr>
            <a:cxnSpLocks/>
          </p:cNvCxnSpPr>
          <p:nvPr/>
        </p:nvCxnSpPr>
        <p:spPr>
          <a:xfrm flipH="1" flipV="1">
            <a:off x="7089546" y="6073768"/>
            <a:ext cx="876617" cy="19714"/>
          </a:xfrm>
          <a:prstGeom prst="straightConnector1">
            <a:avLst/>
          </a:prstGeom>
          <a:ln w="19050">
            <a:solidFill>
              <a:srgbClr val="990033"/>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36FFBC26-4409-6E6E-2136-50193F57B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40" y="1066872"/>
            <a:ext cx="6763335" cy="4361910"/>
          </a:xfrm>
          <a:prstGeom prst="rect">
            <a:avLst/>
          </a:prstGeom>
        </p:spPr>
      </p:pic>
      <p:sp>
        <p:nvSpPr>
          <p:cNvPr id="22" name="TextBox 21">
            <a:extLst>
              <a:ext uri="{FF2B5EF4-FFF2-40B4-BE49-F238E27FC236}">
                <a16:creationId xmlns:a16="http://schemas.microsoft.com/office/drawing/2014/main" id="{9E866B42-EF9D-0168-11EF-01A375BE9C6C}"/>
              </a:ext>
            </a:extLst>
          </p:cNvPr>
          <p:cNvSpPr txBox="1"/>
          <p:nvPr/>
        </p:nvSpPr>
        <p:spPr>
          <a:xfrm>
            <a:off x="4685378" y="4027189"/>
            <a:ext cx="18511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dirty="0">
                <a:ln>
                  <a:noFill/>
                </a:ln>
                <a:solidFill>
                  <a:srgbClr val="0000FF"/>
                </a:solidFill>
                <a:effectLst/>
                <a:uLnTx/>
                <a:uFillTx/>
                <a:latin typeface="Aptos" panose="02110004020202020204"/>
                <a:ea typeface="+mn-ea"/>
                <a:cs typeface="+mn-cs"/>
              </a:rPr>
              <a:t>Industry Shutdowns</a:t>
            </a:r>
            <a:r>
              <a:rPr kumimoji="0" lang="en-CA" sz="1500" b="0" i="0" u="none" strike="noStrike" kern="1200" cap="none" spc="0" normalizeH="0" noProof="0" dirty="0">
                <a:ln>
                  <a:noFill/>
                </a:ln>
                <a:solidFill>
                  <a:srgbClr val="0000FF"/>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noProof="0" dirty="0">
                <a:ln>
                  <a:noFill/>
                </a:ln>
                <a:solidFill>
                  <a:srgbClr val="0000FF"/>
                </a:solidFill>
                <a:effectLst/>
                <a:uLnTx/>
                <a:uFillTx/>
                <a:latin typeface="Aptos" panose="02110004020202020204"/>
                <a:ea typeface="+mn-ea"/>
                <a:cs typeface="+mn-cs"/>
              </a:rPr>
              <a:t>i</a:t>
            </a:r>
            <a:r>
              <a:rPr kumimoji="0" lang="en-CA" sz="1500" b="0" i="0" u="none" strike="noStrike" kern="1200" cap="none" spc="0" normalizeH="0" baseline="0" noProof="0" dirty="0">
                <a:ln>
                  <a:noFill/>
                </a:ln>
                <a:solidFill>
                  <a:srgbClr val="0000FF"/>
                </a:solidFill>
                <a:effectLst/>
                <a:uLnTx/>
                <a:uFillTx/>
                <a:latin typeface="Aptos" panose="02110004020202020204"/>
                <a:ea typeface="+mn-ea"/>
                <a:cs typeface="+mn-cs"/>
              </a:rPr>
              <a:t>n 2020 due to COVID</a:t>
            </a:r>
          </a:p>
        </p:txBody>
      </p:sp>
      <p:cxnSp>
        <p:nvCxnSpPr>
          <p:cNvPr id="23" name="Straight Arrow Connector 22">
            <a:extLst>
              <a:ext uri="{FF2B5EF4-FFF2-40B4-BE49-F238E27FC236}">
                <a16:creationId xmlns:a16="http://schemas.microsoft.com/office/drawing/2014/main" id="{9EB621EA-1222-BC3E-2DE5-CA5DE76BEB1B}"/>
              </a:ext>
            </a:extLst>
          </p:cNvPr>
          <p:cNvCxnSpPr>
            <a:cxnSpLocks/>
          </p:cNvCxnSpPr>
          <p:nvPr/>
        </p:nvCxnSpPr>
        <p:spPr>
          <a:xfrm flipV="1">
            <a:off x="5681311" y="3782154"/>
            <a:ext cx="0" cy="263529"/>
          </a:xfrm>
          <a:prstGeom prst="straightConnector1">
            <a:avLst/>
          </a:prstGeom>
          <a:ln>
            <a:solidFill>
              <a:srgbClr val="3333FF"/>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DBD552B-1531-6EAE-36E0-DD3D57674BF7}"/>
              </a:ext>
            </a:extLst>
          </p:cNvPr>
          <p:cNvSpPr txBox="1"/>
          <p:nvPr/>
        </p:nvSpPr>
        <p:spPr>
          <a:xfrm>
            <a:off x="1346278" y="3449288"/>
            <a:ext cx="3675334" cy="646331"/>
          </a:xfrm>
          <a:prstGeom prst="rect">
            <a:avLst/>
          </a:prstGeom>
          <a:noFill/>
        </p:spPr>
        <p:txBody>
          <a:bodyPr wrap="square" rtlCol="0">
            <a:spAutoFit/>
          </a:bodyPr>
          <a:lstStyle/>
          <a:p>
            <a:r>
              <a:rPr lang="en-CA" dirty="0">
                <a:solidFill>
                  <a:srgbClr val="006600"/>
                </a:solidFill>
                <a:latin typeface="Script MT Bold" panose="03040602040607080904" pitchFamily="66" charset="0"/>
              </a:rPr>
              <a:t>Government is cherry-picking the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6600"/>
                </a:solidFill>
                <a:effectLst/>
                <a:uLnTx/>
                <a:uFillTx/>
                <a:latin typeface="Script MT Bold" panose="03040602040607080904" pitchFamily="66" charset="0"/>
                <a:ea typeface="+mn-ea"/>
                <a:cs typeface="+mn-cs"/>
              </a:rPr>
              <a:t>- Deliberate deception!</a:t>
            </a:r>
            <a:endParaRPr lang="en-CA" dirty="0">
              <a:solidFill>
                <a:srgbClr val="006600"/>
              </a:solidFill>
              <a:latin typeface="Script MT Bold" panose="03040602040607080904" pitchFamily="66" charset="0"/>
            </a:endParaRPr>
          </a:p>
        </p:txBody>
      </p:sp>
      <p:cxnSp>
        <p:nvCxnSpPr>
          <p:cNvPr id="29" name="Straight Arrow Connector 28">
            <a:extLst>
              <a:ext uri="{FF2B5EF4-FFF2-40B4-BE49-F238E27FC236}">
                <a16:creationId xmlns:a16="http://schemas.microsoft.com/office/drawing/2014/main" id="{35D522C3-498A-2330-F84F-5628FC2660E9}"/>
              </a:ext>
            </a:extLst>
          </p:cNvPr>
          <p:cNvCxnSpPr>
            <a:cxnSpLocks/>
          </p:cNvCxnSpPr>
          <p:nvPr/>
        </p:nvCxnSpPr>
        <p:spPr>
          <a:xfrm>
            <a:off x="5167026" y="2773568"/>
            <a:ext cx="1043274" cy="23633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C0F34D4-3CD8-5E82-96F8-A7FE155D80BA}"/>
              </a:ext>
            </a:extLst>
          </p:cNvPr>
          <p:cNvCxnSpPr>
            <a:cxnSpLocks/>
          </p:cNvCxnSpPr>
          <p:nvPr/>
        </p:nvCxnSpPr>
        <p:spPr>
          <a:xfrm>
            <a:off x="5167026" y="2773568"/>
            <a:ext cx="738474" cy="655432"/>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2" presetClass="entr" presetSubtype="8"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0-#ppt_w/2"/>
                                          </p:val>
                                        </p:tav>
                                        <p:tav tm="100000">
                                          <p:val>
                                            <p:strVal val="#ppt_x"/>
                                          </p:val>
                                        </p:tav>
                                      </p:tavLst>
                                    </p:anim>
                                    <p:anim calcmode="lin" valueType="num">
                                      <p:cBhvr additive="base">
                                        <p:cTn id="4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ppt_x"/>
                                          </p:val>
                                        </p:tav>
                                        <p:tav tm="100000">
                                          <p:val>
                                            <p:strVal val="#ppt_x"/>
                                          </p:val>
                                        </p:tav>
                                      </p:tavLst>
                                    </p:anim>
                                    <p:anim calcmode="lin" valueType="num">
                                      <p:cBhvr additive="base">
                                        <p:cTn id="6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24" grpId="0"/>
      <p:bldP spid="26" grpId="0"/>
      <p:bldP spid="28" grpId="0"/>
      <p:bldP spid="22"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F4524-D848-AFA0-4A2D-29A333AB18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624A703-9260-1D8F-FAFF-BBF4ECA7E6FA}"/>
              </a:ext>
            </a:extLst>
          </p:cNvPr>
          <p:cNvSpPr txBox="1"/>
          <p:nvPr/>
        </p:nvSpPr>
        <p:spPr>
          <a:xfrm>
            <a:off x="5084207" y="464642"/>
            <a:ext cx="2341090" cy="400110"/>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CA"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4)  ‘Cap and Trade’</a:t>
            </a:r>
            <a:endParaRPr kumimoji="0" lang="en-CA"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75B1428-F979-0D9C-934B-D186543051B7}"/>
              </a:ext>
            </a:extLst>
          </p:cNvPr>
          <p:cNvSpPr txBox="1"/>
          <p:nvPr/>
        </p:nvSpPr>
        <p:spPr>
          <a:xfrm>
            <a:off x="5084207" y="1150613"/>
            <a:ext cx="586488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dirty="0">
                <a:solidFill>
                  <a:srgbClr val="000099"/>
                </a:solidFill>
                <a:latin typeface="Times New Roman" panose="02020603050405020304" pitchFamily="18" charset="0"/>
                <a:cs typeface="Times New Roman" panose="02020603050405020304" pitchFamily="18" charset="0"/>
              </a:rPr>
              <a:t>5</a:t>
            </a:r>
            <a:r>
              <a:rPr kumimoji="0" lang="en-CA"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Carbon Capture and Storage (CCS):</a:t>
            </a:r>
          </a:p>
        </p:txBody>
      </p:sp>
      <p:sp>
        <p:nvSpPr>
          <p:cNvPr id="7" name="TextBox 6">
            <a:extLst>
              <a:ext uri="{FF2B5EF4-FFF2-40B4-BE49-F238E27FC236}">
                <a16:creationId xmlns:a16="http://schemas.microsoft.com/office/drawing/2014/main" id="{F910446B-EF50-89EF-71F3-6CBFA539E2B6}"/>
              </a:ext>
            </a:extLst>
          </p:cNvPr>
          <p:cNvSpPr txBox="1"/>
          <p:nvPr/>
        </p:nvSpPr>
        <p:spPr>
          <a:xfrm>
            <a:off x="5084207" y="1622795"/>
            <a:ext cx="6686510" cy="313932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(20-30) operational CCS facilities globally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each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year since 2008</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hey claim that 100s more are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under construction.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Most (if not all) </a:t>
            </a:r>
            <a:r>
              <a:rPr lang="en-US" dirty="0">
                <a:solidFill>
                  <a:prstClr val="black"/>
                </a:solidFill>
                <a:latin typeface="Times New Roman" panose="02020603050405020304" pitchFamily="18" charset="0"/>
                <a:cs typeface="Times New Roman" panose="02020603050405020304" pitchFamily="18" charset="0"/>
              </a:rPr>
              <a:t>are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constructed primarily with government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grants</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(Canada &amp; U.S.) but are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owned, operated</a:t>
            </a:r>
            <a:r>
              <a:rPr lang="en-US" dirty="0">
                <a:solidFill>
                  <a:prstClr val="black"/>
                </a:solidFill>
                <a:latin typeface="Times New Roman" panose="02020603050405020304" pitchFamily="18" charset="0"/>
                <a:cs typeface="Times New Roman" panose="02020603050405020304" pitchFamily="18" charset="0"/>
              </a:rPr>
              <a:t>, and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reported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the fossil fuel industry (with little or no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government oversight).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Most claim they can increase carbon capture to 1 million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tonnes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Times New Roman" panose="02020603050405020304" pitchFamily="18" charset="0"/>
                <a:cs typeface="Times New Roman" panose="02020603050405020304" pitchFamily="18" charset="0"/>
              </a:rPr>
              <a:t>Most pipe the liquified CO</a:t>
            </a:r>
            <a:r>
              <a:rPr lang="en-US" baseline="-25000" dirty="0">
                <a:solidFill>
                  <a:prstClr val="black"/>
                </a:solidFill>
                <a:latin typeface="Times New Roman" panose="02020603050405020304" pitchFamily="18" charset="0"/>
                <a:cs typeface="Times New Roman" panose="02020603050405020304" pitchFamily="18" charset="0"/>
              </a:rPr>
              <a:t>2</a:t>
            </a:r>
            <a:r>
              <a:rPr lang="en-US" dirty="0">
                <a:solidFill>
                  <a:prstClr val="black"/>
                </a:solidFill>
                <a:latin typeface="Times New Roman" panose="02020603050405020304" pitchFamily="18" charset="0"/>
                <a:cs typeface="Times New Roman" panose="02020603050405020304" pitchFamily="18" charset="0"/>
              </a:rPr>
              <a:t> away to pump beneath oil/gas fields</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to improve their efficiency.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Times New Roman" panose="02020603050405020304" pitchFamily="18" charset="0"/>
                <a:cs typeface="Times New Roman" panose="02020603050405020304" pitchFamily="18" charset="0"/>
              </a:rPr>
              <a:t>In other words, CCS facilities are really CCU (utilization).</a:t>
            </a:r>
          </a:p>
        </p:txBody>
      </p:sp>
      <p:sp>
        <p:nvSpPr>
          <p:cNvPr id="8" name="TextBox 7">
            <a:extLst>
              <a:ext uri="{FF2B5EF4-FFF2-40B4-BE49-F238E27FC236}">
                <a16:creationId xmlns:a16="http://schemas.microsoft.com/office/drawing/2014/main" id="{30205D27-B44C-7688-2205-6183DA8982AD}"/>
              </a:ext>
            </a:extLst>
          </p:cNvPr>
          <p:cNvSpPr txBox="1"/>
          <p:nvPr/>
        </p:nvSpPr>
        <p:spPr>
          <a:xfrm>
            <a:off x="774670" y="4972572"/>
            <a:ext cx="10996047"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Assume they do capture 1 million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tonnes</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/year.   </a:t>
            </a:r>
            <a:r>
              <a:rPr lang="en-US" dirty="0">
                <a:solidFill>
                  <a:srgbClr val="002060"/>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Global carbon emissions of 40 GT (40,000,000,000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tonnes</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id="{00FB9511-6EF6-9E3E-C0EC-3B94AB6A140A}"/>
              </a:ext>
            </a:extLst>
          </p:cNvPr>
          <p:cNvSpPr txBox="1"/>
          <p:nvPr/>
        </p:nvSpPr>
        <p:spPr>
          <a:xfrm>
            <a:off x="610313" y="5543085"/>
            <a:ext cx="11160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Number of CCS facilities required to counter global carbon emissions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40,000,000,000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tonnes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1 million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tonnes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40,000 facilities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counter global emissions!   </a:t>
            </a:r>
            <a:r>
              <a:rPr lang="en-US" dirty="0">
                <a:solidFill>
                  <a:prstClr val="black"/>
                </a:solidFill>
                <a:latin typeface="Times New Roman" panose="02020603050405020304" pitchFamily="18" charset="0"/>
                <a:cs typeface="Times New Roman" panose="02020603050405020304" pitchFamily="18" charset="0"/>
              </a:rPr>
              <a:t>(or 4,000 to counter 10% of emissions)</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a:extLst>
              <a:ext uri="{FF2B5EF4-FFF2-40B4-BE49-F238E27FC236}">
                <a16:creationId xmlns:a16="http://schemas.microsoft.com/office/drawing/2014/main" id="{989CE209-890F-DABF-33AF-FE872732C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38" y="372773"/>
            <a:ext cx="3898254" cy="3708162"/>
          </a:xfrm>
          <a:prstGeom prst="rect">
            <a:avLst/>
          </a:prstGeom>
        </p:spPr>
      </p:pic>
      <p:cxnSp>
        <p:nvCxnSpPr>
          <p:cNvPr id="32" name="Straight Connector 31">
            <a:extLst>
              <a:ext uri="{FF2B5EF4-FFF2-40B4-BE49-F238E27FC236}">
                <a16:creationId xmlns:a16="http://schemas.microsoft.com/office/drawing/2014/main" id="{D1F5968F-074D-5E95-8F86-08F607854D8E}"/>
              </a:ext>
            </a:extLst>
          </p:cNvPr>
          <p:cNvCxnSpPr>
            <a:cxnSpLocks/>
          </p:cNvCxnSpPr>
          <p:nvPr/>
        </p:nvCxnSpPr>
        <p:spPr>
          <a:xfrm flipV="1">
            <a:off x="4322161" y="1049267"/>
            <a:ext cx="106467" cy="148952"/>
          </a:xfrm>
          <a:prstGeom prst="line">
            <a:avLst/>
          </a:prstGeom>
          <a:ln w="25400">
            <a:solidFill>
              <a:srgbClr val="C00000"/>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47708400-0A93-3EDB-487C-939562C7844F}"/>
              </a:ext>
            </a:extLst>
          </p:cNvPr>
          <p:cNvSpPr txBox="1"/>
          <p:nvPr/>
        </p:nvSpPr>
        <p:spPr>
          <a:xfrm>
            <a:off x="3881047" y="1362959"/>
            <a:ext cx="592245" cy="307777"/>
          </a:xfrm>
          <a:prstGeom prst="rect">
            <a:avLst/>
          </a:prstGeom>
          <a:noFill/>
        </p:spPr>
        <p:txBody>
          <a:bodyPr wrap="square" rtlCol="0">
            <a:spAutoFit/>
          </a:bodyPr>
          <a:lstStyle/>
          <a:p>
            <a:r>
              <a:rPr lang="en-CA" sz="1400" dirty="0">
                <a:solidFill>
                  <a:srgbClr val="C00000"/>
                </a:solidFill>
              </a:rPr>
              <a:t>2023</a:t>
            </a:r>
          </a:p>
        </p:txBody>
      </p:sp>
      <p:sp>
        <p:nvSpPr>
          <p:cNvPr id="34" name="TextBox 33">
            <a:extLst>
              <a:ext uri="{FF2B5EF4-FFF2-40B4-BE49-F238E27FC236}">
                <a16:creationId xmlns:a16="http://schemas.microsoft.com/office/drawing/2014/main" id="{82AE746A-C703-1AAE-5FF6-324F463FA03D}"/>
              </a:ext>
            </a:extLst>
          </p:cNvPr>
          <p:cNvSpPr txBox="1"/>
          <p:nvPr/>
        </p:nvSpPr>
        <p:spPr>
          <a:xfrm>
            <a:off x="3635255" y="880131"/>
            <a:ext cx="816935" cy="307777"/>
          </a:xfrm>
          <a:prstGeom prst="rect">
            <a:avLst/>
          </a:prstGeom>
          <a:noFill/>
        </p:spPr>
        <p:txBody>
          <a:bodyPr wrap="square" rtlCol="0">
            <a:spAutoFit/>
          </a:bodyPr>
          <a:lstStyle/>
          <a:p>
            <a:r>
              <a:rPr lang="en-CA" sz="1400" dirty="0">
                <a:solidFill>
                  <a:srgbClr val="C00000"/>
                </a:solidFill>
              </a:rPr>
              <a:t>37.6 GT</a:t>
            </a:r>
          </a:p>
        </p:txBody>
      </p:sp>
      <p:sp>
        <p:nvSpPr>
          <p:cNvPr id="35" name="TextBox 34">
            <a:extLst>
              <a:ext uri="{FF2B5EF4-FFF2-40B4-BE49-F238E27FC236}">
                <a16:creationId xmlns:a16="http://schemas.microsoft.com/office/drawing/2014/main" id="{C45D1241-9E4C-4BDC-A901-78574DF9CE66}"/>
              </a:ext>
            </a:extLst>
          </p:cNvPr>
          <p:cNvSpPr txBox="1"/>
          <p:nvPr/>
        </p:nvSpPr>
        <p:spPr>
          <a:xfrm>
            <a:off x="3164279" y="2243028"/>
            <a:ext cx="1309013" cy="553998"/>
          </a:xfrm>
          <a:prstGeom prst="rect">
            <a:avLst/>
          </a:prstGeom>
          <a:noFill/>
        </p:spPr>
        <p:txBody>
          <a:bodyPr wrap="none" rtlCol="0">
            <a:spAutoFit/>
          </a:bodyPr>
          <a:lstStyle/>
          <a:p>
            <a:r>
              <a:rPr lang="en-CA" sz="1500" dirty="0">
                <a:solidFill>
                  <a:srgbClr val="C00000"/>
                </a:solidFill>
              </a:rPr>
              <a:t>1.3% increase,</a:t>
            </a:r>
          </a:p>
          <a:p>
            <a:pPr algn="ctr"/>
            <a:r>
              <a:rPr lang="en-CA" sz="1500" dirty="0">
                <a:solidFill>
                  <a:srgbClr val="C00000"/>
                </a:solidFill>
              </a:rPr>
              <a:t>2022-2023</a:t>
            </a:r>
          </a:p>
        </p:txBody>
      </p:sp>
    </p:spTree>
    <p:extLst>
      <p:ext uri="{BB962C8B-B14F-4D97-AF65-F5344CB8AC3E}">
        <p14:creationId xmlns:p14="http://schemas.microsoft.com/office/powerpoint/2010/main" val="10541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EC6305-4B0F-83BA-10EF-B04CDF5B53BE}"/>
              </a:ext>
            </a:extLst>
          </p:cNvPr>
          <p:cNvSpPr>
            <a:spLocks noGrp="1"/>
          </p:cNvSpPr>
          <p:nvPr>
            <p:ph type="sldNum" sz="quarter" idx="12"/>
          </p:nvPr>
        </p:nvSpPr>
        <p:spPr>
          <a:xfrm>
            <a:off x="8610600" y="6414832"/>
            <a:ext cx="2743200" cy="365125"/>
          </a:xfrm>
        </p:spPr>
        <p:txBody>
          <a:bodyPr/>
          <a:lstStyle/>
          <a:p>
            <a:fld id="{1439B881-FF71-453B-BF67-DEFD3B67D9A8}" type="slidenum">
              <a:rPr lang="en-CA" smtClean="0"/>
              <a:t>14</a:t>
            </a:fld>
            <a:endParaRPr lang="en-CA"/>
          </a:p>
        </p:txBody>
      </p:sp>
      <p:sp>
        <p:nvSpPr>
          <p:cNvPr id="3" name="TextBox 2">
            <a:extLst>
              <a:ext uri="{FF2B5EF4-FFF2-40B4-BE49-F238E27FC236}">
                <a16:creationId xmlns:a16="http://schemas.microsoft.com/office/drawing/2014/main" id="{212F2B65-8955-4F10-9782-17331F68B9BC}"/>
              </a:ext>
            </a:extLst>
          </p:cNvPr>
          <p:cNvSpPr txBox="1"/>
          <p:nvPr/>
        </p:nvSpPr>
        <p:spPr>
          <a:xfrm>
            <a:off x="1096144" y="78043"/>
            <a:ext cx="8470460" cy="707886"/>
          </a:xfrm>
          <a:prstGeom prst="rect">
            <a:avLst/>
          </a:prstGeom>
          <a:noFill/>
        </p:spPr>
        <p:txBody>
          <a:bodyPr wrap="none" rtlCol="0">
            <a:spAutoFit/>
          </a:bodyPr>
          <a:lstStyle/>
          <a:p>
            <a:r>
              <a:rPr lang="en-US" sz="4000" b="1" dirty="0">
                <a:solidFill>
                  <a:srgbClr val="006600"/>
                </a:solidFill>
                <a:latin typeface="Times New Roman" panose="02020603050405020304" pitchFamily="18" charset="0"/>
                <a:cs typeface="Times New Roman" panose="02020603050405020304" pitchFamily="18" charset="0"/>
              </a:rPr>
              <a:t>A </a:t>
            </a:r>
            <a:r>
              <a:rPr lang="en-US" sz="4000" b="1" u="sng" dirty="0">
                <a:solidFill>
                  <a:srgbClr val="006600"/>
                </a:solidFill>
                <a:latin typeface="Times New Roman" panose="02020603050405020304" pitchFamily="18" charset="0"/>
                <a:cs typeface="Times New Roman" panose="02020603050405020304" pitchFamily="18" charset="0"/>
              </a:rPr>
              <a:t>Way Forward</a:t>
            </a:r>
            <a:r>
              <a:rPr lang="en-US" sz="4000" b="1" dirty="0">
                <a:solidFill>
                  <a:srgbClr val="006600"/>
                </a:solidFill>
                <a:latin typeface="Times New Roman" panose="02020603050405020304" pitchFamily="18" charset="0"/>
                <a:cs typeface="Times New Roman" panose="02020603050405020304" pitchFamily="18" charset="0"/>
              </a:rPr>
              <a:t> on the Climate Crisis</a:t>
            </a:r>
            <a:endParaRPr lang="en-CA" sz="4000" b="1" dirty="0">
              <a:solidFill>
                <a:srgbClr val="0066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3DCCBE5-CB62-1992-B9F0-A981AC0078B9}"/>
              </a:ext>
            </a:extLst>
          </p:cNvPr>
          <p:cNvSpPr txBox="1"/>
          <p:nvPr/>
        </p:nvSpPr>
        <p:spPr>
          <a:xfrm>
            <a:off x="798545" y="839679"/>
            <a:ext cx="10623486" cy="461665"/>
          </a:xfrm>
          <a:prstGeom prst="rect">
            <a:avLst/>
          </a:prstGeom>
          <a:noFill/>
        </p:spPr>
        <p:txBody>
          <a:bodyPr wrap="none" rtlCol="0">
            <a:spAutoFit/>
          </a:bodyPr>
          <a:lstStyle/>
          <a:p>
            <a:r>
              <a:rPr lang="en-CA" sz="2400" b="1" dirty="0">
                <a:latin typeface="Times New Roman" panose="02020603050405020304" pitchFamily="18" charset="0"/>
                <a:cs typeface="Times New Roman" panose="02020603050405020304" pitchFamily="18" charset="0"/>
              </a:rPr>
              <a:t>Renewable clean energy to replace 90-95% of fossil fuels over the next 15 years!</a:t>
            </a:r>
          </a:p>
        </p:txBody>
      </p:sp>
      <p:sp>
        <p:nvSpPr>
          <p:cNvPr id="6" name="TextBox 5">
            <a:extLst>
              <a:ext uri="{FF2B5EF4-FFF2-40B4-BE49-F238E27FC236}">
                <a16:creationId xmlns:a16="http://schemas.microsoft.com/office/drawing/2014/main" id="{50201CA0-1C1C-72CA-95BC-950F7BABC750}"/>
              </a:ext>
            </a:extLst>
          </p:cNvPr>
          <p:cNvSpPr txBox="1"/>
          <p:nvPr/>
        </p:nvSpPr>
        <p:spPr>
          <a:xfrm>
            <a:off x="992529" y="1274659"/>
            <a:ext cx="10748135" cy="1015663"/>
          </a:xfrm>
          <a:prstGeom prst="rect">
            <a:avLst/>
          </a:prstGeom>
          <a:noFill/>
        </p:spPr>
        <p:txBody>
          <a:bodyPr wrap="none" rtlCol="0">
            <a:spAutoFit/>
          </a:bodyPr>
          <a:lstStyle/>
          <a:p>
            <a:pPr marL="342900" indent="-342900">
              <a:buFontTx/>
              <a:buChar char="-"/>
            </a:pPr>
            <a:r>
              <a:rPr lang="en-CA" sz="2000" dirty="0">
                <a:latin typeface="Times New Roman" panose="02020603050405020304" pitchFamily="18" charset="0"/>
                <a:cs typeface="Times New Roman" panose="02020603050405020304" pitchFamily="18" charset="0"/>
              </a:rPr>
              <a:t>Renewable Energy – </a:t>
            </a:r>
            <a:r>
              <a:rPr lang="en-CA" sz="2000" i="1" dirty="0">
                <a:latin typeface="Times New Roman" panose="02020603050405020304" pitchFamily="18" charset="0"/>
                <a:cs typeface="Times New Roman" panose="02020603050405020304" pitchFamily="18" charset="0"/>
              </a:rPr>
              <a:t>solar, wind, geothermal, hydroelectricity</a:t>
            </a:r>
            <a:r>
              <a:rPr lang="en-CA" sz="2000" dirty="0">
                <a:latin typeface="Times New Roman" panose="02020603050405020304" pitchFamily="18" charset="0"/>
                <a:cs typeface="Times New Roman" panose="02020603050405020304" pitchFamily="18" charset="0"/>
              </a:rPr>
              <a:t>, and </a:t>
            </a:r>
            <a:r>
              <a:rPr lang="en-CA" sz="2000" i="1" dirty="0">
                <a:latin typeface="Times New Roman" panose="02020603050405020304" pitchFamily="18" charset="0"/>
                <a:cs typeface="Times New Roman" panose="02020603050405020304" pitchFamily="18" charset="0"/>
              </a:rPr>
              <a:t>tidal/wave </a:t>
            </a:r>
            <a:r>
              <a:rPr lang="en-CA" sz="2000" dirty="0">
                <a:latin typeface="Times New Roman" panose="02020603050405020304" pitchFamily="18" charset="0"/>
                <a:cs typeface="Times New Roman" panose="02020603050405020304" pitchFamily="18" charset="0"/>
              </a:rPr>
              <a:t>energy.</a:t>
            </a:r>
          </a:p>
          <a:p>
            <a:pPr marL="342900" indent="-342900">
              <a:buFontTx/>
              <a:buChar char="-"/>
            </a:pPr>
            <a:r>
              <a:rPr lang="en-CA" sz="2000" dirty="0">
                <a:latin typeface="Times New Roman" panose="02020603050405020304" pitchFamily="18" charset="0"/>
                <a:cs typeface="Times New Roman" panose="02020603050405020304" pitchFamily="18" charset="0"/>
              </a:rPr>
              <a:t>ALL are sourced from the sun, the energy is </a:t>
            </a:r>
            <a:r>
              <a:rPr lang="en-CA" sz="2000" dirty="0">
                <a:solidFill>
                  <a:srgbClr val="000099"/>
                </a:solidFill>
                <a:latin typeface="Times New Roman" panose="02020603050405020304" pitchFamily="18" charset="0"/>
                <a:cs typeface="Times New Roman" panose="02020603050405020304" pitchFamily="18" charset="0"/>
              </a:rPr>
              <a:t>FREE;</a:t>
            </a:r>
            <a:r>
              <a:rPr lang="en-CA" sz="2000" dirty="0">
                <a:latin typeface="Times New Roman" panose="02020603050405020304" pitchFamily="18" charset="0"/>
                <a:cs typeface="Times New Roman" panose="02020603050405020304" pitchFamily="18" charset="0"/>
              </a:rPr>
              <a:t> we just have to harness it, convert to electricity.</a:t>
            </a:r>
          </a:p>
          <a:p>
            <a:pPr marL="342900" indent="-342900">
              <a:buFontTx/>
              <a:buChar char="-"/>
            </a:pPr>
            <a:r>
              <a:rPr lang="en-CA" sz="2000" dirty="0">
                <a:solidFill>
                  <a:srgbClr val="000099"/>
                </a:solidFill>
                <a:latin typeface="Times New Roman" panose="02020603050405020304" pitchFamily="18" charset="0"/>
                <a:cs typeface="Times New Roman" panose="02020603050405020304" pitchFamily="18" charset="0"/>
              </a:rPr>
              <a:t>NO new technology </a:t>
            </a:r>
            <a:r>
              <a:rPr lang="en-CA" sz="2000" dirty="0">
                <a:latin typeface="Times New Roman" panose="02020603050405020304" pitchFamily="18" charset="0"/>
                <a:cs typeface="Times New Roman" panose="02020603050405020304" pitchFamily="18" charset="0"/>
              </a:rPr>
              <a:t>development is necessary – all have been in use for 100s of years!</a:t>
            </a:r>
          </a:p>
        </p:txBody>
      </p:sp>
      <p:pic>
        <p:nvPicPr>
          <p:cNvPr id="9" name="Picture 8">
            <a:extLst>
              <a:ext uri="{FF2B5EF4-FFF2-40B4-BE49-F238E27FC236}">
                <a16:creationId xmlns:a16="http://schemas.microsoft.com/office/drawing/2014/main" id="{D43E37AE-4588-A493-4847-397AA41BE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4124"/>
            <a:ext cx="4507832" cy="2535656"/>
          </a:xfrm>
          <a:prstGeom prst="rect">
            <a:avLst/>
          </a:prstGeom>
        </p:spPr>
      </p:pic>
      <p:pic>
        <p:nvPicPr>
          <p:cNvPr id="11" name="Picture 10">
            <a:extLst>
              <a:ext uri="{FF2B5EF4-FFF2-40B4-BE49-F238E27FC236}">
                <a16:creationId xmlns:a16="http://schemas.microsoft.com/office/drawing/2014/main" id="{6C96626C-0D6A-300F-5DBC-31751CFB9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697" y="2436241"/>
            <a:ext cx="3947606" cy="2585567"/>
          </a:xfrm>
          <a:prstGeom prst="rect">
            <a:avLst/>
          </a:prstGeom>
        </p:spPr>
      </p:pic>
      <p:sp>
        <p:nvSpPr>
          <p:cNvPr id="14" name="TextBox 13">
            <a:extLst>
              <a:ext uri="{FF2B5EF4-FFF2-40B4-BE49-F238E27FC236}">
                <a16:creationId xmlns:a16="http://schemas.microsoft.com/office/drawing/2014/main" id="{67C7EC98-E4A7-F380-327E-326D6BD22310}"/>
              </a:ext>
            </a:extLst>
          </p:cNvPr>
          <p:cNvSpPr txBox="1"/>
          <p:nvPr/>
        </p:nvSpPr>
        <p:spPr>
          <a:xfrm>
            <a:off x="992529" y="2518281"/>
            <a:ext cx="2114874" cy="400110"/>
          </a:xfrm>
          <a:prstGeom prst="rect">
            <a:avLst/>
          </a:prstGeom>
          <a:noFill/>
        </p:spPr>
        <p:txBody>
          <a:bodyPr wrap="none" rtlCol="0">
            <a:spAutoFit/>
          </a:bodyPr>
          <a:lstStyle/>
          <a:p>
            <a:r>
              <a:rPr lang="en-CA" sz="2000" i="1" dirty="0">
                <a:solidFill>
                  <a:srgbClr val="FFFF00"/>
                </a:solidFill>
                <a:latin typeface="Times New Roman" panose="02020603050405020304" pitchFamily="18" charset="0"/>
                <a:cs typeface="Times New Roman" panose="02020603050405020304" pitchFamily="18" charset="0"/>
              </a:rPr>
              <a:t>Solar farm Alberta</a:t>
            </a:r>
          </a:p>
        </p:txBody>
      </p:sp>
      <p:sp>
        <p:nvSpPr>
          <p:cNvPr id="15" name="TextBox 14">
            <a:extLst>
              <a:ext uri="{FF2B5EF4-FFF2-40B4-BE49-F238E27FC236}">
                <a16:creationId xmlns:a16="http://schemas.microsoft.com/office/drawing/2014/main" id="{44B0AD7B-4687-DAE4-1790-967285BEC37F}"/>
              </a:ext>
            </a:extLst>
          </p:cNvPr>
          <p:cNvSpPr txBox="1"/>
          <p:nvPr/>
        </p:nvSpPr>
        <p:spPr>
          <a:xfrm>
            <a:off x="5625319" y="2451522"/>
            <a:ext cx="1290097" cy="400110"/>
          </a:xfrm>
          <a:prstGeom prst="rect">
            <a:avLst/>
          </a:prstGeom>
          <a:noFill/>
        </p:spPr>
        <p:txBody>
          <a:bodyPr wrap="none" rtlCol="0">
            <a:spAutoFit/>
          </a:bodyPr>
          <a:lstStyle/>
          <a:p>
            <a:r>
              <a:rPr lang="en-CA" sz="2000" i="1" dirty="0">
                <a:solidFill>
                  <a:srgbClr val="FFFF00"/>
                </a:solidFill>
                <a:latin typeface="Times New Roman" panose="02020603050405020304" pitchFamily="18" charset="0"/>
                <a:cs typeface="Times New Roman" panose="02020603050405020304" pitchFamily="18" charset="0"/>
              </a:rPr>
              <a:t>Wind farm</a:t>
            </a:r>
          </a:p>
        </p:txBody>
      </p:sp>
      <p:sp>
        <p:nvSpPr>
          <p:cNvPr id="20" name="TextBox 19">
            <a:extLst>
              <a:ext uri="{FF2B5EF4-FFF2-40B4-BE49-F238E27FC236}">
                <a16:creationId xmlns:a16="http://schemas.microsoft.com/office/drawing/2014/main" id="{CE96C3FB-9B88-69A4-184F-68991D1AED1A}"/>
              </a:ext>
            </a:extLst>
          </p:cNvPr>
          <p:cNvSpPr txBox="1"/>
          <p:nvPr/>
        </p:nvSpPr>
        <p:spPr>
          <a:xfrm>
            <a:off x="8373969" y="3592021"/>
            <a:ext cx="3358612" cy="461665"/>
          </a:xfrm>
          <a:prstGeom prst="rect">
            <a:avLst/>
          </a:prstGeom>
          <a:noFill/>
        </p:spPr>
        <p:txBody>
          <a:bodyPr wrap="none" rtlCol="0">
            <a:spAutoFit/>
          </a:bodyPr>
          <a:lstStyle/>
          <a:p>
            <a:r>
              <a:rPr lang="en-CA" sz="2400" dirty="0">
                <a:latin typeface="Times New Roman" panose="02020603050405020304" pitchFamily="18" charset="0"/>
                <a:cs typeface="Times New Roman" panose="02020603050405020304" pitchFamily="18" charset="0"/>
              </a:rPr>
              <a:t>Not esthetically pleasing?</a:t>
            </a:r>
          </a:p>
        </p:txBody>
      </p:sp>
      <p:pic>
        <p:nvPicPr>
          <p:cNvPr id="21" name="Picture 20">
            <a:extLst>
              <a:ext uri="{FF2B5EF4-FFF2-40B4-BE49-F238E27FC236}">
                <a16:creationId xmlns:a16="http://schemas.microsoft.com/office/drawing/2014/main" id="{64031764-0EC4-E17A-907A-7261373BE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926" y="2449093"/>
            <a:ext cx="3803273" cy="2532980"/>
          </a:xfrm>
          <a:prstGeom prst="rect">
            <a:avLst/>
          </a:prstGeom>
        </p:spPr>
      </p:pic>
      <p:sp>
        <p:nvSpPr>
          <p:cNvPr id="22" name="TextBox 21">
            <a:extLst>
              <a:ext uri="{FF2B5EF4-FFF2-40B4-BE49-F238E27FC236}">
                <a16:creationId xmlns:a16="http://schemas.microsoft.com/office/drawing/2014/main" id="{DFD74710-9482-7821-3581-A4A627CBBD2C}"/>
              </a:ext>
            </a:extLst>
          </p:cNvPr>
          <p:cNvSpPr txBox="1"/>
          <p:nvPr/>
        </p:nvSpPr>
        <p:spPr>
          <a:xfrm>
            <a:off x="8826091" y="2420330"/>
            <a:ext cx="2729072" cy="374010"/>
          </a:xfrm>
          <a:prstGeom prst="rect">
            <a:avLst/>
          </a:prstGeom>
          <a:noFill/>
        </p:spPr>
        <p:txBody>
          <a:bodyPr wrap="square" rtlCol="0">
            <a:spAutoFit/>
          </a:bodyPr>
          <a:lstStyle/>
          <a:p>
            <a:r>
              <a:rPr lang="en-CA" dirty="0">
                <a:solidFill>
                  <a:srgbClr val="FFFF00"/>
                </a:solidFill>
                <a:latin typeface="Times New Roman" panose="02020603050405020304" pitchFamily="18" charset="0"/>
                <a:cs typeface="Times New Roman" panose="02020603050405020304" pitchFamily="18" charset="0"/>
              </a:rPr>
              <a:t>Fort McMurray Oil Sands</a:t>
            </a:r>
          </a:p>
        </p:txBody>
      </p:sp>
      <p:pic>
        <p:nvPicPr>
          <p:cNvPr id="24" name="Picture 23">
            <a:extLst>
              <a:ext uri="{FF2B5EF4-FFF2-40B4-BE49-F238E27FC236}">
                <a16:creationId xmlns:a16="http://schemas.microsoft.com/office/drawing/2014/main" id="{AA4BEB11-4204-8651-F425-751EA4E25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20" y="4389972"/>
            <a:ext cx="4497774" cy="2529998"/>
          </a:xfrm>
          <a:prstGeom prst="rect">
            <a:avLst/>
          </a:prstGeom>
        </p:spPr>
      </p:pic>
      <p:sp>
        <p:nvSpPr>
          <p:cNvPr id="5" name="TextBox 4">
            <a:extLst>
              <a:ext uri="{FF2B5EF4-FFF2-40B4-BE49-F238E27FC236}">
                <a16:creationId xmlns:a16="http://schemas.microsoft.com/office/drawing/2014/main" id="{75E3B703-BADB-BAED-9FA6-FB927B5F354F}"/>
              </a:ext>
            </a:extLst>
          </p:cNvPr>
          <p:cNvSpPr txBox="1"/>
          <p:nvPr/>
        </p:nvSpPr>
        <p:spPr>
          <a:xfrm>
            <a:off x="1747590" y="4389972"/>
            <a:ext cx="2694969" cy="400110"/>
          </a:xfrm>
          <a:prstGeom prst="rect">
            <a:avLst/>
          </a:prstGeom>
          <a:noFill/>
        </p:spPr>
        <p:txBody>
          <a:bodyPr wrap="none" rtlCol="0">
            <a:spAutoFit/>
          </a:bodyPr>
          <a:lstStyle/>
          <a:p>
            <a:r>
              <a:rPr lang="en-CA" sz="2000" i="1" dirty="0">
                <a:solidFill>
                  <a:srgbClr val="FFFF00"/>
                </a:solidFill>
                <a:latin typeface="Times New Roman" panose="02020603050405020304" pitchFamily="18" charset="0"/>
                <a:cs typeface="Times New Roman" panose="02020603050405020304" pitchFamily="18" charset="0"/>
              </a:rPr>
              <a:t>Home-sized Geothermal</a:t>
            </a:r>
          </a:p>
        </p:txBody>
      </p:sp>
      <p:pic>
        <p:nvPicPr>
          <p:cNvPr id="8" name="Picture 7">
            <a:extLst>
              <a:ext uri="{FF2B5EF4-FFF2-40B4-BE49-F238E27FC236}">
                <a16:creationId xmlns:a16="http://schemas.microsoft.com/office/drawing/2014/main" id="{D4500D71-DB3D-2E60-15AC-A97FBDE12E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8853" y="4590027"/>
            <a:ext cx="6555825" cy="2350974"/>
          </a:xfrm>
          <a:prstGeom prst="rect">
            <a:avLst/>
          </a:prstGeom>
        </p:spPr>
      </p:pic>
      <p:sp>
        <p:nvSpPr>
          <p:cNvPr id="10" name="TextBox 9">
            <a:extLst>
              <a:ext uri="{FF2B5EF4-FFF2-40B4-BE49-F238E27FC236}">
                <a16:creationId xmlns:a16="http://schemas.microsoft.com/office/drawing/2014/main" id="{B0ECC272-3B27-1358-785B-0239419E569D}"/>
              </a:ext>
            </a:extLst>
          </p:cNvPr>
          <p:cNvSpPr txBox="1"/>
          <p:nvPr/>
        </p:nvSpPr>
        <p:spPr>
          <a:xfrm>
            <a:off x="6618708" y="4654143"/>
            <a:ext cx="4863319" cy="369332"/>
          </a:xfrm>
          <a:prstGeom prst="rect">
            <a:avLst/>
          </a:prstGeom>
          <a:noFill/>
        </p:spPr>
        <p:txBody>
          <a:bodyPr wrap="none" rtlCol="0">
            <a:spAutoFit/>
          </a:bodyPr>
          <a:lstStyle/>
          <a:p>
            <a:r>
              <a:rPr lang="en-CA" dirty="0">
                <a:solidFill>
                  <a:srgbClr val="FFFF00"/>
                </a:solidFill>
                <a:latin typeface="Times New Roman" panose="02020603050405020304" pitchFamily="18" charset="0"/>
                <a:cs typeface="Times New Roman" panose="02020603050405020304" pitchFamily="18" charset="0"/>
              </a:rPr>
              <a:t>Small ‘run-of-river’ Hydroelectric turbines (8 kW)</a:t>
            </a:r>
          </a:p>
        </p:txBody>
      </p:sp>
    </p:spTree>
    <p:extLst>
      <p:ext uri="{BB962C8B-B14F-4D97-AF65-F5344CB8AC3E}">
        <p14:creationId xmlns:p14="http://schemas.microsoft.com/office/powerpoint/2010/main" val="2469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1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1000"/>
                                        <p:tgtEl>
                                          <p:spTgt spid="10"/>
                                        </p:tgtEl>
                                      </p:cBhvr>
                                    </p:animEffect>
                                    <p:anim calcmode="lin" valueType="num">
                                      <p:cBhvr>
                                        <p:cTn id="69" dur="1000" fill="hold"/>
                                        <p:tgtEl>
                                          <p:spTgt spid="10"/>
                                        </p:tgtEl>
                                        <p:attrNameLst>
                                          <p:attrName>ppt_x</p:attrName>
                                        </p:attrNameLst>
                                      </p:cBhvr>
                                      <p:tavLst>
                                        <p:tav tm="0">
                                          <p:val>
                                            <p:strVal val="#ppt_x"/>
                                          </p:val>
                                        </p:tav>
                                        <p:tav tm="100000">
                                          <p:val>
                                            <p:strVal val="#ppt_x"/>
                                          </p:val>
                                        </p:tav>
                                      </p:tavLst>
                                    </p:anim>
                                    <p:anim calcmode="lin" valueType="num">
                                      <p:cBhvr>
                                        <p:cTn id="7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20" grpId="0"/>
      <p:bldP spid="22" grpId="0"/>
      <p:bldP spid="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64FD34D6-F24D-4A0D-98D1-1187D1829F95}"/>
              </a:ext>
            </a:extLst>
          </p:cNvPr>
          <p:cNvSpPr/>
          <p:nvPr/>
        </p:nvSpPr>
        <p:spPr>
          <a:xfrm>
            <a:off x="1794838" y="2385694"/>
            <a:ext cx="3954288" cy="3554330"/>
          </a:xfrm>
          <a:prstGeom prst="flowChartConnector">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4BC6CFC-F59F-9F92-0329-0E9E7CEFA25E}"/>
              </a:ext>
            </a:extLst>
          </p:cNvPr>
          <p:cNvSpPr txBox="1"/>
          <p:nvPr/>
        </p:nvSpPr>
        <p:spPr>
          <a:xfrm>
            <a:off x="3306318" y="3510266"/>
            <a:ext cx="1228017" cy="923330"/>
          </a:xfrm>
          <a:prstGeom prst="rect">
            <a:avLst/>
          </a:prstGeom>
          <a:noFill/>
        </p:spPr>
        <p:txBody>
          <a:bodyPr wrap="square" rtlCol="0">
            <a:spAutoFit/>
          </a:bodyPr>
          <a:lstStyle/>
          <a:p>
            <a:r>
              <a:rPr lang="en-CA" sz="5400" dirty="0">
                <a:solidFill>
                  <a:srgbClr val="C00000"/>
                </a:solidFill>
                <a:latin typeface="Arial Rounded MT Bold" panose="020F0704030504030204" pitchFamily="34" charset="0"/>
              </a:rPr>
              <a:t>FF</a:t>
            </a:r>
          </a:p>
        </p:txBody>
      </p:sp>
      <p:sp>
        <p:nvSpPr>
          <p:cNvPr id="7" name="TextBox 6">
            <a:extLst>
              <a:ext uri="{FF2B5EF4-FFF2-40B4-BE49-F238E27FC236}">
                <a16:creationId xmlns:a16="http://schemas.microsoft.com/office/drawing/2014/main" id="{E5BCCF6A-866E-8416-83D9-0B0E3B3935D3}"/>
              </a:ext>
            </a:extLst>
          </p:cNvPr>
          <p:cNvSpPr txBox="1"/>
          <p:nvPr/>
        </p:nvSpPr>
        <p:spPr>
          <a:xfrm>
            <a:off x="3128282" y="4571190"/>
            <a:ext cx="1584088" cy="400110"/>
          </a:xfrm>
          <a:prstGeom prst="rect">
            <a:avLst/>
          </a:prstGeom>
          <a:noFill/>
        </p:spPr>
        <p:txBody>
          <a:bodyPr wrap="none" rtlCol="0">
            <a:spAutoFit/>
          </a:bodyPr>
          <a:lstStyle/>
          <a:p>
            <a:r>
              <a:rPr lang="en-CA" sz="2000" dirty="0">
                <a:solidFill>
                  <a:srgbClr val="C00000"/>
                </a:solidFill>
                <a:latin typeface="Times New Roman" panose="02020603050405020304" pitchFamily="18" charset="0"/>
                <a:cs typeface="Times New Roman" panose="02020603050405020304" pitchFamily="18" charset="0"/>
              </a:rPr>
              <a:t>(Fossil Fuels)</a:t>
            </a:r>
          </a:p>
        </p:txBody>
      </p:sp>
      <p:cxnSp>
        <p:nvCxnSpPr>
          <p:cNvPr id="13" name="Straight Arrow Connector 12">
            <a:extLst>
              <a:ext uri="{FF2B5EF4-FFF2-40B4-BE49-F238E27FC236}">
                <a16:creationId xmlns:a16="http://schemas.microsoft.com/office/drawing/2014/main" id="{7CD3BCBD-4EF1-D299-CB7F-E39AF007793E}"/>
              </a:ext>
            </a:extLst>
          </p:cNvPr>
          <p:cNvCxnSpPr>
            <a:cxnSpLocks/>
          </p:cNvCxnSpPr>
          <p:nvPr/>
        </p:nvCxnSpPr>
        <p:spPr>
          <a:xfrm flipH="1">
            <a:off x="5427205" y="2103967"/>
            <a:ext cx="567933" cy="612425"/>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EAF5FE6-E691-48B8-1E8F-0270CFDAFF3F}"/>
              </a:ext>
            </a:extLst>
          </p:cNvPr>
          <p:cNvCxnSpPr>
            <a:cxnSpLocks/>
          </p:cNvCxnSpPr>
          <p:nvPr/>
        </p:nvCxnSpPr>
        <p:spPr>
          <a:xfrm flipH="1">
            <a:off x="5914912" y="3867493"/>
            <a:ext cx="816657" cy="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43F832E-76B9-7465-10D4-A8D0736BB8F4}"/>
              </a:ext>
            </a:extLst>
          </p:cNvPr>
          <p:cNvCxnSpPr>
            <a:cxnSpLocks/>
          </p:cNvCxnSpPr>
          <p:nvPr/>
        </p:nvCxnSpPr>
        <p:spPr>
          <a:xfrm flipH="1" flipV="1">
            <a:off x="5543348" y="5387626"/>
            <a:ext cx="779892" cy="534308"/>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9B8CEE2-EBDD-2A41-7270-2B324665FE37}"/>
              </a:ext>
            </a:extLst>
          </p:cNvPr>
          <p:cNvSpPr txBox="1"/>
          <p:nvPr/>
        </p:nvSpPr>
        <p:spPr>
          <a:xfrm>
            <a:off x="5781311" y="4073562"/>
            <a:ext cx="1275286" cy="369332"/>
          </a:xfrm>
          <a:prstGeom prst="rect">
            <a:avLst/>
          </a:prstGeom>
          <a:noFill/>
        </p:spPr>
        <p:txBody>
          <a:bodyPr wrap="none" rtlCol="0">
            <a:spAutoFit/>
          </a:bodyPr>
          <a:lstStyle/>
          <a:p>
            <a:r>
              <a:rPr lang="en-CA" dirty="0">
                <a:solidFill>
                  <a:srgbClr val="C00000"/>
                </a:solidFill>
              </a:rPr>
              <a:t>(Resources)</a:t>
            </a:r>
          </a:p>
        </p:txBody>
      </p:sp>
      <p:cxnSp>
        <p:nvCxnSpPr>
          <p:cNvPr id="25" name="Straight Arrow Connector 24">
            <a:extLst>
              <a:ext uri="{FF2B5EF4-FFF2-40B4-BE49-F238E27FC236}">
                <a16:creationId xmlns:a16="http://schemas.microsoft.com/office/drawing/2014/main" id="{CF707BE5-5790-8A8A-64B1-6BAFDCEA41BB}"/>
              </a:ext>
            </a:extLst>
          </p:cNvPr>
          <p:cNvCxnSpPr>
            <a:cxnSpLocks/>
          </p:cNvCxnSpPr>
          <p:nvPr/>
        </p:nvCxnSpPr>
        <p:spPr>
          <a:xfrm>
            <a:off x="1548826" y="2103967"/>
            <a:ext cx="468510" cy="572519"/>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92F902D-1B4D-B82F-0AA8-9737DD10C3EB}"/>
              </a:ext>
            </a:extLst>
          </p:cNvPr>
          <p:cNvCxnSpPr>
            <a:cxnSpLocks/>
          </p:cNvCxnSpPr>
          <p:nvPr/>
        </p:nvCxnSpPr>
        <p:spPr>
          <a:xfrm>
            <a:off x="693840" y="4038712"/>
            <a:ext cx="854986" cy="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C7C8725-85CD-54CB-20F2-060AF72E7C37}"/>
              </a:ext>
            </a:extLst>
          </p:cNvPr>
          <p:cNvCxnSpPr>
            <a:cxnSpLocks/>
          </p:cNvCxnSpPr>
          <p:nvPr/>
        </p:nvCxnSpPr>
        <p:spPr>
          <a:xfrm flipV="1">
            <a:off x="1548826" y="5654780"/>
            <a:ext cx="704873" cy="70157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6EA36902-CFA3-C1EF-0EE0-B44C134FDABC}"/>
              </a:ext>
            </a:extLst>
          </p:cNvPr>
          <p:cNvSpPr txBox="1"/>
          <p:nvPr/>
        </p:nvSpPr>
        <p:spPr>
          <a:xfrm>
            <a:off x="1121333" y="1083432"/>
            <a:ext cx="5293372" cy="523220"/>
          </a:xfrm>
          <a:prstGeom prst="rect">
            <a:avLst/>
          </a:prstGeom>
          <a:noFill/>
        </p:spPr>
        <p:txBody>
          <a:bodyPr wrap="none" rtlCol="0">
            <a:spAutoFit/>
          </a:bodyPr>
          <a:lstStyle/>
          <a:p>
            <a:r>
              <a:rPr lang="en-CA" sz="2800" b="1" dirty="0">
                <a:solidFill>
                  <a:srgbClr val="000099"/>
                </a:solidFill>
                <a:latin typeface="Times New Roman" panose="02020603050405020304" pitchFamily="18" charset="0"/>
                <a:cs typeface="Times New Roman" panose="02020603050405020304" pitchFamily="18" charset="0"/>
              </a:rPr>
              <a:t>Fossil Fuels are a huge Monopoly</a:t>
            </a:r>
          </a:p>
        </p:txBody>
      </p:sp>
      <p:sp>
        <p:nvSpPr>
          <p:cNvPr id="2" name="Slide Number Placeholder 1">
            <a:extLst>
              <a:ext uri="{FF2B5EF4-FFF2-40B4-BE49-F238E27FC236}">
                <a16:creationId xmlns:a16="http://schemas.microsoft.com/office/drawing/2014/main" id="{489B2D8D-2C89-1BBA-A422-8442E781178F}"/>
              </a:ext>
            </a:extLst>
          </p:cNvPr>
          <p:cNvSpPr>
            <a:spLocks noGrp="1"/>
          </p:cNvSpPr>
          <p:nvPr>
            <p:ph type="sldNum" sz="quarter" idx="12"/>
          </p:nvPr>
        </p:nvSpPr>
        <p:spPr/>
        <p:txBody>
          <a:bodyPr/>
          <a:lstStyle/>
          <a:p>
            <a:fld id="{1439B881-FF71-453B-BF67-DEFD3B67D9A8}" type="slidenum">
              <a:rPr lang="en-CA" smtClean="0"/>
              <a:t>15</a:t>
            </a:fld>
            <a:endParaRPr lang="en-CA" dirty="0"/>
          </a:p>
        </p:txBody>
      </p:sp>
      <p:cxnSp>
        <p:nvCxnSpPr>
          <p:cNvPr id="3" name="Straight Arrow Connector 2">
            <a:extLst>
              <a:ext uri="{FF2B5EF4-FFF2-40B4-BE49-F238E27FC236}">
                <a16:creationId xmlns:a16="http://schemas.microsoft.com/office/drawing/2014/main" id="{310F7106-6F78-6FC8-353C-5F4CD916C1AB}"/>
              </a:ext>
            </a:extLst>
          </p:cNvPr>
          <p:cNvCxnSpPr>
            <a:cxnSpLocks/>
          </p:cNvCxnSpPr>
          <p:nvPr/>
        </p:nvCxnSpPr>
        <p:spPr>
          <a:xfrm>
            <a:off x="3771982" y="1660847"/>
            <a:ext cx="0" cy="566809"/>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A267D79D-F9BF-F6DA-5D18-7C18335ED5FB}"/>
              </a:ext>
            </a:extLst>
          </p:cNvPr>
          <p:cNvCxnSpPr>
            <a:cxnSpLocks/>
          </p:cNvCxnSpPr>
          <p:nvPr/>
        </p:nvCxnSpPr>
        <p:spPr>
          <a:xfrm flipV="1">
            <a:off x="3833155" y="6058146"/>
            <a:ext cx="0" cy="715148"/>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28D5050-1E6D-0EEE-B91D-CE30680A463C}"/>
              </a:ext>
            </a:extLst>
          </p:cNvPr>
          <p:cNvSpPr txBox="1"/>
          <p:nvPr/>
        </p:nvSpPr>
        <p:spPr>
          <a:xfrm>
            <a:off x="7132186" y="2322543"/>
            <a:ext cx="4295022" cy="707886"/>
          </a:xfrm>
          <a:prstGeom prst="rect">
            <a:avLst/>
          </a:prstGeom>
          <a:noFill/>
        </p:spPr>
        <p:txBody>
          <a:bodyPr wrap="none" rtlCol="0">
            <a:spAutoFit/>
          </a:bodyPr>
          <a:lstStyle/>
          <a:p>
            <a:r>
              <a:rPr lang="en-CA" sz="2000" i="1" dirty="0">
                <a:latin typeface="Times New Roman" panose="02020603050405020304" pitchFamily="18" charset="0"/>
                <a:cs typeface="Times New Roman" panose="02020603050405020304" pitchFamily="18" charset="0"/>
              </a:rPr>
              <a:t>Fossil fuels directly or indirectly swamp</a:t>
            </a:r>
          </a:p>
          <a:p>
            <a:r>
              <a:rPr lang="en-CA" sz="2000" i="1" dirty="0">
                <a:latin typeface="Times New Roman" panose="02020603050405020304" pitchFamily="18" charset="0"/>
                <a:cs typeface="Times New Roman" panose="02020603050405020304" pitchFamily="18" charset="0"/>
              </a:rPr>
              <a:t>much of the Earth’s resources.</a:t>
            </a:r>
          </a:p>
        </p:txBody>
      </p:sp>
      <p:sp>
        <p:nvSpPr>
          <p:cNvPr id="8" name="TextBox 7">
            <a:extLst>
              <a:ext uri="{FF2B5EF4-FFF2-40B4-BE49-F238E27FC236}">
                <a16:creationId xmlns:a16="http://schemas.microsoft.com/office/drawing/2014/main" id="{30717D46-521A-92F7-80F4-DDEB62AA3571}"/>
              </a:ext>
            </a:extLst>
          </p:cNvPr>
          <p:cNvSpPr txBox="1"/>
          <p:nvPr/>
        </p:nvSpPr>
        <p:spPr>
          <a:xfrm>
            <a:off x="546729" y="311853"/>
            <a:ext cx="10914142" cy="584775"/>
          </a:xfrm>
          <a:prstGeom prst="rect">
            <a:avLst/>
          </a:prstGeom>
          <a:noFill/>
        </p:spPr>
        <p:txBody>
          <a:bodyPr wrap="none" rtlCol="0">
            <a:spAutoFit/>
          </a:bodyPr>
          <a:lstStyle/>
          <a:p>
            <a:r>
              <a:rPr lang="en-CA" sz="3200" b="1" dirty="0">
                <a:solidFill>
                  <a:srgbClr val="800080"/>
                </a:solidFill>
                <a:latin typeface="Times New Roman" panose="02020603050405020304" pitchFamily="18" charset="0"/>
                <a:cs typeface="Times New Roman" panose="02020603050405020304" pitchFamily="18" charset="0"/>
              </a:rPr>
              <a:t>How should a National Policy on Renewable Energy Proceed?</a:t>
            </a:r>
          </a:p>
        </p:txBody>
      </p:sp>
      <p:sp>
        <p:nvSpPr>
          <p:cNvPr id="16" name="TextBox 15">
            <a:extLst>
              <a:ext uri="{FF2B5EF4-FFF2-40B4-BE49-F238E27FC236}">
                <a16:creationId xmlns:a16="http://schemas.microsoft.com/office/drawing/2014/main" id="{8D673F78-99D4-BCBB-F730-AA4B5CBA54D5}"/>
              </a:ext>
            </a:extLst>
          </p:cNvPr>
          <p:cNvSpPr txBox="1"/>
          <p:nvPr/>
        </p:nvSpPr>
        <p:spPr>
          <a:xfrm>
            <a:off x="483690" y="4162859"/>
            <a:ext cx="1275286" cy="369332"/>
          </a:xfrm>
          <a:prstGeom prst="rect">
            <a:avLst/>
          </a:prstGeom>
          <a:noFill/>
        </p:spPr>
        <p:txBody>
          <a:bodyPr wrap="none" rtlCol="0">
            <a:spAutoFit/>
          </a:bodyPr>
          <a:lstStyle/>
          <a:p>
            <a:r>
              <a:rPr lang="en-CA" dirty="0">
                <a:solidFill>
                  <a:srgbClr val="C00000"/>
                </a:solidFill>
              </a:rPr>
              <a:t>(Resources)</a:t>
            </a:r>
          </a:p>
        </p:txBody>
      </p:sp>
      <p:sp>
        <p:nvSpPr>
          <p:cNvPr id="10" name="TextBox 9">
            <a:extLst>
              <a:ext uri="{FF2B5EF4-FFF2-40B4-BE49-F238E27FC236}">
                <a16:creationId xmlns:a16="http://schemas.microsoft.com/office/drawing/2014/main" id="{355E3712-6944-9761-EECF-72DE2E759494}"/>
              </a:ext>
            </a:extLst>
          </p:cNvPr>
          <p:cNvSpPr txBox="1"/>
          <p:nvPr/>
        </p:nvSpPr>
        <p:spPr>
          <a:xfrm>
            <a:off x="7161424" y="3233267"/>
            <a:ext cx="4546886" cy="1200329"/>
          </a:xfrm>
          <a:prstGeom prst="rect">
            <a:avLst/>
          </a:prstGeom>
          <a:noFill/>
        </p:spPr>
        <p:txBody>
          <a:bodyPr wrap="none" rtlCol="0">
            <a:spAutoFit/>
          </a:bodyPr>
          <a:lstStyle/>
          <a:p>
            <a:r>
              <a:rPr lang="en-CA" i="1" dirty="0">
                <a:latin typeface="Times New Roman" panose="02020603050405020304" pitchFamily="18" charset="0"/>
                <a:cs typeface="Times New Roman" panose="02020603050405020304" pitchFamily="18" charset="0"/>
              </a:rPr>
              <a:t>Fossil fuels release carbon emissions when </a:t>
            </a:r>
          </a:p>
          <a:p>
            <a:r>
              <a:rPr lang="en-CA" i="1" dirty="0">
                <a:latin typeface="Times New Roman" panose="02020603050405020304" pitchFamily="18" charset="0"/>
                <a:cs typeface="Times New Roman" panose="02020603050405020304" pitchFamily="18" charset="0"/>
              </a:rPr>
              <a:t>burned, consisting of GHGs and pollutants </a:t>
            </a:r>
          </a:p>
          <a:p>
            <a:r>
              <a:rPr lang="en-CA" dirty="0">
                <a:latin typeface="Times New Roman" panose="02020603050405020304" pitchFamily="18" charset="0"/>
                <a:cs typeface="Times New Roman" panose="02020603050405020304" pitchFamily="18" charset="0"/>
              </a:rPr>
              <a:t>(CO, SO</a:t>
            </a:r>
            <a:r>
              <a:rPr lang="en-CA" baseline="-25000" dirty="0">
                <a:latin typeface="Times New Roman" panose="02020603050405020304" pitchFamily="18" charset="0"/>
                <a:cs typeface="Times New Roman" panose="02020603050405020304" pitchFamily="18" charset="0"/>
              </a:rPr>
              <a:t>2</a:t>
            </a:r>
            <a:r>
              <a:rPr lang="en-CA" dirty="0">
                <a:latin typeface="Times New Roman" panose="02020603050405020304" pitchFamily="18" charset="0"/>
                <a:cs typeface="Times New Roman" panose="02020603050405020304" pitchFamily="18" charset="0"/>
              </a:rPr>
              <a:t>, NO</a:t>
            </a:r>
            <a:r>
              <a:rPr lang="en-CA" baseline="-25000"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a:t>
            </a:r>
            <a:r>
              <a:rPr lang="en-CA" i="1" dirty="0">
                <a:latin typeface="Times New Roman" panose="02020603050405020304" pitchFamily="18" charset="0"/>
                <a:cs typeface="Times New Roman" panose="02020603050405020304" pitchFamily="18" charset="0"/>
              </a:rPr>
              <a:t>which warms the atmosphere </a:t>
            </a:r>
          </a:p>
          <a:p>
            <a:r>
              <a:rPr lang="en-CA" i="1" dirty="0">
                <a:latin typeface="Times New Roman" panose="02020603050405020304" pitchFamily="18" charset="0"/>
                <a:cs typeface="Times New Roman" panose="02020603050405020304" pitchFamily="18" charset="0"/>
              </a:rPr>
              <a:t>while poisoning every living creature on Earth.</a:t>
            </a:r>
          </a:p>
        </p:txBody>
      </p:sp>
      <p:sp>
        <p:nvSpPr>
          <p:cNvPr id="12" name="TextBox 11">
            <a:extLst>
              <a:ext uri="{FF2B5EF4-FFF2-40B4-BE49-F238E27FC236}">
                <a16:creationId xmlns:a16="http://schemas.microsoft.com/office/drawing/2014/main" id="{B53A8808-AAC3-5537-1ACA-FC11563B2D75}"/>
              </a:ext>
            </a:extLst>
          </p:cNvPr>
          <p:cNvSpPr txBox="1"/>
          <p:nvPr/>
        </p:nvSpPr>
        <p:spPr>
          <a:xfrm>
            <a:off x="6806871" y="4730035"/>
            <a:ext cx="5255991" cy="1477328"/>
          </a:xfrm>
          <a:prstGeom prst="rect">
            <a:avLst/>
          </a:prstGeom>
          <a:noFill/>
        </p:spPr>
        <p:txBody>
          <a:bodyPr wrap="none" rtlCol="0">
            <a:spAutoFit/>
          </a:bodyPr>
          <a:lstStyle/>
          <a:p>
            <a:r>
              <a:rPr lang="en-CA" b="1" i="1" dirty="0">
                <a:latin typeface="Times New Roman" panose="02020603050405020304" pitchFamily="18" charset="0"/>
                <a:cs typeface="Times New Roman" panose="02020603050405020304" pitchFamily="18" charset="0"/>
              </a:rPr>
              <a:t>Worse</a:t>
            </a:r>
            <a:r>
              <a:rPr lang="en-CA" i="1" dirty="0">
                <a:latin typeface="Times New Roman" panose="02020603050405020304" pitchFamily="18" charset="0"/>
                <a:cs typeface="Times New Roman" panose="02020603050405020304" pitchFamily="18" charset="0"/>
              </a:rPr>
              <a:t>, if left unchecked, our climate could reach</a:t>
            </a:r>
          </a:p>
          <a:p>
            <a:r>
              <a:rPr lang="en-CA" i="1" dirty="0">
                <a:latin typeface="Times New Roman" panose="02020603050405020304" pitchFamily="18" charset="0"/>
                <a:cs typeface="Times New Roman" panose="02020603050405020304" pitchFamily="18" charset="0"/>
              </a:rPr>
              <a:t>a ‘</a:t>
            </a:r>
            <a:r>
              <a:rPr lang="en-CA" b="1" i="1" dirty="0">
                <a:latin typeface="Times New Roman" panose="02020603050405020304" pitchFamily="18" charset="0"/>
                <a:cs typeface="Times New Roman" panose="02020603050405020304" pitchFamily="18" charset="0"/>
              </a:rPr>
              <a:t>tipping point</a:t>
            </a:r>
            <a:r>
              <a:rPr lang="en-CA" i="1" dirty="0">
                <a:latin typeface="Times New Roman" panose="02020603050405020304" pitchFamily="18" charset="0"/>
                <a:cs typeface="Times New Roman" panose="02020603050405020304" pitchFamily="18" charset="0"/>
              </a:rPr>
              <a:t>’ within 15 years, after which it would</a:t>
            </a:r>
          </a:p>
          <a:p>
            <a:r>
              <a:rPr lang="en-CA" i="1" dirty="0">
                <a:latin typeface="Times New Roman" panose="02020603050405020304" pitchFamily="18" charset="0"/>
                <a:cs typeface="Times New Roman" panose="02020603050405020304" pitchFamily="18" charset="0"/>
              </a:rPr>
              <a:t>warm more quickly to a stable level (~ 5 ºC – some</a:t>
            </a:r>
          </a:p>
          <a:p>
            <a:r>
              <a:rPr lang="en-CA" i="1" dirty="0">
                <a:latin typeface="Times New Roman" panose="02020603050405020304" pitchFamily="18" charset="0"/>
                <a:cs typeface="Times New Roman" panose="02020603050405020304" pitchFamily="18" charset="0"/>
              </a:rPr>
              <a:t>say up to 10 </a:t>
            </a:r>
            <a:r>
              <a:rPr lang="en-CA" i="1" dirty="0">
                <a:solidFill>
                  <a:prstClr val="black"/>
                </a:solidFill>
                <a:latin typeface="Times New Roman" panose="02020603050405020304" pitchFamily="18" charset="0"/>
                <a:cs typeface="Times New Roman" panose="02020603050405020304" pitchFamily="18" charset="0"/>
              </a:rPr>
              <a:t>ºC</a:t>
            </a:r>
            <a:r>
              <a:rPr lang="en-CA" i="1" dirty="0">
                <a:latin typeface="Times New Roman" panose="02020603050405020304" pitchFamily="18" charset="0"/>
                <a:cs typeface="Times New Roman" panose="02020603050405020304" pitchFamily="18" charset="0"/>
              </a:rPr>
              <a:t>), and </a:t>
            </a:r>
            <a:r>
              <a:rPr lang="en-CA" i="1" u="sng" dirty="0">
                <a:latin typeface="Times New Roman" panose="02020603050405020304" pitchFamily="18" charset="0"/>
                <a:cs typeface="Times New Roman" panose="02020603050405020304" pitchFamily="18" charset="0"/>
              </a:rPr>
              <a:t>we could no longer reverse the </a:t>
            </a:r>
          </a:p>
          <a:p>
            <a:r>
              <a:rPr lang="en-CA" i="1" u="sng" dirty="0">
                <a:latin typeface="Times New Roman" panose="02020603050405020304" pitchFamily="18" charset="0"/>
                <a:cs typeface="Times New Roman" panose="02020603050405020304" pitchFamily="18" charset="0"/>
              </a:rPr>
              <a:t>process</a:t>
            </a:r>
            <a:r>
              <a:rPr lang="en-CA"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7439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ppt_x"/>
                                          </p:val>
                                        </p:tav>
                                        <p:tav tm="100000">
                                          <p:val>
                                            <p:strVal val="#ppt_x"/>
                                          </p:val>
                                        </p:tav>
                                      </p:tavLst>
                                    </p:anim>
                                    <p:anim calcmode="lin" valueType="num">
                                      <p:cBhvr additive="base">
                                        <p:cTn id="32" dur="1000" fill="hold"/>
                                        <p:tgtEl>
                                          <p:spTgt spid="3"/>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0-#ppt_w/2"/>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1+#ppt_w/2"/>
                                          </p:val>
                                        </p:tav>
                                        <p:tav tm="100000">
                                          <p:val>
                                            <p:strVal val="#ppt_x"/>
                                          </p:val>
                                        </p:tav>
                                      </p:tavLst>
                                    </p:anim>
                                    <p:anim calcmode="lin" valueType="num">
                                      <p:cBhvr additive="base">
                                        <p:cTn id="40" dur="1000" fill="hold"/>
                                        <p:tgtEl>
                                          <p:spTgt spid="13"/>
                                        </p:tgtEl>
                                        <p:attrNameLst>
                                          <p:attrName>ppt_y</p:attrName>
                                        </p:attrNameLst>
                                      </p:cBhvr>
                                      <p:tavLst>
                                        <p:tav tm="0">
                                          <p:val>
                                            <p:strVal val="0-#ppt_h/2"/>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000" fill="hold"/>
                                        <p:tgtEl>
                                          <p:spTgt spid="26"/>
                                        </p:tgtEl>
                                        <p:attrNameLst>
                                          <p:attrName>ppt_x</p:attrName>
                                        </p:attrNameLst>
                                      </p:cBhvr>
                                      <p:tavLst>
                                        <p:tav tm="0">
                                          <p:val>
                                            <p:strVal val="0-#ppt_w/2"/>
                                          </p:val>
                                        </p:tav>
                                        <p:tav tm="100000">
                                          <p:val>
                                            <p:strVal val="#ppt_x"/>
                                          </p:val>
                                        </p:tav>
                                      </p:tavLst>
                                    </p:anim>
                                    <p:anim calcmode="lin" valueType="num">
                                      <p:cBhvr additive="base">
                                        <p:cTn id="44" dur="1000" fill="hold"/>
                                        <p:tgtEl>
                                          <p:spTgt spid="26"/>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000" fill="hold"/>
                                        <p:tgtEl>
                                          <p:spTgt spid="14"/>
                                        </p:tgtEl>
                                        <p:attrNameLst>
                                          <p:attrName>ppt_x</p:attrName>
                                        </p:attrNameLst>
                                      </p:cBhvr>
                                      <p:tavLst>
                                        <p:tav tm="0">
                                          <p:val>
                                            <p:strVal val="1+#ppt_w/2"/>
                                          </p:val>
                                        </p:tav>
                                        <p:tav tm="100000">
                                          <p:val>
                                            <p:strVal val="#ppt_x"/>
                                          </p:val>
                                        </p:tav>
                                      </p:tavLst>
                                    </p:anim>
                                    <p:anim calcmode="lin" valueType="num">
                                      <p:cBhvr additive="base">
                                        <p:cTn id="48" dur="10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1000" fill="hold"/>
                                        <p:tgtEl>
                                          <p:spTgt spid="20"/>
                                        </p:tgtEl>
                                        <p:attrNameLst>
                                          <p:attrName>ppt_x</p:attrName>
                                        </p:attrNameLst>
                                      </p:cBhvr>
                                      <p:tavLst>
                                        <p:tav tm="0">
                                          <p:val>
                                            <p:strVal val="1+#ppt_w/2"/>
                                          </p:val>
                                        </p:tav>
                                        <p:tav tm="100000">
                                          <p:val>
                                            <p:strVal val="#ppt_x"/>
                                          </p:val>
                                        </p:tav>
                                      </p:tavLst>
                                    </p:anim>
                                    <p:anim calcmode="lin" valueType="num">
                                      <p:cBhvr additive="base">
                                        <p:cTn id="52" dur="1000" fill="hold"/>
                                        <p:tgtEl>
                                          <p:spTgt spid="20"/>
                                        </p:tgtEl>
                                        <p:attrNameLst>
                                          <p:attrName>ppt_y</p:attrName>
                                        </p:attrNameLst>
                                      </p:cBhvr>
                                      <p:tavLst>
                                        <p:tav tm="0">
                                          <p:val>
                                            <p:strVal val="#ppt_y"/>
                                          </p:val>
                                        </p:tav>
                                        <p:tav tm="100000">
                                          <p:val>
                                            <p:strVal val="#ppt_y"/>
                                          </p:val>
                                        </p:tav>
                                      </p:tavLst>
                                    </p:anim>
                                  </p:childTnLst>
                                </p:cTn>
                              </p:par>
                              <p:par>
                                <p:cTn id="53" presetID="2" presetClass="entr" presetSubtype="6"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1000" fill="hold"/>
                                        <p:tgtEl>
                                          <p:spTgt spid="15"/>
                                        </p:tgtEl>
                                        <p:attrNameLst>
                                          <p:attrName>ppt_x</p:attrName>
                                        </p:attrNameLst>
                                      </p:cBhvr>
                                      <p:tavLst>
                                        <p:tav tm="0">
                                          <p:val>
                                            <p:strVal val="1+#ppt_w/2"/>
                                          </p:val>
                                        </p:tav>
                                        <p:tav tm="100000">
                                          <p:val>
                                            <p:strVal val="#ppt_x"/>
                                          </p:val>
                                        </p:tav>
                                      </p:tavLst>
                                    </p:anim>
                                    <p:anim calcmode="lin" valueType="num">
                                      <p:cBhvr additive="base">
                                        <p:cTn id="56" dur="10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1000" fill="hold"/>
                                        <p:tgtEl>
                                          <p:spTgt spid="4"/>
                                        </p:tgtEl>
                                        <p:attrNameLst>
                                          <p:attrName>ppt_x</p:attrName>
                                        </p:attrNameLst>
                                      </p:cBhvr>
                                      <p:tavLst>
                                        <p:tav tm="0">
                                          <p:val>
                                            <p:strVal val="#ppt_x"/>
                                          </p:val>
                                        </p:tav>
                                        <p:tav tm="100000">
                                          <p:val>
                                            <p:strVal val="#ppt_x"/>
                                          </p:val>
                                        </p:tav>
                                      </p:tavLst>
                                    </p:anim>
                                    <p:anim calcmode="lin" valueType="num">
                                      <p:cBhvr additive="base">
                                        <p:cTn id="60" dur="1000" fill="hold"/>
                                        <p:tgtEl>
                                          <p:spTgt spid="4"/>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1000" fill="hold"/>
                                        <p:tgtEl>
                                          <p:spTgt spid="27"/>
                                        </p:tgtEl>
                                        <p:attrNameLst>
                                          <p:attrName>ppt_x</p:attrName>
                                        </p:attrNameLst>
                                      </p:cBhvr>
                                      <p:tavLst>
                                        <p:tav tm="0">
                                          <p:val>
                                            <p:strVal val="0-#ppt_w/2"/>
                                          </p:val>
                                        </p:tav>
                                        <p:tav tm="100000">
                                          <p:val>
                                            <p:strVal val="#ppt_x"/>
                                          </p:val>
                                        </p:tav>
                                      </p:tavLst>
                                    </p:anim>
                                    <p:anim calcmode="lin" valueType="num">
                                      <p:cBhvr additive="base">
                                        <p:cTn id="64" dur="10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1000" fill="hold"/>
                                        <p:tgtEl>
                                          <p:spTgt spid="16"/>
                                        </p:tgtEl>
                                        <p:attrNameLst>
                                          <p:attrName>ppt_x</p:attrName>
                                        </p:attrNameLst>
                                      </p:cBhvr>
                                      <p:tavLst>
                                        <p:tav tm="0">
                                          <p:val>
                                            <p:strVal val="0-#ppt_w/2"/>
                                          </p:val>
                                        </p:tav>
                                        <p:tav tm="100000">
                                          <p:val>
                                            <p:strVal val="#ppt_x"/>
                                          </p:val>
                                        </p:tav>
                                      </p:tavLst>
                                    </p:anim>
                                    <p:anim calcmode="lin" valueType="num">
                                      <p:cBhvr additive="base">
                                        <p:cTn id="68" dur="10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1+#ppt_w/2"/>
                                          </p:val>
                                        </p:tav>
                                        <p:tav tm="100000">
                                          <p:val>
                                            <p:strVal val="#ppt_x"/>
                                          </p:val>
                                        </p:tav>
                                      </p:tavLst>
                                    </p:anim>
                                    <p:anim calcmode="lin" valueType="num">
                                      <p:cBhvr additive="base">
                                        <p:cTn id="7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anim calcmode="lin" valueType="num">
                                      <p:cBhvr>
                                        <p:cTn id="78" dur="1000" fill="hold"/>
                                        <p:tgtEl>
                                          <p:spTgt spid="12"/>
                                        </p:tgtEl>
                                        <p:attrNameLst>
                                          <p:attrName>ppt_x</p:attrName>
                                        </p:attrNameLst>
                                      </p:cBhvr>
                                      <p:tavLst>
                                        <p:tav tm="0">
                                          <p:val>
                                            <p:strVal val="#ppt_x"/>
                                          </p:val>
                                        </p:tav>
                                        <p:tav tm="100000">
                                          <p:val>
                                            <p:strVal val="#ppt_x"/>
                                          </p:val>
                                        </p:tav>
                                      </p:tavLst>
                                    </p:anim>
                                    <p:anim calcmode="lin" valueType="num">
                                      <p:cBhvr>
                                        <p:cTn id="7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20" grpId="0"/>
      <p:bldP spid="34" grpId="0"/>
      <p:bldP spid="11" grpId="0"/>
      <p:bldP spid="16"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C5C6AB5C-3682-D2AE-CF02-91D6D35A0521}"/>
              </a:ext>
            </a:extLst>
          </p:cNvPr>
          <p:cNvSpPr/>
          <p:nvPr/>
        </p:nvSpPr>
        <p:spPr>
          <a:xfrm>
            <a:off x="1747490" y="2205134"/>
            <a:ext cx="1896533" cy="1710267"/>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lowchart: Connector 4">
            <a:extLst>
              <a:ext uri="{FF2B5EF4-FFF2-40B4-BE49-F238E27FC236}">
                <a16:creationId xmlns:a16="http://schemas.microsoft.com/office/drawing/2014/main" id="{64FD34D6-F24D-4A0D-98D1-1187D1829F95}"/>
              </a:ext>
            </a:extLst>
          </p:cNvPr>
          <p:cNvSpPr/>
          <p:nvPr/>
        </p:nvSpPr>
        <p:spPr>
          <a:xfrm>
            <a:off x="5701769" y="1282700"/>
            <a:ext cx="3954288" cy="3554330"/>
          </a:xfrm>
          <a:prstGeom prst="flowChartConnector">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4BC6CFC-F59F-9F92-0329-0E9E7CEFA25E}"/>
              </a:ext>
            </a:extLst>
          </p:cNvPr>
          <p:cNvSpPr txBox="1"/>
          <p:nvPr/>
        </p:nvSpPr>
        <p:spPr>
          <a:xfrm>
            <a:off x="7120230" y="2136514"/>
            <a:ext cx="1228017" cy="923330"/>
          </a:xfrm>
          <a:prstGeom prst="rect">
            <a:avLst/>
          </a:prstGeom>
          <a:noFill/>
        </p:spPr>
        <p:txBody>
          <a:bodyPr wrap="square" rtlCol="0">
            <a:spAutoFit/>
          </a:bodyPr>
          <a:lstStyle/>
          <a:p>
            <a:r>
              <a:rPr lang="en-CA" sz="5400" dirty="0">
                <a:solidFill>
                  <a:srgbClr val="C00000"/>
                </a:solidFill>
                <a:latin typeface="Arial Rounded MT Bold" panose="020F0704030504030204" pitchFamily="34" charset="0"/>
              </a:rPr>
              <a:t>FF</a:t>
            </a:r>
          </a:p>
        </p:txBody>
      </p:sp>
      <p:sp>
        <p:nvSpPr>
          <p:cNvPr id="7" name="TextBox 6">
            <a:extLst>
              <a:ext uri="{FF2B5EF4-FFF2-40B4-BE49-F238E27FC236}">
                <a16:creationId xmlns:a16="http://schemas.microsoft.com/office/drawing/2014/main" id="{E5BCCF6A-866E-8416-83D9-0B0E3B3935D3}"/>
              </a:ext>
            </a:extLst>
          </p:cNvPr>
          <p:cNvSpPr txBox="1"/>
          <p:nvPr/>
        </p:nvSpPr>
        <p:spPr>
          <a:xfrm>
            <a:off x="6942195" y="3440605"/>
            <a:ext cx="1584088" cy="400110"/>
          </a:xfrm>
          <a:prstGeom prst="rect">
            <a:avLst/>
          </a:prstGeom>
          <a:noFill/>
        </p:spPr>
        <p:txBody>
          <a:bodyPr wrap="none" rtlCol="0">
            <a:spAutoFit/>
          </a:bodyPr>
          <a:lstStyle/>
          <a:p>
            <a:r>
              <a:rPr lang="en-CA" sz="2000" dirty="0">
                <a:solidFill>
                  <a:srgbClr val="C00000"/>
                </a:solidFill>
                <a:latin typeface="Times New Roman" panose="02020603050405020304" pitchFamily="18" charset="0"/>
                <a:cs typeface="Times New Roman" panose="02020603050405020304" pitchFamily="18" charset="0"/>
              </a:rPr>
              <a:t>(Fossil Fuels)</a:t>
            </a:r>
          </a:p>
        </p:txBody>
      </p:sp>
      <p:sp>
        <p:nvSpPr>
          <p:cNvPr id="8" name="TextBox 7">
            <a:extLst>
              <a:ext uri="{FF2B5EF4-FFF2-40B4-BE49-F238E27FC236}">
                <a16:creationId xmlns:a16="http://schemas.microsoft.com/office/drawing/2014/main" id="{75E489E3-DF4A-88A7-AA62-9A8A3FA99052}"/>
              </a:ext>
            </a:extLst>
          </p:cNvPr>
          <p:cNvSpPr txBox="1"/>
          <p:nvPr/>
        </p:nvSpPr>
        <p:spPr>
          <a:xfrm>
            <a:off x="2248357" y="2355983"/>
            <a:ext cx="894797" cy="707886"/>
          </a:xfrm>
          <a:prstGeom prst="rect">
            <a:avLst/>
          </a:prstGeom>
          <a:noFill/>
        </p:spPr>
        <p:txBody>
          <a:bodyPr wrap="none" rtlCol="0">
            <a:spAutoFit/>
          </a:bodyPr>
          <a:lstStyle/>
          <a:p>
            <a:r>
              <a:rPr lang="en-CA" sz="4000" dirty="0">
                <a:solidFill>
                  <a:srgbClr val="006600"/>
                </a:solidFill>
                <a:latin typeface="Arial Rounded MT Bold" panose="020F0704030504030204" pitchFamily="34" charset="0"/>
              </a:rPr>
              <a:t>RE</a:t>
            </a:r>
          </a:p>
        </p:txBody>
      </p:sp>
      <p:sp>
        <p:nvSpPr>
          <p:cNvPr id="9" name="TextBox 8">
            <a:extLst>
              <a:ext uri="{FF2B5EF4-FFF2-40B4-BE49-F238E27FC236}">
                <a16:creationId xmlns:a16="http://schemas.microsoft.com/office/drawing/2014/main" id="{7E254AEA-D2DC-94A4-E198-191B28C113D7}"/>
              </a:ext>
            </a:extLst>
          </p:cNvPr>
          <p:cNvSpPr txBox="1"/>
          <p:nvPr/>
        </p:nvSpPr>
        <p:spPr>
          <a:xfrm>
            <a:off x="1907369" y="3014663"/>
            <a:ext cx="1593706" cy="400110"/>
          </a:xfrm>
          <a:prstGeom prst="rect">
            <a:avLst/>
          </a:prstGeom>
          <a:noFill/>
        </p:spPr>
        <p:txBody>
          <a:bodyPr wrap="none" rtlCol="0">
            <a:spAutoFit/>
          </a:bodyPr>
          <a:lstStyle/>
          <a:p>
            <a:r>
              <a:rPr lang="en-CA" sz="2000" dirty="0">
                <a:solidFill>
                  <a:srgbClr val="006600"/>
                </a:solidFill>
                <a:latin typeface="Times New Roman" panose="02020603050405020304" pitchFamily="18" charset="0"/>
                <a:cs typeface="Times New Roman" panose="02020603050405020304" pitchFamily="18" charset="0"/>
              </a:rPr>
              <a:t>(Renewables)</a:t>
            </a:r>
          </a:p>
        </p:txBody>
      </p:sp>
      <p:cxnSp>
        <p:nvCxnSpPr>
          <p:cNvPr id="13" name="Straight Arrow Connector 12">
            <a:extLst>
              <a:ext uri="{FF2B5EF4-FFF2-40B4-BE49-F238E27FC236}">
                <a16:creationId xmlns:a16="http://schemas.microsoft.com/office/drawing/2014/main" id="{7CD3BCBD-4EF1-D299-CB7F-E39AF007793E}"/>
              </a:ext>
            </a:extLst>
          </p:cNvPr>
          <p:cNvCxnSpPr>
            <a:cxnSpLocks/>
          </p:cNvCxnSpPr>
          <p:nvPr/>
        </p:nvCxnSpPr>
        <p:spPr>
          <a:xfrm flipH="1">
            <a:off x="9499599" y="622301"/>
            <a:ext cx="1168401" cy="81280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EAF5FE6-E691-48B8-1E8F-0270CFDAFF3F}"/>
              </a:ext>
            </a:extLst>
          </p:cNvPr>
          <p:cNvCxnSpPr>
            <a:cxnSpLocks/>
          </p:cNvCxnSpPr>
          <p:nvPr/>
        </p:nvCxnSpPr>
        <p:spPr>
          <a:xfrm flipH="1">
            <a:off x="9982200" y="2598179"/>
            <a:ext cx="1371600" cy="47668"/>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43F832E-76B9-7465-10D4-A8D0736BB8F4}"/>
              </a:ext>
            </a:extLst>
          </p:cNvPr>
          <p:cNvCxnSpPr>
            <a:cxnSpLocks/>
          </p:cNvCxnSpPr>
          <p:nvPr/>
        </p:nvCxnSpPr>
        <p:spPr>
          <a:xfrm flipH="1" flipV="1">
            <a:off x="9766709" y="4347635"/>
            <a:ext cx="1307690" cy="846666"/>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9B8CEE2-EBDD-2A41-7270-2B324665FE37}"/>
              </a:ext>
            </a:extLst>
          </p:cNvPr>
          <p:cNvSpPr txBox="1"/>
          <p:nvPr/>
        </p:nvSpPr>
        <p:spPr>
          <a:xfrm>
            <a:off x="10078514" y="2904249"/>
            <a:ext cx="1275286" cy="369332"/>
          </a:xfrm>
          <a:prstGeom prst="rect">
            <a:avLst/>
          </a:prstGeom>
          <a:noFill/>
        </p:spPr>
        <p:txBody>
          <a:bodyPr wrap="none" rtlCol="0">
            <a:spAutoFit/>
          </a:bodyPr>
          <a:lstStyle/>
          <a:p>
            <a:r>
              <a:rPr lang="en-CA" dirty="0">
                <a:solidFill>
                  <a:srgbClr val="C00000"/>
                </a:solidFill>
              </a:rPr>
              <a:t>(Resources)</a:t>
            </a:r>
          </a:p>
        </p:txBody>
      </p:sp>
      <p:sp>
        <p:nvSpPr>
          <p:cNvPr id="23" name="TextBox 22">
            <a:extLst>
              <a:ext uri="{FF2B5EF4-FFF2-40B4-BE49-F238E27FC236}">
                <a16:creationId xmlns:a16="http://schemas.microsoft.com/office/drawing/2014/main" id="{E765ECAE-1324-1A9B-DD6B-028BB6150B4C}"/>
              </a:ext>
            </a:extLst>
          </p:cNvPr>
          <p:cNvSpPr txBox="1"/>
          <p:nvPr/>
        </p:nvSpPr>
        <p:spPr>
          <a:xfrm>
            <a:off x="586063" y="177508"/>
            <a:ext cx="10849252" cy="553998"/>
          </a:xfrm>
          <a:prstGeom prst="rect">
            <a:avLst/>
          </a:prstGeom>
          <a:noFill/>
        </p:spPr>
        <p:txBody>
          <a:bodyPr wrap="none" rtlCol="0">
            <a:spAutoFit/>
          </a:bodyPr>
          <a:lstStyle/>
          <a:p>
            <a:r>
              <a:rPr lang="en-CA" sz="3000" b="1" dirty="0">
                <a:solidFill>
                  <a:srgbClr val="000099"/>
                </a:solidFill>
                <a:latin typeface="Times New Roman" panose="02020603050405020304" pitchFamily="18" charset="0"/>
                <a:cs typeface="Times New Roman" panose="02020603050405020304" pitchFamily="18" charset="0"/>
              </a:rPr>
              <a:t>We are now in a </a:t>
            </a:r>
            <a:r>
              <a:rPr lang="en-CA" sz="3000" b="1" u="sng" dirty="0">
                <a:solidFill>
                  <a:srgbClr val="000099"/>
                </a:solidFill>
                <a:latin typeface="Times New Roman" panose="02020603050405020304" pitchFamily="18" charset="0"/>
                <a:cs typeface="Times New Roman" panose="02020603050405020304" pitchFamily="18" charset="0"/>
              </a:rPr>
              <a:t>War</a:t>
            </a:r>
            <a:r>
              <a:rPr lang="en-CA" sz="3000" b="1" dirty="0">
                <a:solidFill>
                  <a:srgbClr val="000099"/>
                </a:solidFill>
                <a:latin typeface="Times New Roman" panose="02020603050405020304" pitchFamily="18" charset="0"/>
                <a:cs typeface="Times New Roman" panose="02020603050405020304" pitchFamily="18" charset="0"/>
              </a:rPr>
              <a:t> against climate change and fossil fuels (FFs)</a:t>
            </a:r>
          </a:p>
        </p:txBody>
      </p:sp>
      <p:sp>
        <p:nvSpPr>
          <p:cNvPr id="2" name="Slide Number Placeholder 1">
            <a:extLst>
              <a:ext uri="{FF2B5EF4-FFF2-40B4-BE49-F238E27FC236}">
                <a16:creationId xmlns:a16="http://schemas.microsoft.com/office/drawing/2014/main" id="{922EC1F7-5A66-6E78-0D47-9C399597A9B8}"/>
              </a:ext>
            </a:extLst>
          </p:cNvPr>
          <p:cNvSpPr>
            <a:spLocks noGrp="1"/>
          </p:cNvSpPr>
          <p:nvPr>
            <p:ph type="sldNum" sz="quarter" idx="12"/>
          </p:nvPr>
        </p:nvSpPr>
        <p:spPr/>
        <p:txBody>
          <a:bodyPr/>
          <a:lstStyle/>
          <a:p>
            <a:fld id="{1439B881-FF71-453B-BF67-DEFD3B67D9A8}" type="slidenum">
              <a:rPr lang="en-CA" smtClean="0"/>
              <a:t>16</a:t>
            </a:fld>
            <a:endParaRPr lang="en-CA"/>
          </a:p>
        </p:txBody>
      </p:sp>
      <p:cxnSp>
        <p:nvCxnSpPr>
          <p:cNvPr id="10" name="Straight Connector 9">
            <a:extLst>
              <a:ext uri="{FF2B5EF4-FFF2-40B4-BE49-F238E27FC236}">
                <a16:creationId xmlns:a16="http://schemas.microsoft.com/office/drawing/2014/main" id="{BE5E18E2-9468-7FF1-568F-63D4D202C306}"/>
              </a:ext>
            </a:extLst>
          </p:cNvPr>
          <p:cNvCxnSpPr>
            <a:cxnSpLocks/>
          </p:cNvCxnSpPr>
          <p:nvPr/>
        </p:nvCxnSpPr>
        <p:spPr>
          <a:xfrm>
            <a:off x="1747490" y="1954627"/>
            <a:ext cx="1916657" cy="2081905"/>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4FE4F98-DD29-6572-9809-CEA9775C0CB6}"/>
              </a:ext>
            </a:extLst>
          </p:cNvPr>
          <p:cNvCxnSpPr>
            <a:cxnSpLocks/>
          </p:cNvCxnSpPr>
          <p:nvPr/>
        </p:nvCxnSpPr>
        <p:spPr>
          <a:xfrm flipH="1">
            <a:off x="1636838" y="1973480"/>
            <a:ext cx="1864237" cy="2121867"/>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CCDED91-7E72-7E99-AB1B-7FDBD24BD742}"/>
              </a:ext>
            </a:extLst>
          </p:cNvPr>
          <p:cNvSpPr txBox="1"/>
          <p:nvPr/>
        </p:nvSpPr>
        <p:spPr>
          <a:xfrm>
            <a:off x="796486" y="4375365"/>
            <a:ext cx="4814138" cy="923330"/>
          </a:xfrm>
          <a:prstGeom prst="rect">
            <a:avLst/>
          </a:prstGeom>
          <a:noFill/>
        </p:spPr>
        <p:txBody>
          <a:bodyPr wrap="none" rtlCol="0">
            <a:spAutoFit/>
          </a:bodyPr>
          <a:lstStyle/>
          <a:p>
            <a:r>
              <a:rPr lang="en-CA" b="1" dirty="0">
                <a:solidFill>
                  <a:srgbClr val="000099"/>
                </a:solidFill>
                <a:latin typeface="Times New Roman" panose="02020603050405020304" pitchFamily="18" charset="0"/>
                <a:cs typeface="Times New Roman" panose="02020603050405020304" pitchFamily="18" charset="0"/>
              </a:rPr>
              <a:t>Message:  </a:t>
            </a:r>
            <a:r>
              <a:rPr lang="en-CA" i="1" dirty="0">
                <a:latin typeface="Times New Roman" panose="02020603050405020304" pitchFamily="18" charset="0"/>
                <a:cs typeface="Times New Roman" panose="02020603050405020304" pitchFamily="18" charset="0"/>
              </a:rPr>
              <a:t>Renewables could not survive an open </a:t>
            </a:r>
          </a:p>
          <a:p>
            <a:r>
              <a:rPr lang="en-CA" i="1" dirty="0">
                <a:latin typeface="Times New Roman" panose="02020603050405020304" pitchFamily="18" charset="0"/>
                <a:cs typeface="Times New Roman" panose="02020603050405020304" pitchFamily="18" charset="0"/>
              </a:rPr>
              <a:t>                 war with fossil fuels because they have </a:t>
            </a:r>
          </a:p>
          <a:p>
            <a:r>
              <a:rPr lang="en-CA" i="1" dirty="0">
                <a:latin typeface="Times New Roman" panose="02020603050405020304" pitchFamily="18" charset="0"/>
                <a:cs typeface="Times New Roman" panose="02020603050405020304" pitchFamily="18" charset="0"/>
              </a:rPr>
              <a:t>                 far more money and power.  </a:t>
            </a:r>
          </a:p>
        </p:txBody>
      </p:sp>
      <p:sp>
        <p:nvSpPr>
          <p:cNvPr id="19" name="TextBox 18">
            <a:extLst>
              <a:ext uri="{FF2B5EF4-FFF2-40B4-BE49-F238E27FC236}">
                <a16:creationId xmlns:a16="http://schemas.microsoft.com/office/drawing/2014/main" id="{99FB4F02-A3D5-6396-050B-EA22920D0FED}"/>
              </a:ext>
            </a:extLst>
          </p:cNvPr>
          <p:cNvSpPr txBox="1"/>
          <p:nvPr/>
        </p:nvSpPr>
        <p:spPr>
          <a:xfrm>
            <a:off x="700004" y="5586148"/>
            <a:ext cx="10219619" cy="923330"/>
          </a:xfrm>
          <a:prstGeom prst="rect">
            <a:avLst/>
          </a:prstGeom>
          <a:noFill/>
        </p:spPr>
        <p:txBody>
          <a:bodyPr wrap="square" rtlCol="0">
            <a:spAutoFit/>
          </a:bodyPr>
          <a:lstStyle/>
          <a:p>
            <a:pPr lvl="0">
              <a:defRPr/>
            </a:pPr>
            <a:r>
              <a:rPr kumimoji="0" lang="en-CA" sz="18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Question: </a:t>
            </a:r>
            <a:r>
              <a:rPr kumimoji="0" lang="en-CA"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a:t>
            </a:r>
            <a:r>
              <a:rPr lang="en-CA" i="1" dirty="0">
                <a:solidFill>
                  <a:prstClr val="black"/>
                </a:solidFill>
                <a:latin typeface="Times New Roman" panose="02020603050405020304" pitchFamily="18" charset="0"/>
                <a:cs typeface="Times New Roman" panose="02020603050405020304" pitchFamily="18" charset="0"/>
              </a:rPr>
              <a:t>have </a:t>
            </a:r>
            <a:r>
              <a:rPr kumimoji="0" lang="en-CA"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small armies survived wars against much stronger opponents?</a:t>
            </a:r>
          </a:p>
          <a:p>
            <a:pPr lvl="0">
              <a:defRPr/>
            </a:pPr>
            <a:r>
              <a:rPr lang="en-CA" b="1" dirty="0">
                <a:solidFill>
                  <a:srgbClr val="0000CC"/>
                </a:solidFill>
                <a:latin typeface="Times New Roman" panose="02020603050405020304" pitchFamily="18" charset="0"/>
                <a:cs typeface="Times New Roman" panose="02020603050405020304" pitchFamily="18" charset="0"/>
              </a:rPr>
              <a:t>Answer:  </a:t>
            </a:r>
            <a:r>
              <a:rPr lang="en-CA" i="1" dirty="0">
                <a:solidFill>
                  <a:prstClr val="black"/>
                </a:solidFill>
                <a:latin typeface="Times New Roman" panose="02020603050405020304" pitchFamily="18" charset="0"/>
                <a:cs typeface="Times New Roman" panose="02020603050405020304" pitchFamily="18" charset="0"/>
              </a:rPr>
              <a:t>They can do this if they find a way to ‘flank’ their opponent, sending forces around their back to</a:t>
            </a:r>
          </a:p>
          <a:p>
            <a:pPr lvl="0">
              <a:defRPr/>
            </a:pPr>
            <a:r>
              <a:rPr lang="en-CA" i="1" dirty="0">
                <a:solidFill>
                  <a:prstClr val="black"/>
                </a:solidFill>
                <a:latin typeface="Times New Roman" panose="02020603050405020304" pitchFamily="18" charset="0"/>
                <a:cs typeface="Times New Roman" panose="02020603050405020304" pitchFamily="18" charset="0"/>
              </a:rPr>
              <a:t>	attack </a:t>
            </a:r>
            <a:r>
              <a:rPr lang="en-US" i="1" dirty="0">
                <a:solidFill>
                  <a:prstClr val="black"/>
                </a:solidFill>
                <a:latin typeface="Times New Roman" panose="02020603050405020304" pitchFamily="18" charset="0"/>
                <a:cs typeface="Times New Roman" panose="02020603050405020304" pitchFamily="18" charset="0"/>
              </a:rPr>
              <a:t>from front and rear simultaneously. </a:t>
            </a:r>
            <a:endParaRPr lang="en-CA" dirty="0"/>
          </a:p>
        </p:txBody>
      </p:sp>
      <p:cxnSp>
        <p:nvCxnSpPr>
          <p:cNvPr id="12" name="Straight Arrow Connector 11">
            <a:extLst>
              <a:ext uri="{FF2B5EF4-FFF2-40B4-BE49-F238E27FC236}">
                <a16:creationId xmlns:a16="http://schemas.microsoft.com/office/drawing/2014/main" id="{DC1F7EB6-3147-2879-448A-57F9ED69592F}"/>
              </a:ext>
            </a:extLst>
          </p:cNvPr>
          <p:cNvCxnSpPr>
            <a:cxnSpLocks/>
          </p:cNvCxnSpPr>
          <p:nvPr/>
        </p:nvCxnSpPr>
        <p:spPr>
          <a:xfrm>
            <a:off x="7618118" y="772934"/>
            <a:ext cx="0" cy="443838"/>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061D167-A780-6EE1-D407-D5E4234597E7}"/>
              </a:ext>
            </a:extLst>
          </p:cNvPr>
          <p:cNvCxnSpPr>
            <a:cxnSpLocks/>
          </p:cNvCxnSpPr>
          <p:nvPr/>
        </p:nvCxnSpPr>
        <p:spPr>
          <a:xfrm flipV="1">
            <a:off x="7830120" y="4941121"/>
            <a:ext cx="0" cy="686681"/>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3FE6BDB-9A99-91FE-4C57-0D45352064BF}"/>
              </a:ext>
            </a:extLst>
          </p:cNvPr>
          <p:cNvCxnSpPr>
            <a:cxnSpLocks/>
          </p:cNvCxnSpPr>
          <p:nvPr/>
        </p:nvCxnSpPr>
        <p:spPr>
          <a:xfrm>
            <a:off x="5531184" y="1148514"/>
            <a:ext cx="559655" cy="573174"/>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2A8D38B-9B9B-3FE6-61E0-B0BBE6A30C91}"/>
              </a:ext>
            </a:extLst>
          </p:cNvPr>
          <p:cNvCxnSpPr>
            <a:cxnSpLocks/>
          </p:cNvCxnSpPr>
          <p:nvPr/>
        </p:nvCxnSpPr>
        <p:spPr>
          <a:xfrm flipV="1">
            <a:off x="5809814" y="4620714"/>
            <a:ext cx="544765" cy="784122"/>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1672904-6BDF-E722-8738-41CDF9D53667}"/>
              </a:ext>
            </a:extLst>
          </p:cNvPr>
          <p:cNvCxnSpPr>
            <a:cxnSpLocks/>
          </p:cNvCxnSpPr>
          <p:nvPr/>
        </p:nvCxnSpPr>
        <p:spPr>
          <a:xfrm>
            <a:off x="4333194" y="2883882"/>
            <a:ext cx="1197990" cy="0"/>
          </a:xfrm>
          <a:prstGeom prst="straightConnector1">
            <a:avLst/>
          </a:prstGeom>
          <a:ln w="190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853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fltVal val="0"/>
                                          </p:val>
                                        </p:tav>
                                        <p:tav tm="100000">
                                          <p:val>
                                            <p:strVal val="#ppt_w"/>
                                          </p:val>
                                        </p:tav>
                                      </p:tavLst>
                                    </p:anim>
                                    <p:anim calcmode="lin" valueType="num">
                                      <p:cBhvr>
                                        <p:cTn id="20" dur="750" fill="hold"/>
                                        <p:tgtEl>
                                          <p:spTgt spid="3"/>
                                        </p:tgtEl>
                                        <p:attrNameLst>
                                          <p:attrName>ppt_h</p:attrName>
                                        </p:attrNameLst>
                                      </p:cBhvr>
                                      <p:tavLst>
                                        <p:tav tm="0">
                                          <p:val>
                                            <p:fltVal val="0"/>
                                          </p:val>
                                        </p:tav>
                                        <p:tav tm="100000">
                                          <p:val>
                                            <p:strVal val="#ppt_h"/>
                                          </p:val>
                                        </p:tav>
                                      </p:tavLst>
                                    </p:anim>
                                    <p:animEffect transition="in" filter="fade">
                                      <p:cBhvr>
                                        <p:cTn id="21" dur="75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750" fill="hold"/>
                                        <p:tgtEl>
                                          <p:spTgt spid="11"/>
                                        </p:tgtEl>
                                        <p:attrNameLst>
                                          <p:attrName>ppt_w</p:attrName>
                                        </p:attrNameLst>
                                      </p:cBhvr>
                                      <p:tavLst>
                                        <p:tav tm="0">
                                          <p:val>
                                            <p:fltVal val="0"/>
                                          </p:val>
                                        </p:tav>
                                        <p:tav tm="100000">
                                          <p:val>
                                            <p:strVal val="#ppt_w"/>
                                          </p:val>
                                        </p:tav>
                                      </p:tavLst>
                                    </p:anim>
                                    <p:anim calcmode="lin" valueType="num">
                                      <p:cBhvr>
                                        <p:cTn id="27" dur="750" fill="hold"/>
                                        <p:tgtEl>
                                          <p:spTgt spid="11"/>
                                        </p:tgtEl>
                                        <p:attrNameLst>
                                          <p:attrName>ppt_h</p:attrName>
                                        </p:attrNameLst>
                                      </p:cBhvr>
                                      <p:tavLst>
                                        <p:tav tm="0">
                                          <p:val>
                                            <p:fltVal val="0"/>
                                          </p:val>
                                        </p:tav>
                                        <p:tav tm="100000">
                                          <p:val>
                                            <p:strVal val="#ppt_h"/>
                                          </p:val>
                                        </p:tav>
                                      </p:tavLst>
                                    </p:anim>
                                    <p:animEffect transition="in" filter="fade">
                                      <p:cBhvr>
                                        <p:cTn id="28" dur="75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750" fill="hold"/>
                                        <p:tgtEl>
                                          <p:spTgt spid="10"/>
                                        </p:tgtEl>
                                        <p:attrNameLst>
                                          <p:attrName>ppt_w</p:attrName>
                                        </p:attrNameLst>
                                      </p:cBhvr>
                                      <p:tavLst>
                                        <p:tav tm="0">
                                          <p:val>
                                            <p:fltVal val="0"/>
                                          </p:val>
                                        </p:tav>
                                        <p:tav tm="100000">
                                          <p:val>
                                            <p:strVal val="#ppt_w"/>
                                          </p:val>
                                        </p:tav>
                                      </p:tavLst>
                                    </p:anim>
                                    <p:anim calcmode="lin" valueType="num">
                                      <p:cBhvr>
                                        <p:cTn id="32" dur="750" fill="hold"/>
                                        <p:tgtEl>
                                          <p:spTgt spid="10"/>
                                        </p:tgtEl>
                                        <p:attrNameLst>
                                          <p:attrName>ppt_h</p:attrName>
                                        </p:attrNameLst>
                                      </p:cBhvr>
                                      <p:tavLst>
                                        <p:tav tm="0">
                                          <p:val>
                                            <p:fltVal val="0"/>
                                          </p:val>
                                        </p:tav>
                                        <p:tav tm="100000">
                                          <p:val>
                                            <p:strVal val="#ppt_h"/>
                                          </p:val>
                                        </p:tav>
                                      </p:tavLst>
                                    </p:anim>
                                    <p:animEffect transition="in" filter="fade">
                                      <p:cBhvr>
                                        <p:cTn id="33" dur="75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3"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C5C6AB5C-3682-D2AE-CF02-91D6D35A0521}"/>
              </a:ext>
            </a:extLst>
          </p:cNvPr>
          <p:cNvSpPr/>
          <p:nvPr/>
        </p:nvSpPr>
        <p:spPr>
          <a:xfrm>
            <a:off x="5532680" y="733110"/>
            <a:ext cx="1141103" cy="948154"/>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Flowchart: Connector 4">
            <a:extLst>
              <a:ext uri="{FF2B5EF4-FFF2-40B4-BE49-F238E27FC236}">
                <a16:creationId xmlns:a16="http://schemas.microsoft.com/office/drawing/2014/main" id="{64FD34D6-F24D-4A0D-98D1-1187D1829F95}"/>
              </a:ext>
            </a:extLst>
          </p:cNvPr>
          <p:cNvSpPr/>
          <p:nvPr/>
        </p:nvSpPr>
        <p:spPr>
          <a:xfrm>
            <a:off x="5746574" y="1668315"/>
            <a:ext cx="3954288" cy="3554330"/>
          </a:xfrm>
          <a:prstGeom prst="flowChartConnector">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24BC6CFC-F59F-9F92-0329-0E9E7CEFA25E}"/>
              </a:ext>
            </a:extLst>
          </p:cNvPr>
          <p:cNvSpPr txBox="1"/>
          <p:nvPr/>
        </p:nvSpPr>
        <p:spPr>
          <a:xfrm>
            <a:off x="7171031" y="2767280"/>
            <a:ext cx="1228017" cy="923330"/>
          </a:xfrm>
          <a:prstGeom prst="rect">
            <a:avLst/>
          </a:prstGeom>
          <a:noFill/>
        </p:spPr>
        <p:txBody>
          <a:bodyPr wrap="square" rtlCol="0">
            <a:spAutoFit/>
          </a:bodyPr>
          <a:lstStyle/>
          <a:p>
            <a:r>
              <a:rPr lang="en-CA" sz="5400" dirty="0">
                <a:solidFill>
                  <a:srgbClr val="C00000"/>
                </a:solidFill>
                <a:latin typeface="Arial Rounded MT Bold" panose="020F0704030504030204" pitchFamily="34" charset="0"/>
              </a:rPr>
              <a:t>FF</a:t>
            </a:r>
          </a:p>
        </p:txBody>
      </p:sp>
      <p:sp>
        <p:nvSpPr>
          <p:cNvPr id="7" name="TextBox 6">
            <a:extLst>
              <a:ext uri="{FF2B5EF4-FFF2-40B4-BE49-F238E27FC236}">
                <a16:creationId xmlns:a16="http://schemas.microsoft.com/office/drawing/2014/main" id="{E5BCCF6A-866E-8416-83D9-0B0E3B3935D3}"/>
              </a:ext>
            </a:extLst>
          </p:cNvPr>
          <p:cNvSpPr txBox="1"/>
          <p:nvPr/>
        </p:nvSpPr>
        <p:spPr>
          <a:xfrm>
            <a:off x="6765849" y="3578418"/>
            <a:ext cx="1584088" cy="400110"/>
          </a:xfrm>
          <a:prstGeom prst="rect">
            <a:avLst/>
          </a:prstGeom>
          <a:noFill/>
        </p:spPr>
        <p:txBody>
          <a:bodyPr wrap="none" rtlCol="0">
            <a:spAutoFit/>
          </a:bodyPr>
          <a:lstStyle/>
          <a:p>
            <a:r>
              <a:rPr lang="en-CA" sz="2000" dirty="0">
                <a:solidFill>
                  <a:srgbClr val="C00000"/>
                </a:solidFill>
                <a:latin typeface="Times New Roman" panose="02020603050405020304" pitchFamily="18" charset="0"/>
                <a:cs typeface="Times New Roman" panose="02020603050405020304" pitchFamily="18" charset="0"/>
              </a:rPr>
              <a:t>(Fossil Fuels)</a:t>
            </a:r>
          </a:p>
        </p:txBody>
      </p:sp>
      <p:sp>
        <p:nvSpPr>
          <p:cNvPr id="8" name="TextBox 7">
            <a:extLst>
              <a:ext uri="{FF2B5EF4-FFF2-40B4-BE49-F238E27FC236}">
                <a16:creationId xmlns:a16="http://schemas.microsoft.com/office/drawing/2014/main" id="{75E489E3-DF4A-88A7-AA62-9A8A3FA99052}"/>
              </a:ext>
            </a:extLst>
          </p:cNvPr>
          <p:cNvSpPr txBox="1"/>
          <p:nvPr/>
        </p:nvSpPr>
        <p:spPr>
          <a:xfrm>
            <a:off x="5877429" y="995186"/>
            <a:ext cx="505267" cy="369332"/>
          </a:xfrm>
          <a:prstGeom prst="rect">
            <a:avLst/>
          </a:prstGeom>
          <a:noFill/>
        </p:spPr>
        <p:txBody>
          <a:bodyPr wrap="none" rtlCol="0">
            <a:spAutoFit/>
          </a:bodyPr>
          <a:lstStyle/>
          <a:p>
            <a:r>
              <a:rPr lang="en-CA" dirty="0">
                <a:solidFill>
                  <a:srgbClr val="006600"/>
                </a:solidFill>
                <a:latin typeface="Arial Rounded MT Bold" panose="020F0704030504030204" pitchFamily="34" charset="0"/>
              </a:rPr>
              <a:t>RE</a:t>
            </a:r>
          </a:p>
        </p:txBody>
      </p:sp>
      <p:cxnSp>
        <p:nvCxnSpPr>
          <p:cNvPr id="13" name="Straight Arrow Connector 12">
            <a:extLst>
              <a:ext uri="{FF2B5EF4-FFF2-40B4-BE49-F238E27FC236}">
                <a16:creationId xmlns:a16="http://schemas.microsoft.com/office/drawing/2014/main" id="{7CD3BCBD-4EF1-D299-CB7F-E39AF007793E}"/>
              </a:ext>
            </a:extLst>
          </p:cNvPr>
          <p:cNvCxnSpPr>
            <a:cxnSpLocks/>
          </p:cNvCxnSpPr>
          <p:nvPr/>
        </p:nvCxnSpPr>
        <p:spPr>
          <a:xfrm flipH="1">
            <a:off x="9469416" y="1387865"/>
            <a:ext cx="1168401" cy="81280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EAF5FE6-E691-48B8-1E8F-0270CFDAFF3F}"/>
              </a:ext>
            </a:extLst>
          </p:cNvPr>
          <p:cNvCxnSpPr>
            <a:cxnSpLocks/>
          </p:cNvCxnSpPr>
          <p:nvPr/>
        </p:nvCxnSpPr>
        <p:spPr>
          <a:xfrm flipH="1">
            <a:off x="10033001" y="3228945"/>
            <a:ext cx="1371600" cy="47668"/>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43F832E-76B9-7465-10D4-A8D0736BB8F4}"/>
              </a:ext>
            </a:extLst>
          </p:cNvPr>
          <p:cNvCxnSpPr>
            <a:cxnSpLocks/>
          </p:cNvCxnSpPr>
          <p:nvPr/>
        </p:nvCxnSpPr>
        <p:spPr>
          <a:xfrm flipH="1" flipV="1">
            <a:off x="9561678" y="4750006"/>
            <a:ext cx="1307690" cy="846666"/>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9B8CEE2-EBDD-2A41-7270-2B324665FE37}"/>
              </a:ext>
            </a:extLst>
          </p:cNvPr>
          <p:cNvSpPr txBox="1"/>
          <p:nvPr/>
        </p:nvSpPr>
        <p:spPr>
          <a:xfrm>
            <a:off x="10129315" y="3535015"/>
            <a:ext cx="1275286" cy="369332"/>
          </a:xfrm>
          <a:prstGeom prst="rect">
            <a:avLst/>
          </a:prstGeom>
          <a:noFill/>
        </p:spPr>
        <p:txBody>
          <a:bodyPr wrap="none" rtlCol="0">
            <a:spAutoFit/>
          </a:bodyPr>
          <a:lstStyle/>
          <a:p>
            <a:r>
              <a:rPr lang="en-CA" dirty="0">
                <a:solidFill>
                  <a:srgbClr val="C00000"/>
                </a:solidFill>
              </a:rPr>
              <a:t>(Resources)</a:t>
            </a:r>
          </a:p>
        </p:txBody>
      </p:sp>
      <p:sp>
        <p:nvSpPr>
          <p:cNvPr id="2" name="TextBox 1">
            <a:extLst>
              <a:ext uri="{FF2B5EF4-FFF2-40B4-BE49-F238E27FC236}">
                <a16:creationId xmlns:a16="http://schemas.microsoft.com/office/drawing/2014/main" id="{53AD4141-8799-4695-DADA-AAAF4BE7CC2C}"/>
              </a:ext>
            </a:extLst>
          </p:cNvPr>
          <p:cNvSpPr txBox="1"/>
          <p:nvPr/>
        </p:nvSpPr>
        <p:spPr>
          <a:xfrm>
            <a:off x="5494347" y="1614535"/>
            <a:ext cx="127150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CA" sz="1800" b="0" i="0" u="none" strike="noStrike" kern="1200" cap="none" spc="0" normalizeH="0" baseline="0" noProof="0" dirty="0" err="1">
                <a:ln>
                  <a:noFill/>
                </a:ln>
                <a:solidFill>
                  <a:srgbClr val="006600"/>
                </a:solidFill>
                <a:effectLst/>
                <a:uLnTx/>
                <a:uFillTx/>
                <a:latin typeface="Aptos" panose="02110004020202020204"/>
                <a:ea typeface="+mn-ea"/>
                <a:cs typeface="+mn-cs"/>
              </a:rPr>
              <a:t>mesogrid</a:t>
            </a:r>
            <a:r>
              <a:rPr lang="en-CA" dirty="0">
                <a:solidFill>
                  <a:prstClr val="white"/>
                </a:solidFill>
                <a:latin typeface="Aptos" panose="02110004020202020204"/>
              </a:rPr>
              <a:t>)</a:t>
            </a: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3" name="Straight Arrow Connector 2">
            <a:extLst>
              <a:ext uri="{FF2B5EF4-FFF2-40B4-BE49-F238E27FC236}">
                <a16:creationId xmlns:a16="http://schemas.microsoft.com/office/drawing/2014/main" id="{12F22B0C-8088-024E-7BD1-7663BC5783EE}"/>
              </a:ext>
            </a:extLst>
          </p:cNvPr>
          <p:cNvCxnSpPr>
            <a:cxnSpLocks/>
          </p:cNvCxnSpPr>
          <p:nvPr/>
        </p:nvCxnSpPr>
        <p:spPr>
          <a:xfrm>
            <a:off x="4173139" y="3690610"/>
            <a:ext cx="1303867" cy="0"/>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5CF2F09-9050-0F52-8593-3B6A2AA19A7F}"/>
              </a:ext>
            </a:extLst>
          </p:cNvPr>
          <p:cNvCxnSpPr>
            <a:cxnSpLocks/>
          </p:cNvCxnSpPr>
          <p:nvPr/>
        </p:nvCxnSpPr>
        <p:spPr>
          <a:xfrm>
            <a:off x="4584789" y="1844939"/>
            <a:ext cx="1039489" cy="623331"/>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511B385-B9E1-37B3-04A9-6AD97A8BE759}"/>
              </a:ext>
            </a:extLst>
          </p:cNvPr>
          <p:cNvCxnSpPr>
            <a:cxnSpLocks/>
          </p:cNvCxnSpPr>
          <p:nvPr/>
        </p:nvCxnSpPr>
        <p:spPr>
          <a:xfrm flipV="1">
            <a:off x="5237318" y="4976720"/>
            <a:ext cx="833786" cy="821761"/>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Flowchart: Connector 20">
            <a:extLst>
              <a:ext uri="{FF2B5EF4-FFF2-40B4-BE49-F238E27FC236}">
                <a16:creationId xmlns:a16="http://schemas.microsoft.com/office/drawing/2014/main" id="{DAB7980A-018A-B999-5294-DC150F4F2819}"/>
              </a:ext>
            </a:extLst>
          </p:cNvPr>
          <p:cNvSpPr/>
          <p:nvPr/>
        </p:nvSpPr>
        <p:spPr>
          <a:xfrm>
            <a:off x="4321203" y="2602910"/>
            <a:ext cx="607750" cy="623331"/>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TextBox 22">
            <a:extLst>
              <a:ext uri="{FF2B5EF4-FFF2-40B4-BE49-F238E27FC236}">
                <a16:creationId xmlns:a16="http://schemas.microsoft.com/office/drawing/2014/main" id="{4BE41897-0177-C4E8-B601-A17394852895}"/>
              </a:ext>
            </a:extLst>
          </p:cNvPr>
          <p:cNvSpPr txBox="1"/>
          <p:nvPr/>
        </p:nvSpPr>
        <p:spPr>
          <a:xfrm>
            <a:off x="10637817" y="4393690"/>
            <a:ext cx="678766" cy="369332"/>
          </a:xfrm>
          <a:prstGeom prst="rect">
            <a:avLst/>
          </a:prstGeom>
          <a:noFill/>
        </p:spPr>
        <p:txBody>
          <a:bodyPr wrap="square" rtlCol="0">
            <a:spAutoFit/>
          </a:bodyPr>
          <a:lstStyle/>
          <a:p>
            <a:r>
              <a:rPr lang="en-CA" dirty="0">
                <a:solidFill>
                  <a:srgbClr val="006600"/>
                </a:solidFill>
                <a:latin typeface="Arial Rounded MT Bold" panose="020F0704030504030204" pitchFamily="34" charset="0"/>
              </a:rPr>
              <a:t>RE</a:t>
            </a:r>
          </a:p>
        </p:txBody>
      </p:sp>
      <p:sp>
        <p:nvSpPr>
          <p:cNvPr id="24" name="Flowchart: Connector 23">
            <a:extLst>
              <a:ext uri="{FF2B5EF4-FFF2-40B4-BE49-F238E27FC236}">
                <a16:creationId xmlns:a16="http://schemas.microsoft.com/office/drawing/2014/main" id="{5B3F1780-FE01-5E68-50DD-9CF6E4157196}"/>
              </a:ext>
            </a:extLst>
          </p:cNvPr>
          <p:cNvSpPr/>
          <p:nvPr/>
        </p:nvSpPr>
        <p:spPr>
          <a:xfrm>
            <a:off x="10464319" y="2195508"/>
            <a:ext cx="505267" cy="496394"/>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3772FEB4-9325-DC65-3F6D-7F58C70C4D45}"/>
              </a:ext>
            </a:extLst>
          </p:cNvPr>
          <p:cNvSpPr txBox="1"/>
          <p:nvPr/>
        </p:nvSpPr>
        <p:spPr>
          <a:xfrm>
            <a:off x="10464318" y="2233578"/>
            <a:ext cx="505267" cy="369332"/>
          </a:xfrm>
          <a:prstGeom prst="rect">
            <a:avLst/>
          </a:prstGeom>
          <a:noFill/>
        </p:spPr>
        <p:txBody>
          <a:bodyPr wrap="none" rtlCol="0">
            <a:spAutoFit/>
          </a:bodyPr>
          <a:lstStyle/>
          <a:p>
            <a:r>
              <a:rPr lang="en-CA" dirty="0">
                <a:solidFill>
                  <a:srgbClr val="006600"/>
                </a:solidFill>
                <a:latin typeface="Arial Rounded MT Bold" panose="020F0704030504030204" pitchFamily="34" charset="0"/>
              </a:rPr>
              <a:t>RE</a:t>
            </a:r>
          </a:p>
        </p:txBody>
      </p:sp>
      <p:sp>
        <p:nvSpPr>
          <p:cNvPr id="26" name="Flowchart: Connector 25">
            <a:extLst>
              <a:ext uri="{FF2B5EF4-FFF2-40B4-BE49-F238E27FC236}">
                <a16:creationId xmlns:a16="http://schemas.microsoft.com/office/drawing/2014/main" id="{5FF6CF8D-F613-1B7E-3C96-501DF47EB53D}"/>
              </a:ext>
            </a:extLst>
          </p:cNvPr>
          <p:cNvSpPr/>
          <p:nvPr/>
        </p:nvSpPr>
        <p:spPr>
          <a:xfrm>
            <a:off x="8850956" y="866131"/>
            <a:ext cx="699444" cy="562394"/>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0CF71657-D515-8B87-232A-9A9F1E2B1119}"/>
              </a:ext>
            </a:extLst>
          </p:cNvPr>
          <p:cNvSpPr txBox="1"/>
          <p:nvPr/>
        </p:nvSpPr>
        <p:spPr>
          <a:xfrm>
            <a:off x="8948044" y="957626"/>
            <a:ext cx="505267" cy="369332"/>
          </a:xfrm>
          <a:prstGeom prst="rect">
            <a:avLst/>
          </a:prstGeom>
          <a:noFill/>
        </p:spPr>
        <p:txBody>
          <a:bodyPr wrap="none" rtlCol="0">
            <a:spAutoFit/>
          </a:bodyPr>
          <a:lstStyle/>
          <a:p>
            <a:r>
              <a:rPr lang="en-CA" dirty="0">
                <a:solidFill>
                  <a:srgbClr val="006600"/>
                </a:solidFill>
                <a:latin typeface="Arial Rounded MT Bold" panose="020F0704030504030204" pitchFamily="34" charset="0"/>
              </a:rPr>
              <a:t>RE</a:t>
            </a:r>
          </a:p>
        </p:txBody>
      </p:sp>
      <p:sp>
        <p:nvSpPr>
          <p:cNvPr id="28" name="Flowchart: Connector 27">
            <a:extLst>
              <a:ext uri="{FF2B5EF4-FFF2-40B4-BE49-F238E27FC236}">
                <a16:creationId xmlns:a16="http://schemas.microsoft.com/office/drawing/2014/main" id="{9420F80A-A786-E48B-24C6-5223D643A8D7}"/>
              </a:ext>
            </a:extLst>
          </p:cNvPr>
          <p:cNvSpPr/>
          <p:nvPr/>
        </p:nvSpPr>
        <p:spPr>
          <a:xfrm>
            <a:off x="10646948" y="4427995"/>
            <a:ext cx="478252" cy="399899"/>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TextBox 28">
            <a:extLst>
              <a:ext uri="{FF2B5EF4-FFF2-40B4-BE49-F238E27FC236}">
                <a16:creationId xmlns:a16="http://schemas.microsoft.com/office/drawing/2014/main" id="{3F4EBE75-BE13-FA11-41F3-233034DD88D6}"/>
              </a:ext>
            </a:extLst>
          </p:cNvPr>
          <p:cNvSpPr txBox="1"/>
          <p:nvPr/>
        </p:nvSpPr>
        <p:spPr>
          <a:xfrm>
            <a:off x="4340821" y="2710605"/>
            <a:ext cx="595933" cy="369332"/>
          </a:xfrm>
          <a:prstGeom prst="rect">
            <a:avLst/>
          </a:prstGeom>
          <a:noFill/>
        </p:spPr>
        <p:txBody>
          <a:bodyPr wrap="square" rtlCol="0">
            <a:spAutoFit/>
          </a:bodyPr>
          <a:lstStyle/>
          <a:p>
            <a:r>
              <a:rPr lang="en-CA" dirty="0">
                <a:solidFill>
                  <a:srgbClr val="006600"/>
                </a:solidFill>
                <a:latin typeface="Arial Rounded MT Bold" panose="020F0704030504030204" pitchFamily="34" charset="0"/>
              </a:rPr>
              <a:t>RE</a:t>
            </a:r>
          </a:p>
        </p:txBody>
      </p:sp>
      <p:sp>
        <p:nvSpPr>
          <p:cNvPr id="30" name="Flowchart: Connector 29">
            <a:extLst>
              <a:ext uri="{FF2B5EF4-FFF2-40B4-BE49-F238E27FC236}">
                <a16:creationId xmlns:a16="http://schemas.microsoft.com/office/drawing/2014/main" id="{F4D4C028-57F6-A15A-A0C9-C288A4A525DF}"/>
              </a:ext>
            </a:extLst>
          </p:cNvPr>
          <p:cNvSpPr/>
          <p:nvPr/>
        </p:nvSpPr>
        <p:spPr>
          <a:xfrm>
            <a:off x="6800098" y="5293234"/>
            <a:ext cx="694289" cy="538276"/>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TextBox 30">
            <a:extLst>
              <a:ext uri="{FF2B5EF4-FFF2-40B4-BE49-F238E27FC236}">
                <a16:creationId xmlns:a16="http://schemas.microsoft.com/office/drawing/2014/main" id="{06BEDDC9-2EB6-A2DE-FDA5-D7F739A5B8E8}"/>
              </a:ext>
            </a:extLst>
          </p:cNvPr>
          <p:cNvSpPr txBox="1"/>
          <p:nvPr/>
        </p:nvSpPr>
        <p:spPr>
          <a:xfrm>
            <a:off x="6936481" y="5365330"/>
            <a:ext cx="595933" cy="369332"/>
          </a:xfrm>
          <a:prstGeom prst="rect">
            <a:avLst/>
          </a:prstGeom>
          <a:noFill/>
        </p:spPr>
        <p:txBody>
          <a:bodyPr wrap="square" rtlCol="0">
            <a:spAutoFit/>
          </a:bodyPr>
          <a:lstStyle/>
          <a:p>
            <a:r>
              <a:rPr lang="en-CA" dirty="0">
                <a:solidFill>
                  <a:srgbClr val="006600"/>
                </a:solidFill>
                <a:latin typeface="Arial Rounded MT Bold" panose="020F0704030504030204" pitchFamily="34" charset="0"/>
              </a:rPr>
              <a:t>RE</a:t>
            </a:r>
          </a:p>
        </p:txBody>
      </p:sp>
      <p:sp>
        <p:nvSpPr>
          <p:cNvPr id="32" name="Flowchart: Connector 31">
            <a:extLst>
              <a:ext uri="{FF2B5EF4-FFF2-40B4-BE49-F238E27FC236}">
                <a16:creationId xmlns:a16="http://schemas.microsoft.com/office/drawing/2014/main" id="{CCDEE076-F622-365E-7EBE-0E4015125315}"/>
              </a:ext>
            </a:extLst>
          </p:cNvPr>
          <p:cNvSpPr/>
          <p:nvPr/>
        </p:nvSpPr>
        <p:spPr>
          <a:xfrm flipH="1">
            <a:off x="4622795" y="4471481"/>
            <a:ext cx="644266" cy="396804"/>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6DED571C-509F-4EFA-1AD1-4C572B427EAB}"/>
              </a:ext>
            </a:extLst>
          </p:cNvPr>
          <p:cNvSpPr txBox="1"/>
          <p:nvPr/>
        </p:nvSpPr>
        <p:spPr>
          <a:xfrm flipH="1">
            <a:off x="4707447" y="4458562"/>
            <a:ext cx="583012" cy="369332"/>
          </a:xfrm>
          <a:prstGeom prst="rect">
            <a:avLst/>
          </a:prstGeom>
          <a:noFill/>
        </p:spPr>
        <p:txBody>
          <a:bodyPr wrap="square" rtlCol="0">
            <a:spAutoFit/>
          </a:bodyPr>
          <a:lstStyle/>
          <a:p>
            <a:r>
              <a:rPr lang="en-CA" dirty="0">
                <a:solidFill>
                  <a:srgbClr val="006600"/>
                </a:solidFill>
                <a:latin typeface="Arial Rounded MT Bold" panose="020F0704030504030204" pitchFamily="34" charset="0"/>
              </a:rPr>
              <a:t>RE</a:t>
            </a:r>
          </a:p>
        </p:txBody>
      </p:sp>
      <p:cxnSp>
        <p:nvCxnSpPr>
          <p:cNvPr id="35" name="Straight Arrow Connector 34">
            <a:extLst>
              <a:ext uri="{FF2B5EF4-FFF2-40B4-BE49-F238E27FC236}">
                <a16:creationId xmlns:a16="http://schemas.microsoft.com/office/drawing/2014/main" id="{053C07FE-9828-3B30-EFAF-A85EFAA048D7}"/>
              </a:ext>
            </a:extLst>
          </p:cNvPr>
          <p:cNvCxnSpPr>
            <a:cxnSpLocks/>
          </p:cNvCxnSpPr>
          <p:nvPr/>
        </p:nvCxnSpPr>
        <p:spPr>
          <a:xfrm flipV="1">
            <a:off x="4622795" y="3276613"/>
            <a:ext cx="0" cy="369332"/>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5B84FE31-6E1F-E8A3-B022-014E04073B91}"/>
              </a:ext>
            </a:extLst>
          </p:cNvPr>
          <p:cNvCxnSpPr>
            <a:cxnSpLocks/>
          </p:cNvCxnSpPr>
          <p:nvPr/>
        </p:nvCxnSpPr>
        <p:spPr>
          <a:xfrm flipV="1">
            <a:off x="5267061" y="1663195"/>
            <a:ext cx="418129" cy="532313"/>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69C84500-4DB0-697C-FC02-01AD6CF6DF5A}"/>
              </a:ext>
            </a:extLst>
          </p:cNvPr>
          <p:cNvCxnSpPr>
            <a:cxnSpLocks/>
          </p:cNvCxnSpPr>
          <p:nvPr/>
        </p:nvCxnSpPr>
        <p:spPr>
          <a:xfrm>
            <a:off x="5858958" y="5549996"/>
            <a:ext cx="772756" cy="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86628D8B-CF02-8459-68F9-D0DBBB19C76F}"/>
              </a:ext>
            </a:extLst>
          </p:cNvPr>
          <p:cNvCxnSpPr>
            <a:cxnSpLocks/>
          </p:cNvCxnSpPr>
          <p:nvPr/>
        </p:nvCxnSpPr>
        <p:spPr>
          <a:xfrm flipV="1">
            <a:off x="10637817" y="4976720"/>
            <a:ext cx="213959" cy="369332"/>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81B5D717-4171-0393-4CF6-AD913168B3C8}"/>
              </a:ext>
            </a:extLst>
          </p:cNvPr>
          <p:cNvCxnSpPr>
            <a:cxnSpLocks/>
          </p:cNvCxnSpPr>
          <p:nvPr/>
        </p:nvCxnSpPr>
        <p:spPr>
          <a:xfrm flipV="1">
            <a:off x="10724570" y="2767280"/>
            <a:ext cx="0" cy="369332"/>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941325AC-503E-2C0C-0B27-22F8F7996C77}"/>
              </a:ext>
            </a:extLst>
          </p:cNvPr>
          <p:cNvCxnSpPr>
            <a:cxnSpLocks/>
          </p:cNvCxnSpPr>
          <p:nvPr/>
        </p:nvCxnSpPr>
        <p:spPr>
          <a:xfrm flipH="1" flipV="1">
            <a:off x="9622495" y="1428525"/>
            <a:ext cx="236492" cy="23979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230841C4-9485-FD56-B477-82D73059FA4D}"/>
              </a:ext>
            </a:extLst>
          </p:cNvPr>
          <p:cNvCxnSpPr>
            <a:cxnSpLocks/>
          </p:cNvCxnSpPr>
          <p:nvPr/>
        </p:nvCxnSpPr>
        <p:spPr>
          <a:xfrm flipH="1" flipV="1">
            <a:off x="5199291" y="4936329"/>
            <a:ext cx="333390" cy="356905"/>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FCAA46F9-73F1-D5E9-D969-CEC354C213F6}"/>
              </a:ext>
            </a:extLst>
          </p:cNvPr>
          <p:cNvSpPr txBox="1"/>
          <p:nvPr/>
        </p:nvSpPr>
        <p:spPr>
          <a:xfrm>
            <a:off x="247178" y="141142"/>
            <a:ext cx="11712106" cy="461665"/>
          </a:xfrm>
          <a:prstGeom prst="rect">
            <a:avLst/>
          </a:prstGeom>
          <a:noFill/>
        </p:spPr>
        <p:txBody>
          <a:bodyPr wrap="square" rtlCol="0">
            <a:spAutoFit/>
          </a:bodyPr>
          <a:lstStyle/>
          <a:p>
            <a:r>
              <a:rPr lang="en-CA" sz="2400" b="1" u="sng" dirty="0">
                <a:solidFill>
                  <a:srgbClr val="000099"/>
                </a:solidFill>
                <a:latin typeface="Times New Roman" panose="02020603050405020304" pitchFamily="18" charset="0"/>
                <a:cs typeface="Times New Roman" panose="02020603050405020304" pitchFamily="18" charset="0"/>
              </a:rPr>
              <a:t>Small</a:t>
            </a:r>
            <a:r>
              <a:rPr lang="en-CA" sz="2400" b="1" dirty="0">
                <a:solidFill>
                  <a:srgbClr val="000099"/>
                </a:solidFill>
                <a:latin typeface="Times New Roman" panose="02020603050405020304" pitchFamily="18" charset="0"/>
                <a:cs typeface="Times New Roman" panose="02020603050405020304" pitchFamily="18" charset="0"/>
              </a:rPr>
              <a:t>-scale Renewable </a:t>
            </a:r>
            <a:r>
              <a:rPr lang="en-CA" sz="2400" b="1" i="1" u="sng" dirty="0">
                <a:solidFill>
                  <a:srgbClr val="000099"/>
                </a:solidFill>
                <a:latin typeface="Times New Roman" panose="02020603050405020304" pitchFamily="18" charset="0"/>
                <a:cs typeface="Times New Roman" panose="02020603050405020304" pitchFamily="18" charset="0"/>
              </a:rPr>
              <a:t>Microgrids</a:t>
            </a:r>
            <a:r>
              <a:rPr lang="en-CA" sz="2400" dirty="0">
                <a:solidFill>
                  <a:srgbClr val="000099"/>
                </a:solidFill>
                <a:latin typeface="Times New Roman" panose="02020603050405020304" pitchFamily="18" charset="0"/>
                <a:cs typeface="Times New Roman" panose="02020603050405020304" pitchFamily="18" charset="0"/>
              </a:rPr>
              <a:t> (for individuals) or </a:t>
            </a:r>
            <a:r>
              <a:rPr lang="en-CA" sz="2400" b="1" i="1" u="sng" dirty="0" err="1">
                <a:solidFill>
                  <a:srgbClr val="000099"/>
                </a:solidFill>
                <a:latin typeface="Times New Roman" panose="02020603050405020304" pitchFamily="18" charset="0"/>
                <a:cs typeface="Times New Roman" panose="02020603050405020304" pitchFamily="18" charset="0"/>
              </a:rPr>
              <a:t>Mesogrids</a:t>
            </a:r>
            <a:r>
              <a:rPr lang="en-CA" sz="2400" dirty="0">
                <a:solidFill>
                  <a:srgbClr val="000099"/>
                </a:solidFill>
                <a:latin typeface="Times New Roman" panose="02020603050405020304" pitchFamily="18" charset="0"/>
                <a:cs typeface="Times New Roman" panose="02020603050405020304" pitchFamily="18" charset="0"/>
              </a:rPr>
              <a:t> (at municipal levels)</a:t>
            </a:r>
          </a:p>
        </p:txBody>
      </p:sp>
      <p:sp>
        <p:nvSpPr>
          <p:cNvPr id="57" name="TextBox 56">
            <a:extLst>
              <a:ext uri="{FF2B5EF4-FFF2-40B4-BE49-F238E27FC236}">
                <a16:creationId xmlns:a16="http://schemas.microsoft.com/office/drawing/2014/main" id="{48E92723-C087-2795-E796-DEBDE9DF3E74}"/>
              </a:ext>
            </a:extLst>
          </p:cNvPr>
          <p:cNvSpPr txBox="1"/>
          <p:nvPr/>
        </p:nvSpPr>
        <p:spPr>
          <a:xfrm>
            <a:off x="440004" y="1829587"/>
            <a:ext cx="4287551" cy="3477875"/>
          </a:xfrm>
          <a:prstGeom prst="rect">
            <a:avLst/>
          </a:prstGeom>
          <a:noFill/>
        </p:spPr>
        <p:txBody>
          <a:bodyPr wrap="square" rtlCol="0">
            <a:spAutoFit/>
          </a:bodyPr>
          <a:lstStyle/>
          <a:p>
            <a:pPr marL="342900" indent="-342900">
              <a:buFontTx/>
              <a:buChar char="-"/>
            </a:pPr>
            <a:r>
              <a:rPr lang="en-CA" sz="2000" i="1" dirty="0">
                <a:latin typeface="Times New Roman" panose="02020603050405020304" pitchFamily="18" charset="0"/>
                <a:cs typeface="Times New Roman" panose="02020603050405020304" pitchFamily="18" charset="0"/>
              </a:rPr>
              <a:t>Flank the enemy with </a:t>
            </a:r>
            <a:r>
              <a:rPr lang="en-CA" sz="2000" i="1" dirty="0" err="1">
                <a:latin typeface="Times New Roman" panose="02020603050405020304" pitchFamily="18" charset="0"/>
                <a:cs typeface="Times New Roman" panose="02020603050405020304" pitchFamily="18" charset="0"/>
              </a:rPr>
              <a:t>mesogrids</a:t>
            </a:r>
            <a:r>
              <a:rPr lang="en-CA" sz="2000" i="1" dirty="0">
                <a:latin typeface="Times New Roman" panose="02020603050405020304" pitchFamily="18" charset="0"/>
                <a:cs typeface="Times New Roman" panose="02020603050405020304" pitchFamily="18" charset="0"/>
              </a:rPr>
              <a:t>.</a:t>
            </a:r>
          </a:p>
          <a:p>
            <a:pPr marL="342900" indent="-342900">
              <a:buFontTx/>
              <a:buChar char="-"/>
            </a:pPr>
            <a:r>
              <a:rPr lang="en-CA" sz="2000" i="1" dirty="0">
                <a:latin typeface="Times New Roman" panose="02020603050405020304" pitchFamily="18" charset="0"/>
                <a:cs typeface="Times New Roman" panose="02020603050405020304" pitchFamily="18" charset="0"/>
              </a:rPr>
              <a:t>Join to the major grid and/or</a:t>
            </a:r>
          </a:p>
          <a:p>
            <a:r>
              <a:rPr lang="en-CA" sz="2000" i="1" dirty="0">
                <a:latin typeface="Times New Roman" panose="02020603050405020304" pitchFamily="18" charset="0"/>
                <a:cs typeface="Times New Roman" panose="02020603050405020304" pitchFamily="18" charset="0"/>
              </a:rPr>
              <a:t>     other </a:t>
            </a:r>
            <a:r>
              <a:rPr lang="en-CA" sz="2000" i="1" dirty="0" err="1">
                <a:latin typeface="Times New Roman" panose="02020603050405020304" pitchFamily="18" charset="0"/>
                <a:cs typeface="Times New Roman" panose="02020603050405020304" pitchFamily="18" charset="0"/>
              </a:rPr>
              <a:t>mesogrids</a:t>
            </a:r>
            <a:r>
              <a:rPr lang="en-CA" sz="2000" i="1" dirty="0">
                <a:latin typeface="Times New Roman" panose="02020603050405020304" pitchFamily="18" charset="0"/>
                <a:cs typeface="Times New Roman" panose="02020603050405020304" pitchFamily="18" charset="0"/>
              </a:rPr>
              <a:t> (mutual security).</a:t>
            </a:r>
          </a:p>
          <a:p>
            <a:pPr marL="342900" indent="-342900">
              <a:buFontTx/>
              <a:buChar char="-"/>
            </a:pPr>
            <a:r>
              <a:rPr lang="en-US" sz="2000" i="1" dirty="0">
                <a:latin typeface="Times New Roman" panose="02020603050405020304" pitchFamily="18" charset="0"/>
                <a:cs typeface="Times New Roman" panose="02020603050405020304" pitchFamily="18" charset="0"/>
              </a:rPr>
              <a:t>Encourage small industries to </a:t>
            </a:r>
          </a:p>
          <a:p>
            <a:r>
              <a:rPr lang="en-US" sz="2000" i="1" dirty="0">
                <a:latin typeface="Times New Roman" panose="02020603050405020304" pitchFamily="18" charset="0"/>
                <a:cs typeface="Times New Roman" panose="02020603050405020304" pitchFamily="18" charset="0"/>
              </a:rPr>
              <a:t>      switch to electric energy.</a:t>
            </a:r>
            <a:endParaRPr lang="en-CA" sz="2000" i="1" dirty="0">
              <a:latin typeface="Times New Roman" panose="02020603050405020304" pitchFamily="18" charset="0"/>
              <a:cs typeface="Times New Roman" panose="02020603050405020304" pitchFamily="18" charset="0"/>
            </a:endParaRPr>
          </a:p>
          <a:p>
            <a:pPr marL="342900" indent="-342900">
              <a:buFontTx/>
              <a:buChar char="-"/>
              <a:defRPr/>
            </a:pPr>
            <a:r>
              <a:rPr lang="en-CA" sz="2000" i="1" dirty="0">
                <a:latin typeface="Times New Roman" panose="02020603050405020304" pitchFamily="18" charset="0"/>
                <a:cs typeface="Times New Roman" panose="02020603050405020304" pitchFamily="18" charset="0"/>
              </a:rPr>
              <a:t>Draw resources away from fossil fuels.</a:t>
            </a:r>
          </a:p>
          <a:p>
            <a:pPr marL="342900" lvl="0" indent="-342900">
              <a:buFontTx/>
              <a:buChar char="-"/>
              <a:defRPr/>
            </a:pPr>
            <a:r>
              <a:rPr lang="en-CA" sz="2000" i="1" dirty="0">
                <a:solidFill>
                  <a:prstClr val="black"/>
                </a:solidFill>
                <a:latin typeface="Times New Roman" panose="02020603050405020304" pitchFamily="18" charset="0"/>
                <a:cs typeface="Times New Roman" panose="02020603050405020304" pitchFamily="18" charset="0"/>
              </a:rPr>
              <a:t>Market forces take over.</a:t>
            </a:r>
          </a:p>
          <a:p>
            <a:pPr marL="342900" lvl="0" indent="-342900">
              <a:buFontTx/>
              <a:buChar char="-"/>
              <a:defRPr/>
            </a:pPr>
            <a:r>
              <a:rPr lang="en-CA" sz="2000" i="1" dirty="0">
                <a:solidFill>
                  <a:prstClr val="black"/>
                </a:solidFill>
                <a:latin typeface="Times New Roman" panose="02020603050405020304" pitchFamily="18" charset="0"/>
                <a:cs typeface="Times New Roman" panose="02020603050405020304" pitchFamily="18" charset="0"/>
              </a:rPr>
              <a:t>Fossil fuel </a:t>
            </a:r>
            <a:r>
              <a:rPr lang="en-CA" sz="2000" b="1" i="1" u="sng" dirty="0">
                <a:solidFill>
                  <a:prstClr val="black"/>
                </a:solidFill>
                <a:latin typeface="Times New Roman" panose="02020603050405020304" pitchFamily="18" charset="0"/>
                <a:cs typeface="Times New Roman" panose="02020603050405020304" pitchFamily="18" charset="0"/>
              </a:rPr>
              <a:t>Demand</a:t>
            </a:r>
            <a:r>
              <a:rPr lang="en-CA" sz="2000" i="1" u="sng" dirty="0">
                <a:solidFill>
                  <a:prstClr val="black"/>
                </a:solidFill>
                <a:latin typeface="Times New Roman" panose="02020603050405020304" pitchFamily="18" charset="0"/>
                <a:cs typeface="Times New Roman" panose="02020603050405020304" pitchFamily="18" charset="0"/>
              </a:rPr>
              <a:t> shrinks</a:t>
            </a:r>
            <a:r>
              <a:rPr lang="en-CA" sz="2000" i="1" dirty="0">
                <a:solidFill>
                  <a:prstClr val="black"/>
                </a:solidFill>
                <a:latin typeface="Times New Roman" panose="02020603050405020304" pitchFamily="18" charset="0"/>
                <a:cs typeface="Times New Roman" panose="02020603050405020304" pitchFamily="18" charset="0"/>
              </a:rPr>
              <a:t>.</a:t>
            </a:r>
          </a:p>
          <a:p>
            <a:pPr marL="342900" lvl="0" indent="-342900">
              <a:buFontTx/>
              <a:buChar char="-"/>
              <a:defRPr/>
            </a:pPr>
            <a:r>
              <a:rPr lang="en-CA" sz="2000" i="1" dirty="0">
                <a:solidFill>
                  <a:prstClr val="black"/>
                </a:solidFill>
                <a:latin typeface="Times New Roman" panose="02020603050405020304" pitchFamily="18" charset="0"/>
                <a:cs typeface="Times New Roman" panose="02020603050405020304" pitchFamily="18" charset="0"/>
              </a:rPr>
              <a:t>Fossil fuels </a:t>
            </a:r>
            <a:r>
              <a:rPr lang="en-CA" sz="2000" i="1" u="sng" dirty="0">
                <a:solidFill>
                  <a:prstClr val="black"/>
                </a:solidFill>
                <a:latin typeface="Times New Roman" panose="02020603050405020304" pitchFamily="18" charset="0"/>
                <a:cs typeface="Times New Roman" panose="02020603050405020304" pitchFamily="18" charset="0"/>
              </a:rPr>
              <a:t>reduce </a:t>
            </a:r>
            <a:r>
              <a:rPr lang="en-CA" sz="2000" b="1" i="1" u="sng" dirty="0">
                <a:solidFill>
                  <a:prstClr val="black"/>
                </a:solidFill>
                <a:latin typeface="Times New Roman" panose="02020603050405020304" pitchFamily="18" charset="0"/>
                <a:cs typeface="Times New Roman" panose="02020603050405020304" pitchFamily="18" charset="0"/>
              </a:rPr>
              <a:t>Supply</a:t>
            </a:r>
            <a:r>
              <a:rPr lang="en-CA" sz="2000" i="1" dirty="0">
                <a:solidFill>
                  <a:prstClr val="black"/>
                </a:solidFill>
                <a:latin typeface="Times New Roman" panose="02020603050405020304" pitchFamily="18" charset="0"/>
                <a:cs typeface="Times New Roman" panose="02020603050405020304" pitchFamily="18" charset="0"/>
              </a:rPr>
              <a:t>.</a:t>
            </a:r>
          </a:p>
          <a:p>
            <a:pPr marL="342900" lvl="0" indent="-342900">
              <a:buFontTx/>
              <a:buChar char="-"/>
              <a:defRPr/>
            </a:pPr>
            <a:r>
              <a:rPr lang="en-CA" sz="2000" i="1" u="sng" dirty="0">
                <a:solidFill>
                  <a:prstClr val="black"/>
                </a:solidFill>
                <a:latin typeface="Times New Roman" panose="02020603050405020304" pitchFamily="18" charset="0"/>
                <a:cs typeface="Times New Roman" panose="02020603050405020304" pitchFamily="18" charset="0"/>
              </a:rPr>
              <a:t>carbon emissions are reduced.</a:t>
            </a:r>
            <a:endParaRPr lang="en-CA" sz="2000" i="1" dirty="0">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10A420B0-212C-DF15-7A39-6ED1AFD24A60}"/>
              </a:ext>
            </a:extLst>
          </p:cNvPr>
          <p:cNvSpPr>
            <a:spLocks noGrp="1"/>
          </p:cNvSpPr>
          <p:nvPr>
            <p:ph type="sldNum" sz="quarter" idx="12"/>
          </p:nvPr>
        </p:nvSpPr>
        <p:spPr/>
        <p:txBody>
          <a:bodyPr/>
          <a:lstStyle/>
          <a:p>
            <a:fld id="{1439B881-FF71-453B-BF67-DEFD3B67D9A8}" type="slidenum">
              <a:rPr lang="en-CA" smtClean="0"/>
              <a:t>17</a:t>
            </a:fld>
            <a:endParaRPr lang="en-CA"/>
          </a:p>
        </p:txBody>
      </p:sp>
      <p:sp>
        <p:nvSpPr>
          <p:cNvPr id="10" name="TextBox 9">
            <a:extLst>
              <a:ext uri="{FF2B5EF4-FFF2-40B4-BE49-F238E27FC236}">
                <a16:creationId xmlns:a16="http://schemas.microsoft.com/office/drawing/2014/main" id="{37DF1CBD-76EC-7C5B-53C6-9B766E880C37}"/>
              </a:ext>
            </a:extLst>
          </p:cNvPr>
          <p:cNvSpPr txBox="1"/>
          <p:nvPr/>
        </p:nvSpPr>
        <p:spPr>
          <a:xfrm>
            <a:off x="816623" y="6128170"/>
            <a:ext cx="7536331" cy="461665"/>
          </a:xfrm>
          <a:prstGeom prst="rect">
            <a:avLst/>
          </a:prstGeom>
          <a:noFill/>
        </p:spPr>
        <p:txBody>
          <a:bodyPr wrap="square" rtlCol="0">
            <a:spAutoFit/>
          </a:bodyPr>
          <a:lstStyle/>
          <a:p>
            <a:r>
              <a:rPr lang="en-CA" sz="2200" b="1" dirty="0">
                <a:solidFill>
                  <a:srgbClr val="000099"/>
                </a:solidFill>
                <a:latin typeface="Times New Roman" panose="02020603050405020304" pitchFamily="18" charset="0"/>
                <a:cs typeface="Times New Roman" panose="02020603050405020304" pitchFamily="18" charset="0"/>
              </a:rPr>
              <a:t>In other words, </a:t>
            </a:r>
            <a:r>
              <a:rPr lang="en-CA" sz="2400" b="1" dirty="0">
                <a:solidFill>
                  <a:srgbClr val="000099"/>
                </a:solidFill>
                <a:latin typeface="Lucida Handwriting" panose="03010101010101010101" pitchFamily="66" charset="0"/>
              </a:rPr>
              <a:t>Think global, Act local !</a:t>
            </a:r>
          </a:p>
        </p:txBody>
      </p:sp>
      <p:sp>
        <p:nvSpPr>
          <p:cNvPr id="11" name="TextBox 10">
            <a:extLst>
              <a:ext uri="{FF2B5EF4-FFF2-40B4-BE49-F238E27FC236}">
                <a16:creationId xmlns:a16="http://schemas.microsoft.com/office/drawing/2014/main" id="{24E033A9-0DB3-0A2C-E17C-C75F65BCEC67}"/>
              </a:ext>
            </a:extLst>
          </p:cNvPr>
          <p:cNvSpPr txBox="1"/>
          <p:nvPr/>
        </p:nvSpPr>
        <p:spPr>
          <a:xfrm>
            <a:off x="6565990" y="5755558"/>
            <a:ext cx="127150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CA" sz="1800" b="0" i="0" u="none" strike="noStrike" kern="1200" cap="none" spc="0" normalizeH="0" baseline="0" noProof="0" dirty="0" err="1">
                <a:ln>
                  <a:noFill/>
                </a:ln>
                <a:solidFill>
                  <a:srgbClr val="006600"/>
                </a:solidFill>
                <a:effectLst/>
                <a:uLnTx/>
                <a:uFillTx/>
                <a:latin typeface="Aptos" panose="02110004020202020204"/>
                <a:ea typeface="+mn-ea"/>
                <a:cs typeface="+mn-cs"/>
              </a:rPr>
              <a:t>mesogrid</a:t>
            </a:r>
            <a:r>
              <a:rPr lang="en-CA" dirty="0">
                <a:solidFill>
                  <a:prstClr val="white"/>
                </a:solidFill>
                <a:latin typeface="Aptos" panose="02110004020202020204"/>
              </a:rPr>
              <a:t>)</a:t>
            </a: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6" name="Straight Arrow Connector 15">
            <a:extLst>
              <a:ext uri="{FF2B5EF4-FFF2-40B4-BE49-F238E27FC236}">
                <a16:creationId xmlns:a16="http://schemas.microsoft.com/office/drawing/2014/main" id="{858079D4-C840-23E6-71EE-6A53484E322E}"/>
              </a:ext>
            </a:extLst>
          </p:cNvPr>
          <p:cNvCxnSpPr>
            <a:cxnSpLocks/>
          </p:cNvCxnSpPr>
          <p:nvPr/>
        </p:nvCxnSpPr>
        <p:spPr>
          <a:xfrm>
            <a:off x="7723718" y="535843"/>
            <a:ext cx="0" cy="1012577"/>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B44F590-AD10-BF0E-C1B0-961B986F3F42}"/>
              </a:ext>
            </a:extLst>
          </p:cNvPr>
          <p:cNvSpPr txBox="1"/>
          <p:nvPr/>
        </p:nvSpPr>
        <p:spPr>
          <a:xfrm>
            <a:off x="432706" y="791688"/>
            <a:ext cx="4364913" cy="830997"/>
          </a:xfrm>
          <a:prstGeom prst="rect">
            <a:avLst/>
          </a:prstGeom>
          <a:noFill/>
        </p:spPr>
        <p:txBody>
          <a:bodyPr wrap="none" rtlCol="0">
            <a:spAutoFit/>
          </a:bodyPr>
          <a:lstStyle/>
          <a:p>
            <a:r>
              <a:rPr lang="en-CA" sz="2400" dirty="0">
                <a:solidFill>
                  <a:srgbClr val="006600"/>
                </a:solidFill>
                <a:latin typeface="Times New Roman" panose="02020603050405020304" pitchFamily="18" charset="0"/>
                <a:cs typeface="Times New Roman" panose="02020603050405020304" pitchFamily="18" charset="0"/>
              </a:rPr>
              <a:t>How can we apply this ‘flanking’ </a:t>
            </a:r>
          </a:p>
          <a:p>
            <a:pPr algn="ctr"/>
            <a:r>
              <a:rPr lang="en-CA" sz="2400" dirty="0">
                <a:solidFill>
                  <a:srgbClr val="006600"/>
                </a:solidFill>
                <a:latin typeface="Times New Roman" panose="02020603050405020304" pitchFamily="18" charset="0"/>
                <a:cs typeface="Times New Roman" panose="02020603050405020304" pitchFamily="18" charset="0"/>
              </a:rPr>
              <a:t>tactic against fossil fuels . . . </a:t>
            </a:r>
          </a:p>
        </p:txBody>
      </p:sp>
      <p:cxnSp>
        <p:nvCxnSpPr>
          <p:cNvPr id="22" name="Straight Arrow Connector 21">
            <a:extLst>
              <a:ext uri="{FF2B5EF4-FFF2-40B4-BE49-F238E27FC236}">
                <a16:creationId xmlns:a16="http://schemas.microsoft.com/office/drawing/2014/main" id="{E0E9D125-F295-290A-BA48-966B2C42746D}"/>
              </a:ext>
            </a:extLst>
          </p:cNvPr>
          <p:cNvCxnSpPr>
            <a:cxnSpLocks/>
          </p:cNvCxnSpPr>
          <p:nvPr/>
        </p:nvCxnSpPr>
        <p:spPr>
          <a:xfrm flipV="1">
            <a:off x="8026947" y="5287100"/>
            <a:ext cx="0" cy="797021"/>
          </a:xfrm>
          <a:prstGeom prst="straightConnector1">
            <a:avLst/>
          </a:prstGeom>
          <a:ln w="254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2561E0B3-62A2-6DDD-975D-937F3699862A}"/>
              </a:ext>
            </a:extLst>
          </p:cNvPr>
          <p:cNvSpPr txBox="1"/>
          <p:nvPr/>
        </p:nvSpPr>
        <p:spPr>
          <a:xfrm>
            <a:off x="9264789" y="5341203"/>
            <a:ext cx="678766" cy="369332"/>
          </a:xfrm>
          <a:prstGeom prst="rect">
            <a:avLst/>
          </a:prstGeom>
          <a:noFill/>
        </p:spPr>
        <p:txBody>
          <a:bodyPr wrap="square" rtlCol="0">
            <a:spAutoFit/>
          </a:bodyPr>
          <a:lstStyle/>
          <a:p>
            <a:r>
              <a:rPr lang="en-CA" dirty="0">
                <a:solidFill>
                  <a:srgbClr val="006600"/>
                </a:solidFill>
                <a:latin typeface="Arial Rounded MT Bold" panose="020F0704030504030204" pitchFamily="34" charset="0"/>
              </a:rPr>
              <a:t>RE</a:t>
            </a:r>
          </a:p>
        </p:txBody>
      </p:sp>
      <p:sp>
        <p:nvSpPr>
          <p:cNvPr id="41" name="Flowchart: Connector 40">
            <a:extLst>
              <a:ext uri="{FF2B5EF4-FFF2-40B4-BE49-F238E27FC236}">
                <a16:creationId xmlns:a16="http://schemas.microsoft.com/office/drawing/2014/main" id="{647BE4EC-EAAE-79F1-2CDC-1B0C4B9969AB}"/>
              </a:ext>
            </a:extLst>
          </p:cNvPr>
          <p:cNvSpPr/>
          <p:nvPr/>
        </p:nvSpPr>
        <p:spPr>
          <a:xfrm>
            <a:off x="9273920" y="5375508"/>
            <a:ext cx="478252" cy="399899"/>
          </a:xfrm>
          <a:prstGeom prst="flowChartConnector">
            <a:avLst/>
          </a:prstGeom>
          <a:noFill/>
          <a:ln w="28575">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42" name="Straight Arrow Connector 41">
            <a:extLst>
              <a:ext uri="{FF2B5EF4-FFF2-40B4-BE49-F238E27FC236}">
                <a16:creationId xmlns:a16="http://schemas.microsoft.com/office/drawing/2014/main" id="{E1BB665D-7C17-DC1C-AA51-071FD9F32F48}"/>
              </a:ext>
            </a:extLst>
          </p:cNvPr>
          <p:cNvCxnSpPr>
            <a:cxnSpLocks/>
          </p:cNvCxnSpPr>
          <p:nvPr/>
        </p:nvCxnSpPr>
        <p:spPr>
          <a:xfrm>
            <a:off x="8618595" y="5582492"/>
            <a:ext cx="525496" cy="15117"/>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4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childTnLst>
                                </p:cTn>
                              </p:par>
                              <p:par>
                                <p:cTn id="15" presetID="10"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fade">
                                      <p:cBhvr>
                                        <p:cTn id="70" dur="500"/>
                                        <p:tgtEl>
                                          <p:spTgt spid="4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par>
                                <p:cTn id="77" presetID="10"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0" presetClass="entr" presetSubtype="0"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500"/>
                                        <p:tgtEl>
                                          <p:spTgt spid="4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par>
                                <p:cTn id="98" presetID="2" presetClass="entr" presetSubtype="8" fill="hold" grpId="0" nodeType="withEffect">
                                  <p:stCondLst>
                                    <p:cond delay="0"/>
                                  </p:stCondLst>
                                  <p:childTnLst>
                                    <p:set>
                                      <p:cBhvr>
                                        <p:cTn id="99" dur="1" fill="hold">
                                          <p:stCondLst>
                                            <p:cond delay="0"/>
                                          </p:stCondLst>
                                        </p:cTn>
                                        <p:tgtEl>
                                          <p:spTgt spid="57"/>
                                        </p:tgtEl>
                                        <p:attrNameLst>
                                          <p:attrName>style.visibility</p:attrName>
                                        </p:attrNameLst>
                                      </p:cBhvr>
                                      <p:to>
                                        <p:strVal val="visible"/>
                                      </p:to>
                                    </p:set>
                                    <p:anim calcmode="lin" valueType="num">
                                      <p:cBhvr additive="base">
                                        <p:cTn id="100" dur="500" fill="hold"/>
                                        <p:tgtEl>
                                          <p:spTgt spid="57"/>
                                        </p:tgtEl>
                                        <p:attrNameLst>
                                          <p:attrName>ppt_x</p:attrName>
                                        </p:attrNameLst>
                                      </p:cBhvr>
                                      <p:tavLst>
                                        <p:tav tm="0">
                                          <p:val>
                                            <p:strVal val="0-#ppt_w/2"/>
                                          </p:val>
                                        </p:tav>
                                        <p:tav tm="100000">
                                          <p:val>
                                            <p:strVal val="#ppt_x"/>
                                          </p:val>
                                        </p:tav>
                                      </p:tavLst>
                                    </p:anim>
                                    <p:anim calcmode="lin" valueType="num">
                                      <p:cBhvr additive="base">
                                        <p:cTn id="101"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fade">
                                      <p:cBhvr>
                                        <p:cTn id="106" dur="1000"/>
                                        <p:tgtEl>
                                          <p:spTgt spid="10"/>
                                        </p:tgtEl>
                                      </p:cBhvr>
                                    </p:animEffect>
                                    <p:anim calcmode="lin" valueType="num">
                                      <p:cBhvr>
                                        <p:cTn id="107" dur="1000" fill="hold"/>
                                        <p:tgtEl>
                                          <p:spTgt spid="10"/>
                                        </p:tgtEl>
                                        <p:attrNameLst>
                                          <p:attrName>ppt_x</p:attrName>
                                        </p:attrNameLst>
                                      </p:cBhvr>
                                      <p:tavLst>
                                        <p:tav tm="0">
                                          <p:val>
                                            <p:strVal val="#ppt_x"/>
                                          </p:val>
                                        </p:tav>
                                        <p:tav tm="100000">
                                          <p:val>
                                            <p:strVal val="#ppt_x"/>
                                          </p:val>
                                        </p:tav>
                                      </p:tavLst>
                                    </p:anim>
                                    <p:anim calcmode="lin" valueType="num">
                                      <p:cBhvr>
                                        <p:cTn id="10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2" grpId="0"/>
      <p:bldP spid="21" grpId="0" animBg="1"/>
      <p:bldP spid="23" grpId="0"/>
      <p:bldP spid="24" grpId="0" animBg="1"/>
      <p:bldP spid="25" grpId="0"/>
      <p:bldP spid="26" grpId="0" animBg="1"/>
      <p:bldP spid="27" grpId="0"/>
      <p:bldP spid="28" grpId="0" animBg="1"/>
      <p:bldP spid="29" grpId="0"/>
      <p:bldP spid="30" grpId="0" animBg="1"/>
      <p:bldP spid="31" grpId="0"/>
      <p:bldP spid="32" grpId="0" animBg="1"/>
      <p:bldP spid="33" grpId="0"/>
      <p:bldP spid="56" grpId="0"/>
      <p:bldP spid="57" grpId="0"/>
      <p:bldP spid="10" grpId="0"/>
      <p:bldP spid="11" grpId="0"/>
      <p:bldP spid="40" grpId="0"/>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F4524-D848-AFA0-4A2D-29A333AB1824}"/>
              </a:ext>
            </a:extLst>
          </p:cNvPr>
          <p:cNvSpPr>
            <a:spLocks noGrp="1"/>
          </p:cNvSpPr>
          <p:nvPr>
            <p:ph type="sldNum" sz="quarter" idx="12"/>
          </p:nvPr>
        </p:nvSpPr>
        <p:spPr/>
        <p:txBody>
          <a:bodyPr/>
          <a:lstStyle/>
          <a:p>
            <a:fld id="{1439B881-FF71-453B-BF67-DEFD3B67D9A8}" type="slidenum">
              <a:rPr lang="en-CA" smtClean="0"/>
              <a:t>18</a:t>
            </a:fld>
            <a:endParaRPr lang="en-CA"/>
          </a:p>
        </p:txBody>
      </p:sp>
      <p:sp>
        <p:nvSpPr>
          <p:cNvPr id="2" name="TextBox 1">
            <a:extLst>
              <a:ext uri="{FF2B5EF4-FFF2-40B4-BE49-F238E27FC236}">
                <a16:creationId xmlns:a16="http://schemas.microsoft.com/office/drawing/2014/main" id="{EF0B7273-F6D4-9A41-F2B0-1C26973B6619}"/>
              </a:ext>
            </a:extLst>
          </p:cNvPr>
          <p:cNvSpPr txBox="1"/>
          <p:nvPr/>
        </p:nvSpPr>
        <p:spPr>
          <a:xfrm>
            <a:off x="391184" y="771745"/>
            <a:ext cx="10542694" cy="3170099"/>
          </a:xfrm>
          <a:prstGeom prst="rect">
            <a:avLst/>
          </a:prstGeom>
          <a:noFill/>
        </p:spPr>
        <p:txBody>
          <a:bodyPr wrap="none" rtlCol="0">
            <a:spAutoFit/>
          </a:bodyPr>
          <a:lstStyle/>
          <a:p>
            <a:r>
              <a:rPr lang="en-CA" sz="900" dirty="0">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 Federal and provincial governments should stay at </a:t>
            </a:r>
            <a:r>
              <a:rPr lang="en-US" sz="2000" i="1" dirty="0">
                <a:solidFill>
                  <a:prstClr val="black"/>
                </a:solidFill>
                <a:latin typeface="Times New Roman" panose="02020603050405020304" pitchFamily="18" charset="0"/>
                <a:cs typeface="Times New Roman" panose="02020603050405020304" pitchFamily="18" charset="0"/>
              </a:rPr>
              <a:t>arms length.</a:t>
            </a:r>
          </a:p>
          <a:p>
            <a:endParaRPr lang="en-US" sz="2000" i="1" dirty="0">
              <a:solidFill>
                <a:prstClr val="black"/>
              </a:solidFill>
              <a:latin typeface="Times New Roman" panose="02020603050405020304" pitchFamily="18" charset="0"/>
              <a:cs typeface="Times New Roman" panose="02020603050405020304" pitchFamily="18" charset="0"/>
            </a:endParaRPr>
          </a:p>
          <a:p>
            <a:r>
              <a:rPr lang="en-CA" sz="2000" b="1" dirty="0">
                <a:latin typeface="Times New Roman" panose="02020603050405020304" pitchFamily="18" charset="0"/>
                <a:cs typeface="Times New Roman" panose="02020603050405020304" pitchFamily="18" charset="0"/>
              </a:rPr>
              <a:t>Needs government leadership to –</a:t>
            </a:r>
          </a:p>
          <a:p>
            <a:r>
              <a:rPr lang="en-CA" sz="2000" dirty="0">
                <a:latin typeface="Times New Roman" panose="02020603050405020304" pitchFamily="18" charset="0"/>
                <a:cs typeface="Times New Roman" panose="02020603050405020304" pitchFamily="18" charset="0"/>
              </a:rPr>
              <a:t>       - Stop all subsidies to fossil fuels; fully embrace renewable clean energy.</a:t>
            </a:r>
          </a:p>
          <a:p>
            <a:r>
              <a:rPr lang="en-CA" sz="2000" dirty="0">
                <a:latin typeface="Times New Roman" panose="02020603050405020304" pitchFamily="18" charset="0"/>
                <a:cs typeface="Times New Roman" panose="02020603050405020304" pitchFamily="18" charset="0"/>
              </a:rPr>
              <a:t>       - </a:t>
            </a:r>
            <a:r>
              <a:rPr lang="en-CA" sz="2000" b="1" dirty="0">
                <a:latin typeface="Times New Roman" panose="02020603050405020304" pitchFamily="18" charset="0"/>
                <a:cs typeface="Times New Roman" panose="02020603050405020304" pitchFamily="18" charset="0"/>
              </a:rPr>
              <a:t>Provide subsidies to small businesses or public groups developing </a:t>
            </a:r>
            <a:r>
              <a:rPr lang="en-CA" sz="2000" b="1" dirty="0" err="1">
                <a:latin typeface="Times New Roman" panose="02020603050405020304" pitchFamily="18" charset="0"/>
                <a:cs typeface="Times New Roman" panose="02020603050405020304" pitchFamily="18" charset="0"/>
              </a:rPr>
              <a:t>mesogrids</a:t>
            </a:r>
            <a:r>
              <a:rPr lang="en-CA" sz="2000" b="1" dirty="0">
                <a:latin typeface="Times New Roman" panose="02020603050405020304" pitchFamily="18" charset="0"/>
                <a:cs typeface="Times New Roman" panose="02020603050405020304" pitchFamily="18" charset="0"/>
              </a:rPr>
              <a:t>. </a:t>
            </a:r>
          </a:p>
          <a:p>
            <a:r>
              <a:rPr lang="en-CA" sz="2000" dirty="0">
                <a:latin typeface="Times New Roman" panose="02020603050405020304" pitchFamily="18" charset="0"/>
                <a:cs typeface="Times New Roman" panose="02020603050405020304" pitchFamily="18" charset="0"/>
              </a:rPr>
              <a:t>       - Work with provincial governments to upgrade major electric grids – West-East rather than N-S.</a:t>
            </a:r>
          </a:p>
          <a:p>
            <a:r>
              <a:rPr lang="en-CA" sz="2000" dirty="0">
                <a:latin typeface="Times New Roman" panose="02020603050405020304" pitchFamily="18" charset="0"/>
                <a:cs typeface="Times New Roman" panose="02020603050405020304" pitchFamily="18" charset="0"/>
              </a:rPr>
              <a:t>       - Encourage industries to convert to electricity from fossil </a:t>
            </a:r>
          </a:p>
          <a:p>
            <a:r>
              <a:rPr lang="en-CA" sz="2000" dirty="0">
                <a:latin typeface="Times New Roman" panose="02020603050405020304" pitchFamily="18" charset="0"/>
                <a:cs typeface="Times New Roman" panose="02020603050405020304" pitchFamily="18" charset="0"/>
              </a:rPr>
              <a:t>         fuels (much </a:t>
            </a:r>
            <a:r>
              <a:rPr lang="en-CA" sz="2000" u="sng" dirty="0">
                <a:latin typeface="Times New Roman" panose="02020603050405020304" pitchFamily="18" charset="0"/>
                <a:cs typeface="Times New Roman" panose="02020603050405020304" pitchFamily="18" charset="0"/>
              </a:rPr>
              <a:t>cheaper</a:t>
            </a:r>
            <a:r>
              <a:rPr lang="en-CA" sz="2000" dirty="0">
                <a:latin typeface="Times New Roman" panose="02020603050405020304" pitchFamily="18" charset="0"/>
                <a:cs typeface="Times New Roman" panose="02020603050405020304" pitchFamily="18" charset="0"/>
              </a:rPr>
              <a:t>, less </a:t>
            </a:r>
            <a:r>
              <a:rPr lang="en-CA" sz="2000" u="sng" dirty="0">
                <a:latin typeface="Times New Roman" panose="02020603050405020304" pitchFamily="18" charset="0"/>
                <a:cs typeface="Times New Roman" panose="02020603050405020304" pitchFamily="18" charset="0"/>
              </a:rPr>
              <a:t>maintenance</a:t>
            </a:r>
            <a:r>
              <a:rPr lang="en-CA" sz="2000" dirty="0">
                <a:latin typeface="Times New Roman" panose="02020603050405020304" pitchFamily="18" charset="0"/>
                <a:cs typeface="Times New Roman" panose="02020603050405020304" pitchFamily="18" charset="0"/>
              </a:rPr>
              <a:t>).</a:t>
            </a:r>
          </a:p>
          <a:p>
            <a:r>
              <a:rPr lang="en-CA" sz="2000" dirty="0">
                <a:latin typeface="Times New Roman" panose="02020603050405020304" pitchFamily="18" charset="0"/>
                <a:cs typeface="Times New Roman" panose="02020603050405020304" pitchFamily="18" charset="0"/>
              </a:rPr>
              <a:t>       - Ensure </a:t>
            </a:r>
            <a:r>
              <a:rPr lang="en-US" sz="2000" dirty="0">
                <a:latin typeface="Times New Roman" panose="02020603050405020304" pitchFamily="18" charset="0"/>
                <a:cs typeface="Times New Roman" panose="02020603050405020304" pitchFamily="18" charset="0"/>
              </a:rPr>
              <a:t>cross-training courses be arranged for workers </a:t>
            </a:r>
          </a:p>
          <a:p>
            <a:r>
              <a:rPr lang="en-US" sz="2000" dirty="0">
                <a:latin typeface="Times New Roman" panose="02020603050405020304" pitchFamily="18" charset="0"/>
                <a:cs typeface="Times New Roman" panose="02020603050405020304" pitchFamily="18" charset="0"/>
              </a:rPr>
              <a:t>         switching from FF jobs into Renewables.</a:t>
            </a:r>
            <a:endParaRPr lang="en-CA" sz="2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474381C-54B2-FB8A-81A2-0FD521862D22}"/>
              </a:ext>
            </a:extLst>
          </p:cNvPr>
          <p:cNvSpPr txBox="1"/>
          <p:nvPr/>
        </p:nvSpPr>
        <p:spPr>
          <a:xfrm>
            <a:off x="476909" y="4325219"/>
            <a:ext cx="6412205" cy="461665"/>
          </a:xfrm>
          <a:prstGeom prst="rect">
            <a:avLst/>
          </a:prstGeom>
          <a:noFill/>
        </p:spPr>
        <p:txBody>
          <a:bodyPr wrap="none" rtlCol="0">
            <a:spAutoFit/>
          </a:bodyPr>
          <a:lstStyle/>
          <a:p>
            <a:r>
              <a:rPr lang="en-CA" sz="2400" b="1" dirty="0">
                <a:solidFill>
                  <a:srgbClr val="000099"/>
                </a:solidFill>
                <a:latin typeface="Times New Roman" panose="02020603050405020304" pitchFamily="18" charset="0"/>
                <a:cs typeface="Times New Roman" panose="02020603050405020304" pitchFamily="18" charset="0"/>
              </a:rPr>
              <a:t>Other Advantages of </a:t>
            </a:r>
            <a:r>
              <a:rPr lang="en-CA" sz="2400" b="1" dirty="0" err="1">
                <a:solidFill>
                  <a:srgbClr val="000099"/>
                </a:solidFill>
                <a:latin typeface="Times New Roman" panose="02020603050405020304" pitchFamily="18" charset="0"/>
                <a:cs typeface="Times New Roman" panose="02020603050405020304" pitchFamily="18" charset="0"/>
              </a:rPr>
              <a:t>Mesogrids</a:t>
            </a:r>
            <a:r>
              <a:rPr lang="en-CA" sz="2400" b="1" dirty="0">
                <a:solidFill>
                  <a:srgbClr val="000099"/>
                </a:solidFill>
                <a:latin typeface="Times New Roman" panose="02020603050405020304" pitchFamily="18" charset="0"/>
                <a:cs typeface="Times New Roman" panose="02020603050405020304" pitchFamily="18" charset="0"/>
              </a:rPr>
              <a:t> of Renewables:</a:t>
            </a:r>
          </a:p>
        </p:txBody>
      </p:sp>
      <p:sp>
        <p:nvSpPr>
          <p:cNvPr id="5" name="TextBox 4">
            <a:extLst>
              <a:ext uri="{FF2B5EF4-FFF2-40B4-BE49-F238E27FC236}">
                <a16:creationId xmlns:a16="http://schemas.microsoft.com/office/drawing/2014/main" id="{411AF770-9F40-E259-1550-711C3E696523}"/>
              </a:ext>
            </a:extLst>
          </p:cNvPr>
          <p:cNvSpPr txBox="1"/>
          <p:nvPr/>
        </p:nvSpPr>
        <p:spPr>
          <a:xfrm>
            <a:off x="613501" y="4820664"/>
            <a:ext cx="11168923" cy="1015663"/>
          </a:xfrm>
          <a:prstGeom prst="rect">
            <a:avLst/>
          </a:prstGeom>
          <a:noFill/>
        </p:spPr>
        <p:txBody>
          <a:bodyPr wrap="square" rtlCol="0">
            <a:spAutoFit/>
          </a:bodyPr>
          <a:lstStyle/>
          <a:p>
            <a:pPr marL="342900" indent="-342900">
              <a:buFontTx/>
              <a:buChar char="-"/>
            </a:pPr>
            <a:r>
              <a:rPr lang="en-CA" sz="2000" dirty="0">
                <a:latin typeface="Times New Roman" panose="02020603050405020304" pitchFamily="18" charset="0"/>
                <a:cs typeface="Times New Roman" panose="02020603050405020304" pitchFamily="18" charset="0"/>
              </a:rPr>
              <a:t>Each </a:t>
            </a:r>
            <a:r>
              <a:rPr lang="en-CA" sz="2000" dirty="0" err="1">
                <a:latin typeface="Times New Roman" panose="02020603050405020304" pitchFamily="18" charset="0"/>
                <a:cs typeface="Times New Roman" panose="02020603050405020304" pitchFamily="18" charset="0"/>
              </a:rPr>
              <a:t>mesogrid</a:t>
            </a:r>
            <a:r>
              <a:rPr lang="en-CA" sz="2000" dirty="0">
                <a:latin typeface="Times New Roman" panose="02020603050405020304" pitchFamily="18" charset="0"/>
                <a:cs typeface="Times New Roman" panose="02020603050405020304" pitchFamily="18" charset="0"/>
              </a:rPr>
              <a:t> can be operated independently, with its own battery storage, or linked with others.</a:t>
            </a:r>
          </a:p>
          <a:p>
            <a:pPr marL="342900" indent="-342900">
              <a:buFontTx/>
              <a:buChar char="-"/>
            </a:pPr>
            <a:r>
              <a:rPr lang="en-CA" sz="2000" dirty="0">
                <a:latin typeface="Times New Roman" panose="02020603050405020304" pitchFamily="18" charset="0"/>
                <a:cs typeface="Times New Roman" panose="02020603050405020304" pitchFamily="18" charset="0"/>
              </a:rPr>
              <a:t>It is trifling easy to expand a </a:t>
            </a:r>
            <a:r>
              <a:rPr lang="en-CA" sz="2000" dirty="0" err="1">
                <a:latin typeface="Times New Roman" panose="02020603050405020304" pitchFamily="18" charset="0"/>
                <a:cs typeface="Times New Roman" panose="02020603050405020304" pitchFamily="18" charset="0"/>
              </a:rPr>
              <a:t>mesogrid</a:t>
            </a:r>
            <a:r>
              <a:rPr lang="en-CA" sz="2000" dirty="0">
                <a:latin typeface="Times New Roman" panose="02020603050405020304" pitchFamily="18" charset="0"/>
                <a:cs typeface="Times New Roman" panose="02020603050405020304" pitchFamily="18" charset="0"/>
              </a:rPr>
              <a:t>, simply adding more solar or wind, with no disruption in energy.</a:t>
            </a:r>
          </a:p>
          <a:p>
            <a:pPr marL="342900" indent="-342900">
              <a:buFontTx/>
              <a:buChar char="-"/>
            </a:pPr>
            <a:r>
              <a:rPr lang="en-CA" sz="2000" dirty="0">
                <a:latin typeface="Times New Roman" panose="02020603050405020304" pitchFamily="18" charset="0"/>
                <a:cs typeface="Times New Roman" panose="02020603050405020304" pitchFamily="18" charset="0"/>
              </a:rPr>
              <a:t>With </a:t>
            </a:r>
            <a:r>
              <a:rPr lang="en-CA" sz="2000" dirty="0" err="1">
                <a:latin typeface="Times New Roman" panose="02020603050405020304" pitchFamily="18" charset="0"/>
                <a:cs typeface="Times New Roman" panose="02020603050405020304" pitchFamily="18" charset="0"/>
              </a:rPr>
              <a:t>mesogrids</a:t>
            </a:r>
            <a:r>
              <a:rPr lang="en-CA" sz="2000" dirty="0">
                <a:latin typeface="Times New Roman" panose="02020603050405020304" pitchFamily="18" charset="0"/>
                <a:cs typeface="Times New Roman" panose="02020603050405020304" pitchFamily="18" charset="0"/>
              </a:rPr>
              <a:t>, less energy loss  over small distances, depending on the voltage (high voltage, less loss)</a:t>
            </a:r>
          </a:p>
        </p:txBody>
      </p:sp>
      <p:sp>
        <p:nvSpPr>
          <p:cNvPr id="7" name="TextBox 6">
            <a:extLst>
              <a:ext uri="{FF2B5EF4-FFF2-40B4-BE49-F238E27FC236}">
                <a16:creationId xmlns:a16="http://schemas.microsoft.com/office/drawing/2014/main" id="{BE1D37B6-B2CF-41CC-5B2F-685D65895C25}"/>
              </a:ext>
            </a:extLst>
          </p:cNvPr>
          <p:cNvSpPr txBox="1"/>
          <p:nvPr/>
        </p:nvSpPr>
        <p:spPr>
          <a:xfrm>
            <a:off x="391184" y="136525"/>
            <a:ext cx="99477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What should be the roles of </a:t>
            </a:r>
            <a:r>
              <a:rPr kumimoji="0" lang="en-CA" sz="24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Federal/Provincial Governments? </a:t>
            </a:r>
            <a:r>
              <a:rPr kumimoji="0" lang="en-CA"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(should be at):</a:t>
            </a:r>
            <a:endParaRPr lang="en-CA" dirty="0"/>
          </a:p>
        </p:txBody>
      </p:sp>
    </p:spTree>
    <p:extLst>
      <p:ext uri="{BB962C8B-B14F-4D97-AF65-F5344CB8AC3E}">
        <p14:creationId xmlns:p14="http://schemas.microsoft.com/office/powerpoint/2010/main" val="228832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9A946-AFED-AD25-85F4-88988EEFC17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2AD68C-8139-A206-1160-A80FFFE29C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D197B6BF-6679-D54F-6D94-920C1A0B9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581" y="136525"/>
            <a:ext cx="4459691" cy="3205403"/>
          </a:xfrm>
          <a:prstGeom prst="rect">
            <a:avLst/>
          </a:prstGeom>
        </p:spPr>
      </p:pic>
      <p:sp>
        <p:nvSpPr>
          <p:cNvPr id="7" name="TextBox 6">
            <a:extLst>
              <a:ext uri="{FF2B5EF4-FFF2-40B4-BE49-F238E27FC236}">
                <a16:creationId xmlns:a16="http://schemas.microsoft.com/office/drawing/2014/main" id="{8154466A-D0DA-2EFB-4A35-9EF1769E6EFC}"/>
              </a:ext>
            </a:extLst>
          </p:cNvPr>
          <p:cNvSpPr txBox="1"/>
          <p:nvPr/>
        </p:nvSpPr>
        <p:spPr>
          <a:xfrm>
            <a:off x="439684" y="223597"/>
            <a:ext cx="6611105" cy="892552"/>
          </a:xfrm>
          <a:prstGeom prst="rect">
            <a:avLst/>
          </a:prstGeom>
          <a:noFill/>
        </p:spPr>
        <p:txBody>
          <a:bodyPr wrap="none" rtlCol="0">
            <a:spAutoFit/>
          </a:bodyPr>
          <a:lstStyle/>
          <a:p>
            <a:r>
              <a:rPr lang="en-CA" sz="2600" b="1" dirty="0">
                <a:solidFill>
                  <a:srgbClr val="800080"/>
                </a:solidFill>
                <a:latin typeface="Times New Roman" panose="02020603050405020304" pitchFamily="18" charset="0"/>
                <a:cs typeface="Times New Roman" panose="02020603050405020304" pitchFamily="18" charset="0"/>
              </a:rPr>
              <a:t>Regions with Rapid Conversion to </a:t>
            </a:r>
          </a:p>
          <a:p>
            <a:r>
              <a:rPr lang="en-CA" sz="2600" b="1" dirty="0">
                <a:solidFill>
                  <a:srgbClr val="800080"/>
                </a:solidFill>
                <a:latin typeface="Times New Roman" panose="02020603050405020304" pitchFamily="18" charset="0"/>
                <a:cs typeface="Times New Roman" panose="02020603050405020304" pitchFamily="18" charset="0"/>
              </a:rPr>
              <a:t>                                             Renewable Energy</a:t>
            </a:r>
          </a:p>
        </p:txBody>
      </p:sp>
      <p:sp>
        <p:nvSpPr>
          <p:cNvPr id="8" name="TextBox 7">
            <a:extLst>
              <a:ext uri="{FF2B5EF4-FFF2-40B4-BE49-F238E27FC236}">
                <a16:creationId xmlns:a16="http://schemas.microsoft.com/office/drawing/2014/main" id="{50954EC6-1A99-7B82-916F-7428D13910A9}"/>
              </a:ext>
            </a:extLst>
          </p:cNvPr>
          <p:cNvSpPr txBox="1"/>
          <p:nvPr/>
        </p:nvSpPr>
        <p:spPr>
          <a:xfrm>
            <a:off x="286284" y="1134218"/>
            <a:ext cx="7481535" cy="5539978"/>
          </a:xfrm>
          <a:prstGeom prst="rect">
            <a:avLst/>
          </a:prstGeom>
          <a:noFill/>
        </p:spPr>
        <p:txBody>
          <a:bodyPr wrap="none" rtlCol="0">
            <a:spAutoFit/>
          </a:bodyPr>
          <a:lstStyle/>
          <a:p>
            <a:r>
              <a:rPr lang="en-CA" b="1" dirty="0">
                <a:solidFill>
                  <a:srgbClr val="000099"/>
                </a:solidFill>
                <a:latin typeface="Times New Roman" panose="02020603050405020304" pitchFamily="18" charset="0"/>
                <a:cs typeface="Times New Roman" panose="02020603050405020304" pitchFamily="18" charset="0"/>
              </a:rPr>
              <a:t>California</a:t>
            </a:r>
            <a:r>
              <a:rPr lang="en-CA" dirty="0">
                <a:latin typeface="Times New Roman" panose="02020603050405020304" pitchFamily="18" charset="0"/>
                <a:cs typeface="Times New Roman" panose="02020603050405020304" pitchFamily="18" charset="0"/>
              </a:rPr>
              <a:t> – 40% retail energy is solar, wind, and geothermal.</a:t>
            </a:r>
          </a:p>
          <a:p>
            <a:r>
              <a:rPr lang="en-CA" dirty="0">
                <a:latin typeface="Times New Roman" panose="02020603050405020304" pitchFamily="18" charset="0"/>
                <a:cs typeface="Times New Roman" panose="02020603050405020304" pitchFamily="18" charset="0"/>
              </a:rPr>
              <a:t>	 –  state is </a:t>
            </a:r>
            <a:r>
              <a:rPr lang="en-CA" dirty="0">
                <a:solidFill>
                  <a:srgbClr val="000099"/>
                </a:solidFill>
                <a:latin typeface="Times New Roman" panose="02020603050405020304" pitchFamily="18" charset="0"/>
                <a:cs typeface="Times New Roman" panose="02020603050405020304" pitchFamily="18" charset="0"/>
              </a:rPr>
              <a:t>now 100% renewable on grid every other day</a:t>
            </a:r>
            <a:r>
              <a:rPr lang="en-CA" dirty="0">
                <a:latin typeface="Times New Roman" panose="02020603050405020304" pitchFamily="18" charset="0"/>
                <a:cs typeface="Times New Roman" panose="02020603050405020304" pitchFamily="18" charset="0"/>
              </a:rPr>
              <a:t>.</a:t>
            </a:r>
          </a:p>
          <a:p>
            <a:r>
              <a:rPr lang="en-CA" dirty="0">
                <a:latin typeface="Times New Roman" panose="02020603050405020304" pitchFamily="18" charset="0"/>
                <a:cs typeface="Times New Roman" panose="02020603050405020304" pitchFamily="18" charset="0"/>
              </a:rPr>
              <a:t>	 –  </a:t>
            </a:r>
            <a:r>
              <a:rPr lang="en-CA" dirty="0">
                <a:solidFill>
                  <a:srgbClr val="000099"/>
                </a:solidFill>
                <a:latin typeface="Times New Roman" panose="02020603050405020304" pitchFamily="18" charset="0"/>
                <a:cs typeface="Times New Roman" panose="02020603050405020304" pitchFamily="18" charset="0"/>
              </a:rPr>
              <a:t>LA pledges 100% renewable energy by 2035</a:t>
            </a:r>
            <a:r>
              <a:rPr lang="en-CA" dirty="0">
                <a:latin typeface="Times New Roman" panose="02020603050405020304" pitchFamily="18" charset="0"/>
                <a:cs typeface="Times New Roman" panose="02020603050405020304" pitchFamily="18" charset="0"/>
              </a:rPr>
              <a:t>. </a:t>
            </a:r>
          </a:p>
          <a:p>
            <a:r>
              <a:rPr lang="en-CA" b="1" dirty="0">
                <a:latin typeface="Times New Roman" panose="02020603050405020304" pitchFamily="18" charset="0"/>
                <a:cs typeface="Times New Roman" panose="02020603050405020304" pitchFamily="18" charset="0"/>
              </a:rPr>
              <a:t>Texas</a:t>
            </a:r>
            <a:r>
              <a:rPr lang="en-CA" dirty="0">
                <a:latin typeface="Times New Roman" panose="02020603050405020304" pitchFamily="18" charset="0"/>
                <a:cs typeface="Times New Roman" panose="02020603050405020304" pitchFamily="18" charset="0"/>
              </a:rPr>
              <a:t>	 –  1</a:t>
            </a:r>
            <a:r>
              <a:rPr lang="en-CA" baseline="30000" dirty="0">
                <a:latin typeface="Times New Roman" panose="02020603050405020304" pitchFamily="18" charset="0"/>
                <a:cs typeface="Times New Roman" panose="02020603050405020304" pitchFamily="18" charset="0"/>
              </a:rPr>
              <a:t>st</a:t>
            </a:r>
            <a:r>
              <a:rPr lang="en-CA" dirty="0">
                <a:latin typeface="Times New Roman" panose="02020603050405020304" pitchFamily="18" charset="0"/>
                <a:cs typeface="Times New Roman" panose="02020603050405020304" pitchFamily="18" charset="0"/>
              </a:rPr>
              <a:t> in U.S. in wind power, 2</a:t>
            </a:r>
            <a:r>
              <a:rPr lang="en-CA" baseline="30000" dirty="0">
                <a:latin typeface="Times New Roman" panose="02020603050405020304" pitchFamily="18" charset="0"/>
                <a:cs typeface="Times New Roman" panose="02020603050405020304" pitchFamily="18" charset="0"/>
              </a:rPr>
              <a:t>nd</a:t>
            </a:r>
            <a:r>
              <a:rPr lang="en-CA" dirty="0">
                <a:latin typeface="Times New Roman" panose="02020603050405020304" pitchFamily="18" charset="0"/>
                <a:cs typeface="Times New Roman" panose="02020603050405020304" pitchFamily="18" charset="0"/>
              </a:rPr>
              <a:t> in battery storage, 3</a:t>
            </a:r>
            <a:r>
              <a:rPr lang="en-CA" baseline="30000" dirty="0">
                <a:latin typeface="Times New Roman" panose="02020603050405020304" pitchFamily="18" charset="0"/>
                <a:cs typeface="Times New Roman" panose="02020603050405020304" pitchFamily="18" charset="0"/>
              </a:rPr>
              <a:t>rd</a:t>
            </a:r>
            <a:r>
              <a:rPr lang="en-CA" dirty="0">
                <a:latin typeface="Times New Roman" panose="02020603050405020304" pitchFamily="18" charset="0"/>
                <a:cs typeface="Times New Roman" panose="02020603050405020304" pitchFamily="18" charset="0"/>
              </a:rPr>
              <a:t> in EVs.</a:t>
            </a:r>
          </a:p>
          <a:p>
            <a:endParaRPr lang="en-CA" sz="1000" dirty="0">
              <a:latin typeface="Times New Roman" panose="02020603050405020304" pitchFamily="18" charset="0"/>
              <a:cs typeface="Times New Roman" panose="02020603050405020304" pitchFamily="18" charset="0"/>
            </a:endParaRPr>
          </a:p>
          <a:p>
            <a:r>
              <a:rPr lang="en-CA" b="1" dirty="0">
                <a:latin typeface="Times New Roman" panose="02020603050405020304" pitchFamily="18" charset="0"/>
                <a:cs typeface="Times New Roman" panose="02020603050405020304" pitchFamily="18" charset="0"/>
              </a:rPr>
              <a:t>Europe</a:t>
            </a:r>
            <a:r>
              <a:rPr lang="en-CA" dirty="0">
                <a:latin typeface="Times New Roman" panose="02020603050405020304" pitchFamily="18" charset="0"/>
                <a:cs typeface="Times New Roman" panose="02020603050405020304" pitchFamily="18" charset="0"/>
              </a:rPr>
              <a:t>	 –  19% of electric energy is renewable, 2021; since the Russian </a:t>
            </a:r>
          </a:p>
          <a:p>
            <a:r>
              <a:rPr lang="en-CA" dirty="0">
                <a:latin typeface="Times New Roman" panose="02020603050405020304" pitchFamily="18" charset="0"/>
                <a:cs typeface="Times New Roman" panose="02020603050405020304" pitchFamily="18" charset="0"/>
              </a:rPr>
              <a:t>	     invasion Ukraine, cut in gas supply, converting more rapidly.</a:t>
            </a:r>
          </a:p>
          <a:p>
            <a:r>
              <a:rPr lang="en-CA" dirty="0">
                <a:latin typeface="Times New Roman" panose="02020603050405020304" pitchFamily="18" charset="0"/>
                <a:cs typeface="Times New Roman" panose="02020603050405020304" pitchFamily="18" charset="0"/>
              </a:rPr>
              <a:t>	 –  Pledge 55% by 2030 , 100% by 2050, cost estimate $5.3 trillion.</a:t>
            </a:r>
          </a:p>
          <a:p>
            <a:r>
              <a:rPr lang="en-CA" b="1" dirty="0">
                <a:solidFill>
                  <a:srgbClr val="000099"/>
                </a:solidFill>
                <a:latin typeface="Times New Roman" panose="02020603050405020304" pitchFamily="18" charset="0"/>
                <a:cs typeface="Times New Roman" panose="02020603050405020304" pitchFamily="18" charset="0"/>
              </a:rPr>
              <a:t>Spain</a:t>
            </a:r>
            <a:r>
              <a:rPr lang="en-CA" dirty="0">
                <a:latin typeface="Times New Roman" panose="02020603050405020304" pitchFamily="18" charset="0"/>
                <a:cs typeface="Times New Roman" panose="02020603050405020304" pitchFamily="18" charset="0"/>
              </a:rPr>
              <a:t>	 –  Total </a:t>
            </a:r>
            <a:r>
              <a:rPr lang="en-CA" dirty="0">
                <a:solidFill>
                  <a:srgbClr val="000099"/>
                </a:solidFill>
                <a:latin typeface="Times New Roman" panose="02020603050405020304" pitchFamily="18" charset="0"/>
                <a:cs typeface="Times New Roman" panose="02020603050405020304" pitchFamily="18" charset="0"/>
              </a:rPr>
              <a:t>electric generation was 80% renewable in Jan.2023</a:t>
            </a:r>
            <a:r>
              <a:rPr lang="en-CA" dirty="0">
                <a:latin typeface="Times New Roman" panose="02020603050405020304" pitchFamily="18" charset="0"/>
                <a:cs typeface="Times New Roman" panose="02020603050405020304" pitchFamily="18" charset="0"/>
              </a:rPr>
              <a:t>.</a:t>
            </a:r>
          </a:p>
          <a:p>
            <a:endParaRPr lang="en-CA" sz="1000" dirty="0">
              <a:latin typeface="Times New Roman" panose="02020603050405020304" pitchFamily="18" charset="0"/>
              <a:cs typeface="Times New Roman" panose="02020603050405020304" pitchFamily="18" charset="0"/>
            </a:endParaRPr>
          </a:p>
          <a:p>
            <a:r>
              <a:rPr lang="en-CA" b="1" dirty="0">
                <a:solidFill>
                  <a:srgbClr val="000099"/>
                </a:solidFill>
                <a:latin typeface="Times New Roman" panose="02020603050405020304" pitchFamily="18" charset="0"/>
                <a:cs typeface="Times New Roman" panose="02020603050405020304" pitchFamily="18" charset="0"/>
              </a:rPr>
              <a:t>Asia Pacific </a:t>
            </a:r>
            <a:r>
              <a:rPr lang="en-CA" dirty="0">
                <a:solidFill>
                  <a:srgbClr val="000099"/>
                </a:solidFill>
                <a:latin typeface="Times New Roman" panose="02020603050405020304" pitchFamily="18" charset="0"/>
                <a:cs typeface="Times New Roman" panose="02020603050405020304" pitchFamily="18" charset="0"/>
              </a:rPr>
              <a:t>– EVs now cost less than ICE vehicles, 2024.</a:t>
            </a:r>
          </a:p>
          <a:p>
            <a:r>
              <a:rPr lang="en-CA" dirty="0">
                <a:latin typeface="Times New Roman" panose="02020603050405020304" pitchFamily="18" charset="0"/>
                <a:cs typeface="Times New Roman" panose="02020603050405020304" pitchFamily="18" charset="0"/>
              </a:rPr>
              <a:t>	 – </a:t>
            </a:r>
            <a:r>
              <a:rPr lang="en-CA" dirty="0">
                <a:solidFill>
                  <a:srgbClr val="000099"/>
                </a:solidFill>
                <a:latin typeface="Times New Roman" panose="02020603050405020304" pitchFamily="18" charset="0"/>
                <a:cs typeface="Times New Roman" panose="02020603050405020304" pitchFamily="18" charset="0"/>
              </a:rPr>
              <a:t>China</a:t>
            </a:r>
            <a:r>
              <a:rPr lang="en-CA" dirty="0">
                <a:latin typeface="Times New Roman" panose="02020603050405020304" pitchFamily="18" charset="0"/>
                <a:cs typeface="Times New Roman" panose="02020603050405020304" pitchFamily="18" charset="0"/>
              </a:rPr>
              <a:t> largest C-emitter, but </a:t>
            </a:r>
            <a:r>
              <a:rPr lang="en-CA" dirty="0">
                <a:solidFill>
                  <a:srgbClr val="000099"/>
                </a:solidFill>
                <a:latin typeface="Times New Roman" panose="02020603050405020304" pitchFamily="18" charset="0"/>
                <a:cs typeface="Times New Roman" panose="02020603050405020304" pitchFamily="18" charset="0"/>
              </a:rPr>
              <a:t>pledges carbon-neutral by 2060</a:t>
            </a:r>
            <a:r>
              <a:rPr lang="en-CA" dirty="0">
                <a:latin typeface="Times New Roman" panose="02020603050405020304" pitchFamily="18" charset="0"/>
                <a:cs typeface="Times New Roman" panose="02020603050405020304" pitchFamily="18" charset="0"/>
              </a:rPr>
              <a:t>.</a:t>
            </a:r>
          </a:p>
          <a:p>
            <a:r>
              <a:rPr lang="en-CA" b="1" dirty="0">
                <a:latin typeface="Times New Roman" panose="02020603050405020304" pitchFamily="18" charset="0"/>
                <a:cs typeface="Times New Roman" panose="02020603050405020304" pitchFamily="18" charset="0"/>
              </a:rPr>
              <a:t>Africa</a:t>
            </a:r>
            <a:r>
              <a:rPr lang="en-CA" dirty="0">
                <a:latin typeface="Times New Roman" panose="02020603050405020304" pitchFamily="18" charset="0"/>
                <a:cs typeface="Times New Roman" panose="02020603050405020304" pitchFamily="18" charset="0"/>
              </a:rPr>
              <a:t>	 – greatest solar potential for full conversion, but lack investments.</a:t>
            </a:r>
          </a:p>
          <a:p>
            <a:r>
              <a:rPr lang="en-CA" dirty="0">
                <a:latin typeface="Times New Roman" panose="02020603050405020304" pitchFamily="18" charset="0"/>
                <a:cs typeface="Times New Roman" panose="02020603050405020304" pitchFamily="18" charset="0"/>
              </a:rPr>
              <a:t>	 – Renewables could drive their economies, so good prospects.</a:t>
            </a:r>
          </a:p>
          <a:p>
            <a:endParaRPr lang="en-CA" sz="1000" dirty="0">
              <a:latin typeface="Times New Roman" panose="02020603050405020304" pitchFamily="18" charset="0"/>
              <a:cs typeface="Times New Roman" panose="02020603050405020304" pitchFamily="18" charset="0"/>
            </a:endParaRPr>
          </a:p>
          <a:p>
            <a:r>
              <a:rPr lang="en-CA" b="1" dirty="0">
                <a:latin typeface="Times New Roman" panose="02020603050405020304" pitchFamily="18" charset="0"/>
                <a:cs typeface="Times New Roman" panose="02020603050405020304" pitchFamily="18" charset="0"/>
              </a:rPr>
              <a:t>Canada</a:t>
            </a:r>
            <a:r>
              <a:rPr lang="en-CA" dirty="0">
                <a:latin typeface="Times New Roman" panose="02020603050405020304" pitchFamily="18" charset="0"/>
                <a:cs typeface="Times New Roman" panose="02020603050405020304" pitchFamily="18" charset="0"/>
              </a:rPr>
              <a:t>	 – We have the financial capability, but too much ‘fossil fuel’ inertia.</a:t>
            </a:r>
          </a:p>
          <a:p>
            <a:r>
              <a:rPr lang="en-CA" dirty="0">
                <a:latin typeface="Times New Roman" panose="02020603050405020304" pitchFamily="18" charset="0"/>
                <a:cs typeface="Times New Roman" panose="02020603050405020304" pitchFamily="18" charset="0"/>
              </a:rPr>
              <a:t>	 – Including existing hydro-electric, we could easily reach 50% </a:t>
            </a:r>
          </a:p>
          <a:p>
            <a:r>
              <a:rPr lang="en-CA" dirty="0">
                <a:latin typeface="Times New Roman" panose="02020603050405020304" pitchFamily="18" charset="0"/>
                <a:cs typeface="Times New Roman" panose="02020603050405020304" pitchFamily="18" charset="0"/>
              </a:rPr>
              <a:t>	    renewable grid energy by 2030, &gt;90% by 2040.  2022 – 17%.</a:t>
            </a:r>
          </a:p>
          <a:p>
            <a:r>
              <a:rPr lang="en-CA" dirty="0">
                <a:latin typeface="Times New Roman" panose="02020603050405020304" pitchFamily="18" charset="0"/>
                <a:cs typeface="Times New Roman" panose="02020603050405020304" pitchFamily="18" charset="0"/>
              </a:rPr>
              <a:t>	 – Industry would convert to electric during major maintenance; easy</a:t>
            </a:r>
          </a:p>
          <a:p>
            <a:r>
              <a:rPr lang="en-CA" dirty="0">
                <a:latin typeface="Times New Roman" panose="02020603050405020304" pitchFamily="18" charset="0"/>
                <a:cs typeface="Times New Roman" panose="02020603050405020304" pitchFamily="18" charset="0"/>
              </a:rPr>
              <a:t>	    because energy efficiency of fossil fuels ~ 10%, renewables 70%.</a:t>
            </a:r>
          </a:p>
          <a:p>
            <a:r>
              <a:rPr lang="en-CA" dirty="0">
                <a:latin typeface="Times New Roman" panose="02020603050405020304" pitchFamily="18" charset="0"/>
                <a:cs typeface="Times New Roman" panose="02020603050405020304" pitchFamily="18" charset="0"/>
              </a:rPr>
              <a:t>	    And electric energy is far cheaper. </a:t>
            </a:r>
          </a:p>
        </p:txBody>
      </p:sp>
      <p:pic>
        <p:nvPicPr>
          <p:cNvPr id="12" name="Picture 11">
            <a:extLst>
              <a:ext uri="{FF2B5EF4-FFF2-40B4-BE49-F238E27FC236}">
                <a16:creationId xmlns:a16="http://schemas.microsoft.com/office/drawing/2014/main" id="{3350E215-A370-440F-9B34-E5C2AE9C8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92" y="3429000"/>
            <a:ext cx="4429133" cy="3341179"/>
          </a:xfrm>
          <a:prstGeom prst="rect">
            <a:avLst/>
          </a:prstGeom>
        </p:spPr>
      </p:pic>
      <p:sp>
        <p:nvSpPr>
          <p:cNvPr id="13" name="TextBox 12">
            <a:extLst>
              <a:ext uri="{FF2B5EF4-FFF2-40B4-BE49-F238E27FC236}">
                <a16:creationId xmlns:a16="http://schemas.microsoft.com/office/drawing/2014/main" id="{330F1279-3BD7-4C9F-B8AD-12C0BB667D10}"/>
              </a:ext>
            </a:extLst>
          </p:cNvPr>
          <p:cNvSpPr txBox="1"/>
          <p:nvPr/>
        </p:nvSpPr>
        <p:spPr>
          <a:xfrm>
            <a:off x="9177056" y="485207"/>
            <a:ext cx="1077474" cy="369332"/>
          </a:xfrm>
          <a:prstGeom prst="rect">
            <a:avLst/>
          </a:prstGeom>
          <a:noFill/>
        </p:spPr>
        <p:txBody>
          <a:bodyPr wrap="none" rtlCol="0">
            <a:spAutoFit/>
          </a:bodyPr>
          <a:lstStyle/>
          <a:p>
            <a:r>
              <a:rPr lang="en-CA" dirty="0">
                <a:solidFill>
                  <a:srgbClr val="FFFF99"/>
                </a:solidFill>
              </a:rPr>
              <a:t>California</a:t>
            </a:r>
          </a:p>
        </p:txBody>
      </p:sp>
      <p:sp>
        <p:nvSpPr>
          <p:cNvPr id="14" name="TextBox 13">
            <a:extLst>
              <a:ext uri="{FF2B5EF4-FFF2-40B4-BE49-F238E27FC236}">
                <a16:creationId xmlns:a16="http://schemas.microsoft.com/office/drawing/2014/main" id="{26698017-FCD5-FF06-A43A-5AEE1363BE33}"/>
              </a:ext>
            </a:extLst>
          </p:cNvPr>
          <p:cNvSpPr txBox="1"/>
          <p:nvPr/>
        </p:nvSpPr>
        <p:spPr>
          <a:xfrm>
            <a:off x="9400322" y="3450921"/>
            <a:ext cx="854208" cy="369332"/>
          </a:xfrm>
          <a:prstGeom prst="rect">
            <a:avLst/>
          </a:prstGeom>
          <a:noFill/>
        </p:spPr>
        <p:txBody>
          <a:bodyPr wrap="none" rtlCol="0">
            <a:spAutoFit/>
          </a:bodyPr>
          <a:lstStyle/>
          <a:p>
            <a:r>
              <a:rPr lang="en-CA" dirty="0">
                <a:solidFill>
                  <a:srgbClr val="FFFF99"/>
                </a:solidFill>
              </a:rPr>
              <a:t>Europe</a:t>
            </a:r>
          </a:p>
        </p:txBody>
      </p:sp>
    </p:spTree>
    <p:extLst>
      <p:ext uri="{BB962C8B-B14F-4D97-AF65-F5344CB8AC3E}">
        <p14:creationId xmlns:p14="http://schemas.microsoft.com/office/powerpoint/2010/main" val="3936205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736843-BAFE-F943-24DC-ADEB21F94943}"/>
              </a:ext>
            </a:extLst>
          </p:cNvPr>
          <p:cNvSpPr>
            <a:spLocks noGrp="1"/>
          </p:cNvSpPr>
          <p:nvPr>
            <p:ph type="sldNum" sz="quarter" idx="12"/>
          </p:nvPr>
        </p:nvSpPr>
        <p:spPr/>
        <p:txBody>
          <a:bodyPr/>
          <a:lstStyle/>
          <a:p>
            <a:fld id="{1439B881-FF71-453B-BF67-DEFD3B67D9A8}" type="slidenum">
              <a:rPr lang="en-CA" smtClean="0"/>
              <a:t>2</a:t>
            </a:fld>
            <a:endParaRPr lang="en-CA"/>
          </a:p>
        </p:txBody>
      </p:sp>
      <p:pic>
        <p:nvPicPr>
          <p:cNvPr id="15" name="Picture 14">
            <a:extLst>
              <a:ext uri="{FF2B5EF4-FFF2-40B4-BE49-F238E27FC236}">
                <a16:creationId xmlns:a16="http://schemas.microsoft.com/office/drawing/2014/main" id="{5B68A80F-A843-FEDA-0139-F6B2BF44A20C}"/>
              </a:ext>
            </a:extLst>
          </p:cNvPr>
          <p:cNvPicPr>
            <a:picLocks noChangeAspect="1"/>
          </p:cNvPicPr>
          <p:nvPr/>
        </p:nvPicPr>
        <p:blipFill>
          <a:blip r:embed="rId3"/>
          <a:stretch>
            <a:fillRect/>
          </a:stretch>
        </p:blipFill>
        <p:spPr>
          <a:xfrm>
            <a:off x="429479" y="897491"/>
            <a:ext cx="5812295" cy="4353073"/>
          </a:xfrm>
          <a:prstGeom prst="rect">
            <a:avLst/>
          </a:prstGeom>
        </p:spPr>
      </p:pic>
      <p:sp>
        <p:nvSpPr>
          <p:cNvPr id="17" name="TextBox 16">
            <a:extLst>
              <a:ext uri="{FF2B5EF4-FFF2-40B4-BE49-F238E27FC236}">
                <a16:creationId xmlns:a16="http://schemas.microsoft.com/office/drawing/2014/main" id="{9EA83467-0F43-4660-741E-479BB852CAFD}"/>
              </a:ext>
            </a:extLst>
          </p:cNvPr>
          <p:cNvSpPr txBox="1"/>
          <p:nvPr/>
        </p:nvSpPr>
        <p:spPr>
          <a:xfrm>
            <a:off x="205179" y="63702"/>
            <a:ext cx="8884612" cy="523220"/>
          </a:xfrm>
          <a:prstGeom prst="rect">
            <a:avLst/>
          </a:prstGeom>
          <a:noFill/>
        </p:spPr>
        <p:txBody>
          <a:bodyPr wrap="none" rtlCol="0">
            <a:spAutoFit/>
          </a:bodyPr>
          <a:lstStyle/>
          <a:p>
            <a:r>
              <a:rPr lang="en-CA" sz="2800" b="1" u="sng" dirty="0">
                <a:solidFill>
                  <a:srgbClr val="800080"/>
                </a:solidFill>
                <a:latin typeface="Times New Roman" panose="02020603050405020304" pitchFamily="18" charset="0"/>
                <a:cs typeface="Times New Roman" panose="02020603050405020304" pitchFamily="18" charset="0"/>
              </a:rPr>
              <a:t>WORST IMPACTS </a:t>
            </a:r>
            <a:r>
              <a:rPr lang="en-CA" sz="2800" b="1" dirty="0">
                <a:solidFill>
                  <a:srgbClr val="800080"/>
                </a:solidFill>
                <a:latin typeface="Times New Roman" panose="02020603050405020304" pitchFamily="18" charset="0"/>
                <a:cs typeface="Times New Roman" panose="02020603050405020304" pitchFamily="18" charset="0"/>
              </a:rPr>
              <a:t>of Climate Crisis – in the </a:t>
            </a:r>
            <a:r>
              <a:rPr lang="en-CA" sz="2800" b="1" u="sng" dirty="0">
                <a:solidFill>
                  <a:srgbClr val="800080"/>
                </a:solidFill>
                <a:latin typeface="Times New Roman" panose="02020603050405020304" pitchFamily="18" charset="0"/>
                <a:cs typeface="Times New Roman" panose="02020603050405020304" pitchFamily="18" charset="0"/>
              </a:rPr>
              <a:t>Subtropics</a:t>
            </a:r>
          </a:p>
        </p:txBody>
      </p:sp>
      <p:pic>
        <p:nvPicPr>
          <p:cNvPr id="3" name="Picture 2">
            <a:extLst>
              <a:ext uri="{FF2B5EF4-FFF2-40B4-BE49-F238E27FC236}">
                <a16:creationId xmlns:a16="http://schemas.microsoft.com/office/drawing/2014/main" id="{666BAD13-9AE3-8A9E-36E2-9476D0F55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705" y="2050362"/>
            <a:ext cx="5812295" cy="4305988"/>
          </a:xfrm>
          <a:prstGeom prst="rect">
            <a:avLst/>
          </a:prstGeom>
        </p:spPr>
      </p:pic>
      <p:sp>
        <p:nvSpPr>
          <p:cNvPr id="2" name="TextBox 1">
            <a:extLst>
              <a:ext uri="{FF2B5EF4-FFF2-40B4-BE49-F238E27FC236}">
                <a16:creationId xmlns:a16="http://schemas.microsoft.com/office/drawing/2014/main" id="{FD52B5AF-02FF-7DDA-F16C-5982FFF7604A}"/>
              </a:ext>
            </a:extLst>
          </p:cNvPr>
          <p:cNvSpPr txBox="1"/>
          <p:nvPr/>
        </p:nvSpPr>
        <p:spPr>
          <a:xfrm>
            <a:off x="554649" y="776817"/>
            <a:ext cx="540533" cy="400110"/>
          </a:xfrm>
          <a:prstGeom prst="rect">
            <a:avLst/>
          </a:prstGeom>
          <a:noFill/>
        </p:spPr>
        <p:txBody>
          <a:bodyPr wrap="none" rtlCol="0">
            <a:spAutoFit/>
          </a:bodyPr>
          <a:lstStyle/>
          <a:p>
            <a:r>
              <a:rPr lang="en-CA" sz="2000" b="1" dirty="0">
                <a:solidFill>
                  <a:srgbClr val="33CCFF"/>
                </a:solidFill>
                <a:latin typeface="Arial" panose="020B0604020202020204" pitchFamily="34" charset="0"/>
                <a:cs typeface="Arial" panose="020B0604020202020204" pitchFamily="34" charset="0"/>
              </a:rPr>
              <a:t>(A)</a:t>
            </a:r>
          </a:p>
        </p:txBody>
      </p:sp>
      <p:sp>
        <p:nvSpPr>
          <p:cNvPr id="7" name="TextBox 6">
            <a:extLst>
              <a:ext uri="{FF2B5EF4-FFF2-40B4-BE49-F238E27FC236}">
                <a16:creationId xmlns:a16="http://schemas.microsoft.com/office/drawing/2014/main" id="{B3CB4E51-17EC-4364-623D-9368E24F628E}"/>
              </a:ext>
            </a:extLst>
          </p:cNvPr>
          <p:cNvSpPr txBox="1"/>
          <p:nvPr/>
        </p:nvSpPr>
        <p:spPr>
          <a:xfrm>
            <a:off x="6574121" y="2127266"/>
            <a:ext cx="540533" cy="400110"/>
          </a:xfrm>
          <a:prstGeom prst="rect">
            <a:avLst/>
          </a:prstGeom>
          <a:noFill/>
        </p:spPr>
        <p:txBody>
          <a:bodyPr wrap="none" rtlCol="0">
            <a:spAutoFit/>
          </a:bodyPr>
          <a:lstStyle/>
          <a:p>
            <a:r>
              <a:rPr lang="en-CA" sz="2000" b="1" dirty="0">
                <a:solidFill>
                  <a:srgbClr val="33CCFF"/>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4138618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F4524-D848-AFA0-4A2D-29A333AB18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317F4D6-B029-36D1-F30A-71A40DA74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835" y="857383"/>
            <a:ext cx="7615870" cy="4932741"/>
          </a:xfrm>
          <a:prstGeom prst="rect">
            <a:avLst/>
          </a:prstGeom>
        </p:spPr>
      </p:pic>
      <p:sp>
        <p:nvSpPr>
          <p:cNvPr id="2" name="TextBox 1">
            <a:extLst>
              <a:ext uri="{FF2B5EF4-FFF2-40B4-BE49-F238E27FC236}">
                <a16:creationId xmlns:a16="http://schemas.microsoft.com/office/drawing/2014/main" id="{2A268725-B065-0B3C-D3F4-339EF7DDEB3E}"/>
              </a:ext>
            </a:extLst>
          </p:cNvPr>
          <p:cNvSpPr txBox="1"/>
          <p:nvPr/>
        </p:nvSpPr>
        <p:spPr>
          <a:xfrm>
            <a:off x="387928" y="165808"/>
            <a:ext cx="3947491" cy="584775"/>
          </a:xfrm>
          <a:prstGeom prst="rect">
            <a:avLst/>
          </a:prstGeom>
          <a:noFill/>
        </p:spPr>
        <p:txBody>
          <a:bodyPr wrap="none" rtlCol="0">
            <a:spAutoFit/>
          </a:bodyPr>
          <a:lstStyle/>
          <a:p>
            <a:r>
              <a:rPr lang="en-CA" sz="3200" b="1" dirty="0">
                <a:solidFill>
                  <a:srgbClr val="800080"/>
                </a:solidFill>
                <a:latin typeface="Times New Roman" panose="02020603050405020304" pitchFamily="18" charset="0"/>
                <a:cs typeface="Times New Roman" panose="02020603050405020304" pitchFamily="18" charset="0"/>
              </a:rPr>
              <a:t>Additional Problems:</a:t>
            </a:r>
          </a:p>
        </p:txBody>
      </p:sp>
      <p:sp>
        <p:nvSpPr>
          <p:cNvPr id="3" name="TextBox 2">
            <a:extLst>
              <a:ext uri="{FF2B5EF4-FFF2-40B4-BE49-F238E27FC236}">
                <a16:creationId xmlns:a16="http://schemas.microsoft.com/office/drawing/2014/main" id="{B2C42074-B12E-6DE3-0016-EF7CCDCEBA21}"/>
              </a:ext>
            </a:extLst>
          </p:cNvPr>
          <p:cNvSpPr txBox="1"/>
          <p:nvPr/>
        </p:nvSpPr>
        <p:spPr>
          <a:xfrm>
            <a:off x="336434" y="862731"/>
            <a:ext cx="3305713" cy="954107"/>
          </a:xfrm>
          <a:prstGeom prst="rect">
            <a:avLst/>
          </a:prstGeom>
          <a:noFill/>
        </p:spPr>
        <p:txBody>
          <a:bodyPr wrap="none" rtlCol="0">
            <a:spAutoFit/>
          </a:bodyPr>
          <a:lstStyle/>
          <a:p>
            <a:r>
              <a:rPr lang="en-CA" sz="2000" b="1" dirty="0">
                <a:latin typeface="Times New Roman" panose="02020603050405020304" pitchFamily="18" charset="0"/>
                <a:cs typeface="Times New Roman" panose="02020603050405020304" pitchFamily="18" charset="0"/>
              </a:rPr>
              <a:t>1)  </a:t>
            </a:r>
            <a:r>
              <a:rPr lang="en-CA" sz="2000" b="1" i="1" dirty="0">
                <a:latin typeface="Times New Roman" panose="02020603050405020304" pitchFamily="18" charset="0"/>
                <a:cs typeface="Times New Roman" panose="02020603050405020304" pitchFamily="18" charset="0"/>
              </a:rPr>
              <a:t>Momentum of Fossil fuels</a:t>
            </a:r>
          </a:p>
          <a:p>
            <a:pPr marL="800100" lvl="1" indent="-342900">
              <a:buFontTx/>
              <a:buChar char="-"/>
            </a:pPr>
            <a:r>
              <a:rPr lang="en-CA" dirty="0">
                <a:latin typeface="Times New Roman" panose="02020603050405020304" pitchFamily="18" charset="0"/>
                <a:cs typeface="Times New Roman" panose="02020603050405020304" pitchFamily="18" charset="0"/>
              </a:rPr>
              <a:t>Intent on profit-making,</a:t>
            </a:r>
          </a:p>
          <a:p>
            <a:pPr lvl="1"/>
            <a:r>
              <a:rPr lang="en-CA" dirty="0">
                <a:latin typeface="Times New Roman" panose="02020603050405020304" pitchFamily="18" charset="0"/>
                <a:cs typeface="Times New Roman" panose="02020603050405020304" pitchFamily="18" charset="0"/>
              </a:rPr>
              <a:t>      sweep all else aside.</a:t>
            </a:r>
          </a:p>
        </p:txBody>
      </p:sp>
      <p:sp>
        <p:nvSpPr>
          <p:cNvPr id="6" name="TextBox 5">
            <a:extLst>
              <a:ext uri="{FF2B5EF4-FFF2-40B4-BE49-F238E27FC236}">
                <a16:creationId xmlns:a16="http://schemas.microsoft.com/office/drawing/2014/main" id="{16C34FBD-CE75-A68F-9D03-0998E6C777A8}"/>
              </a:ext>
            </a:extLst>
          </p:cNvPr>
          <p:cNvSpPr txBox="1"/>
          <p:nvPr/>
        </p:nvSpPr>
        <p:spPr>
          <a:xfrm>
            <a:off x="336434" y="1842699"/>
            <a:ext cx="3853007" cy="2246769"/>
          </a:xfrm>
          <a:prstGeom prst="rect">
            <a:avLst/>
          </a:prstGeom>
          <a:noFill/>
        </p:spPr>
        <p:txBody>
          <a:bodyPr wrap="square" rtlCol="0">
            <a:spAutoFit/>
          </a:bodyPr>
          <a:lstStyle/>
          <a:p>
            <a:r>
              <a:rPr lang="en-CA" sz="2000" b="1" dirty="0">
                <a:latin typeface="Times New Roman" panose="02020603050405020304" pitchFamily="18" charset="0"/>
                <a:cs typeface="Times New Roman" panose="02020603050405020304" pitchFamily="18" charset="0"/>
              </a:rPr>
              <a:t>2)  </a:t>
            </a:r>
            <a:r>
              <a:rPr lang="en-CA" sz="2000" b="1" i="1" dirty="0">
                <a:latin typeface="Times New Roman" panose="02020603050405020304" pitchFamily="18" charset="0"/>
                <a:cs typeface="Times New Roman" panose="02020603050405020304" pitchFamily="18" charset="0"/>
              </a:rPr>
              <a:t>Inertia of Governments</a:t>
            </a:r>
          </a:p>
          <a:p>
            <a:pPr marL="800100" lvl="1" indent="-342900">
              <a:buFontTx/>
              <a:buChar char="-"/>
            </a:pPr>
            <a:r>
              <a:rPr lang="en-CA" sz="1600" dirty="0">
                <a:latin typeface="Times New Roman" panose="02020603050405020304" pitchFamily="18" charset="0"/>
                <a:cs typeface="Times New Roman" panose="02020603050405020304" pitchFamily="18" charset="0"/>
              </a:rPr>
              <a:t>Frozen in their thinking, stuck with mitigation tactics that support fossil fuels through 2050, still thinking they are reducing carbon emissions.</a:t>
            </a:r>
          </a:p>
          <a:p>
            <a:pPr marL="0" lvl="1"/>
            <a:r>
              <a:rPr lang="en-CA" sz="1000" dirty="0">
                <a:latin typeface="Times New Roman" panose="02020603050405020304" pitchFamily="18" charset="0"/>
                <a:cs typeface="Times New Roman" panose="02020603050405020304" pitchFamily="18" charset="0"/>
              </a:rPr>
              <a:t>- </a:t>
            </a:r>
            <a:r>
              <a:rPr lang="en-CA" sz="1000" dirty="0">
                <a:latin typeface="Times New Roman" panose="02020603050405020304" pitchFamily="18" charset="0"/>
                <a:cs typeface="Times New Roman" panose="02020603050405020304" pitchFamily="18" charset="0"/>
                <a:hlinkClick r:id="rId3"/>
              </a:rPr>
              <a:t>https://www.hilltimes.com/story/2024/05/15/why-common-climate-mitigation-efforts-are-not-solutions-to-the-climate-crisis/421897/</a:t>
            </a:r>
            <a:r>
              <a:rPr lang="en-CA" sz="1000" dirty="0">
                <a:latin typeface="Times New Roman" panose="02020603050405020304" pitchFamily="18" charset="0"/>
                <a:cs typeface="Times New Roman" panose="02020603050405020304" pitchFamily="18" charset="0"/>
              </a:rPr>
              <a:t>  </a:t>
            </a:r>
          </a:p>
          <a:p>
            <a:pPr marL="0" lvl="1"/>
            <a:r>
              <a:rPr lang="en-CA" sz="1000" dirty="0">
                <a:latin typeface="Times New Roman" panose="02020603050405020304" pitchFamily="18" charset="0"/>
                <a:cs typeface="Times New Roman" panose="02020603050405020304" pitchFamily="18" charset="0"/>
              </a:rPr>
              <a:t>- </a:t>
            </a:r>
            <a:r>
              <a:rPr lang="en-CA" sz="1000" dirty="0">
                <a:latin typeface="Times New Roman" panose="02020603050405020304" pitchFamily="18" charset="0"/>
                <a:cs typeface="Times New Roman" panose="02020603050405020304" pitchFamily="18" charset="0"/>
                <a:hlinkClick r:id="rId4"/>
              </a:rPr>
              <a:t>https://www.hilltimes.com/story/2024/05/22/the-way-forward-on-the-climate-crisis/422550/</a:t>
            </a:r>
            <a:r>
              <a:rPr lang="en-CA" sz="10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229312DD-796F-11CD-FFEC-652C010865F9}"/>
              </a:ext>
            </a:extLst>
          </p:cNvPr>
          <p:cNvSpPr txBox="1"/>
          <p:nvPr/>
        </p:nvSpPr>
        <p:spPr>
          <a:xfrm>
            <a:off x="336434" y="5430916"/>
            <a:ext cx="6968574" cy="1107996"/>
          </a:xfrm>
          <a:prstGeom prst="rect">
            <a:avLst/>
          </a:prstGeom>
          <a:noFill/>
        </p:spPr>
        <p:txBody>
          <a:bodyPr wrap="none" rtlCol="0">
            <a:spAutoFit/>
          </a:bodyPr>
          <a:lstStyle/>
          <a:p>
            <a:r>
              <a:rPr lang="en-CA" sz="2000" b="1" dirty="0">
                <a:latin typeface="Times New Roman" panose="02020603050405020304" pitchFamily="18" charset="0"/>
                <a:cs typeface="Times New Roman" panose="02020603050405020304" pitchFamily="18" charset="0"/>
              </a:rPr>
              <a:t>4)  </a:t>
            </a:r>
            <a:r>
              <a:rPr lang="en-CA" sz="2000" b="1" i="1" dirty="0">
                <a:latin typeface="Times New Roman" panose="02020603050405020304" pitchFamily="18" charset="0"/>
                <a:cs typeface="Times New Roman" panose="02020603050405020304" pitchFamily="18" charset="0"/>
              </a:rPr>
              <a:t>Climate &amp; Medical Scientists</a:t>
            </a:r>
          </a:p>
          <a:p>
            <a:pPr marL="742950" lvl="1" indent="-285750">
              <a:buFontTx/>
              <a:buChar char="-"/>
            </a:pPr>
            <a:r>
              <a:rPr lang="en-CA" dirty="0">
                <a:latin typeface="Times New Roman" panose="02020603050405020304" pitchFamily="18" charset="0"/>
                <a:cs typeface="Times New Roman" panose="02020603050405020304" pitchFamily="18" charset="0"/>
              </a:rPr>
              <a:t>Face an impenetrable wall</a:t>
            </a:r>
          </a:p>
          <a:p>
            <a:pPr lvl="1"/>
            <a:r>
              <a:rPr lang="en-CA" dirty="0">
                <a:latin typeface="Times New Roman" panose="02020603050405020304" pitchFamily="18" charset="0"/>
                <a:cs typeface="Times New Roman" panose="02020603050405020304" pitchFamily="18" charset="0"/>
              </a:rPr>
              <a:t>     trying to advocate government to change.</a:t>
            </a:r>
          </a:p>
          <a:p>
            <a:pPr lvl="1"/>
            <a:r>
              <a:rPr lang="en-CA" sz="1000" dirty="0">
                <a:latin typeface="Times New Roman" panose="02020603050405020304" pitchFamily="18" charset="0"/>
                <a:cs typeface="Times New Roman" panose="02020603050405020304" pitchFamily="18" charset="0"/>
                <a:hlinkClick r:id="rId5"/>
              </a:rPr>
              <a:t>https://www.hilltimes.com/story/2024/11/04/the-climate-change-barrier-between-the-public-and-government-mps/440015/</a:t>
            </a:r>
            <a:r>
              <a:rPr lang="en-CA" sz="10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5F376362-37FB-D2EA-20AA-E67E90E47C3A}"/>
              </a:ext>
            </a:extLst>
          </p:cNvPr>
          <p:cNvSpPr txBox="1"/>
          <p:nvPr/>
        </p:nvSpPr>
        <p:spPr>
          <a:xfrm>
            <a:off x="336434" y="4145028"/>
            <a:ext cx="3993401" cy="1231106"/>
          </a:xfrm>
          <a:prstGeom prst="rect">
            <a:avLst/>
          </a:prstGeom>
          <a:noFill/>
        </p:spPr>
        <p:txBody>
          <a:bodyPr wrap="none" rtlCol="0">
            <a:spAutoFit/>
          </a:bodyPr>
          <a:lstStyle/>
          <a:p>
            <a:r>
              <a:rPr lang="en-CA" sz="2000" b="1" dirty="0">
                <a:latin typeface="Times New Roman" panose="02020603050405020304" pitchFamily="18" charset="0"/>
                <a:cs typeface="Times New Roman" panose="02020603050405020304" pitchFamily="18" charset="0"/>
              </a:rPr>
              <a:t>3)  </a:t>
            </a:r>
            <a:r>
              <a:rPr lang="en-CA" sz="2000" b="1" i="1" dirty="0">
                <a:latin typeface="Times New Roman" panose="02020603050405020304" pitchFamily="18" charset="0"/>
                <a:cs typeface="Times New Roman" panose="02020603050405020304" pitchFamily="18" charset="0"/>
              </a:rPr>
              <a:t>Small Renewable Developers</a:t>
            </a:r>
          </a:p>
          <a:p>
            <a:pPr marL="742950" lvl="1" indent="-285750">
              <a:buFontTx/>
              <a:buChar char="-"/>
            </a:pPr>
            <a:r>
              <a:rPr lang="en-CA" dirty="0">
                <a:latin typeface="Times New Roman" panose="02020603050405020304" pitchFamily="18" charset="0"/>
                <a:cs typeface="Times New Roman" panose="02020603050405020304" pitchFamily="18" charset="0"/>
              </a:rPr>
              <a:t>Sometimes bared by fossil fuel</a:t>
            </a:r>
          </a:p>
          <a:p>
            <a:pPr lvl="1"/>
            <a:r>
              <a:rPr lang="en-CA" dirty="0">
                <a:latin typeface="Times New Roman" panose="02020603050405020304" pitchFamily="18" charset="0"/>
                <a:cs typeface="Times New Roman" panose="02020603050405020304" pitchFamily="18" charset="0"/>
              </a:rPr>
              <a:t>     Governments blind to the</a:t>
            </a:r>
          </a:p>
          <a:p>
            <a:pPr lvl="1"/>
            <a:r>
              <a:rPr lang="en-CA" dirty="0">
                <a:latin typeface="Times New Roman" panose="02020603050405020304" pitchFamily="18" charset="0"/>
                <a:cs typeface="Times New Roman" panose="02020603050405020304" pitchFamily="18" charset="0"/>
              </a:rPr>
              <a:t>     climate crisis &amp; narrow thinking.</a:t>
            </a:r>
          </a:p>
        </p:txBody>
      </p:sp>
      <p:sp>
        <p:nvSpPr>
          <p:cNvPr id="9" name="TextBox 8">
            <a:extLst>
              <a:ext uri="{FF2B5EF4-FFF2-40B4-BE49-F238E27FC236}">
                <a16:creationId xmlns:a16="http://schemas.microsoft.com/office/drawing/2014/main" id="{F016E2F6-F6A1-8ABB-2BB7-55A0FE30C22B}"/>
              </a:ext>
            </a:extLst>
          </p:cNvPr>
          <p:cNvSpPr txBox="1"/>
          <p:nvPr/>
        </p:nvSpPr>
        <p:spPr>
          <a:xfrm>
            <a:off x="4682456" y="2444684"/>
            <a:ext cx="4372544" cy="369332"/>
          </a:xfrm>
          <a:prstGeom prst="rect">
            <a:avLst/>
          </a:prstGeom>
          <a:noFill/>
        </p:spPr>
        <p:txBody>
          <a:bodyPr wrap="none" rtlCol="0">
            <a:spAutoFit/>
          </a:bodyPr>
          <a:lstStyle/>
          <a:p>
            <a:r>
              <a:rPr lang="en-CA" dirty="0">
                <a:solidFill>
                  <a:schemeClr val="bg1"/>
                </a:solidFill>
              </a:rPr>
              <a:t>Its watertight compartments were of no use.</a:t>
            </a:r>
          </a:p>
        </p:txBody>
      </p:sp>
      <p:sp>
        <p:nvSpPr>
          <p:cNvPr id="10" name="TextBox 9">
            <a:extLst>
              <a:ext uri="{FF2B5EF4-FFF2-40B4-BE49-F238E27FC236}">
                <a16:creationId xmlns:a16="http://schemas.microsoft.com/office/drawing/2014/main" id="{261D03A5-02EE-E8E5-585E-88173121EEA2}"/>
              </a:ext>
            </a:extLst>
          </p:cNvPr>
          <p:cNvSpPr txBox="1"/>
          <p:nvPr/>
        </p:nvSpPr>
        <p:spPr>
          <a:xfrm>
            <a:off x="4682456" y="2149128"/>
            <a:ext cx="6184322" cy="369332"/>
          </a:xfrm>
          <a:prstGeom prst="rect">
            <a:avLst/>
          </a:prstGeom>
          <a:noFill/>
        </p:spPr>
        <p:txBody>
          <a:bodyPr wrap="none" rtlCol="0">
            <a:spAutoFit/>
          </a:bodyPr>
          <a:lstStyle/>
          <a:p>
            <a:r>
              <a:rPr lang="en-CA" dirty="0">
                <a:solidFill>
                  <a:schemeClr val="bg1"/>
                </a:solidFill>
              </a:rPr>
              <a:t>Owners and crew were oblivious to the danger and too relaxed.  </a:t>
            </a:r>
          </a:p>
        </p:txBody>
      </p:sp>
    </p:spTree>
    <p:extLst>
      <p:ext uri="{BB962C8B-B14F-4D97-AF65-F5344CB8AC3E}">
        <p14:creationId xmlns:p14="http://schemas.microsoft.com/office/powerpoint/2010/main" val="3754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C88CEF-3E98-CB9E-3804-B21374FA1385}"/>
              </a:ext>
            </a:extLst>
          </p:cNvPr>
          <p:cNvSpPr>
            <a:spLocks noGrp="1"/>
          </p:cNvSpPr>
          <p:nvPr>
            <p:ph type="sldNum" sz="quarter" idx="12"/>
          </p:nvPr>
        </p:nvSpPr>
        <p:spPr/>
        <p:txBody>
          <a:bodyPr/>
          <a:lstStyle/>
          <a:p>
            <a:fld id="{1439B881-FF71-453B-BF67-DEFD3B67D9A8}" type="slidenum">
              <a:rPr lang="en-CA" smtClean="0"/>
              <a:t>21</a:t>
            </a:fld>
            <a:endParaRPr lang="en-CA"/>
          </a:p>
        </p:txBody>
      </p:sp>
      <p:sp>
        <p:nvSpPr>
          <p:cNvPr id="7" name="TextBox 6">
            <a:extLst>
              <a:ext uri="{FF2B5EF4-FFF2-40B4-BE49-F238E27FC236}">
                <a16:creationId xmlns:a16="http://schemas.microsoft.com/office/drawing/2014/main" id="{15F0DF04-3DFB-BB6D-51CF-63F83A80625E}"/>
              </a:ext>
            </a:extLst>
          </p:cNvPr>
          <p:cNvSpPr txBox="1"/>
          <p:nvPr/>
        </p:nvSpPr>
        <p:spPr>
          <a:xfrm>
            <a:off x="557255" y="1098582"/>
            <a:ext cx="11348428" cy="2708434"/>
          </a:xfrm>
          <a:prstGeom prst="rect">
            <a:avLst/>
          </a:prstGeom>
          <a:noFill/>
        </p:spPr>
        <p:txBody>
          <a:bodyPr wrap="none" rtlCol="0">
            <a:spAutoFit/>
          </a:bodyPr>
          <a:lstStyle/>
          <a:p>
            <a:pPr marL="342900" indent="-342900">
              <a:spcAft>
                <a:spcPts val="600"/>
              </a:spcAft>
              <a:buFontTx/>
              <a:buChar char="-"/>
            </a:pPr>
            <a:r>
              <a:rPr lang="en-CA" sz="2000" dirty="0">
                <a:latin typeface="Times New Roman" panose="02020603050405020304" pitchFamily="18" charset="0"/>
                <a:cs typeface="Times New Roman" panose="02020603050405020304" pitchFamily="18" charset="0"/>
              </a:rPr>
              <a:t>Renewables are a practical way forward on the climate crisis.  </a:t>
            </a:r>
          </a:p>
          <a:p>
            <a:pPr marL="342900" indent="-342900">
              <a:spcAft>
                <a:spcPts val="600"/>
              </a:spcAft>
              <a:buFontTx/>
              <a:buChar char="-"/>
            </a:pPr>
            <a:r>
              <a:rPr lang="en-CA" sz="2000" b="1" u="sng" dirty="0">
                <a:latin typeface="Times New Roman" panose="02020603050405020304" pitchFamily="18" charset="0"/>
                <a:cs typeface="Times New Roman" panose="02020603050405020304" pitchFamily="18" charset="0"/>
              </a:rPr>
              <a:t>Develop</a:t>
            </a:r>
            <a:r>
              <a:rPr lang="en-CA" sz="2000" dirty="0">
                <a:latin typeface="Times New Roman" panose="02020603050405020304" pitchFamily="18" charset="0"/>
                <a:cs typeface="Times New Roman" panose="02020603050405020304" pitchFamily="18" charset="0"/>
              </a:rPr>
              <a:t> them, NOT through big government or corporations, but </a:t>
            </a:r>
            <a:r>
              <a:rPr lang="en-CA" sz="2000" b="1" u="sng" dirty="0">
                <a:solidFill>
                  <a:srgbClr val="000099"/>
                </a:solidFill>
                <a:latin typeface="Times New Roman" panose="02020603050405020304" pitchFamily="18" charset="0"/>
                <a:cs typeface="Times New Roman" panose="02020603050405020304" pitchFamily="18" charset="0"/>
              </a:rPr>
              <a:t>at small LOCAL scales in </a:t>
            </a:r>
            <a:r>
              <a:rPr lang="en-CA" sz="2000" b="1" u="sng" dirty="0" err="1">
                <a:solidFill>
                  <a:srgbClr val="000099"/>
                </a:solidFill>
                <a:latin typeface="Times New Roman" panose="02020603050405020304" pitchFamily="18" charset="0"/>
                <a:cs typeface="Times New Roman" panose="02020603050405020304" pitchFamily="18" charset="0"/>
              </a:rPr>
              <a:t>mesogrids</a:t>
            </a:r>
            <a:r>
              <a:rPr lang="en-CA" sz="2000" b="1" dirty="0">
                <a:latin typeface="Times New Roman" panose="02020603050405020304" pitchFamily="18" charset="0"/>
                <a:cs typeface="Times New Roman" panose="02020603050405020304" pitchFamily="18" charset="0"/>
              </a:rPr>
              <a:t>.</a:t>
            </a:r>
            <a:endParaRPr lang="en-CA" sz="2000" b="1" u="sng" dirty="0">
              <a:latin typeface="Times New Roman" panose="02020603050405020304" pitchFamily="18" charset="0"/>
              <a:cs typeface="Times New Roman" panose="02020603050405020304" pitchFamily="18" charset="0"/>
            </a:endParaRPr>
          </a:p>
          <a:p>
            <a:pPr marL="342900" indent="-342900">
              <a:spcAft>
                <a:spcPts val="600"/>
              </a:spcAft>
              <a:buFontTx/>
              <a:buChar char="-"/>
            </a:pPr>
            <a:r>
              <a:rPr lang="en-CA" sz="2000" dirty="0">
                <a:latin typeface="Times New Roman" panose="02020603050405020304" pitchFamily="18" charset="0"/>
                <a:cs typeface="Times New Roman" panose="02020603050405020304" pitchFamily="18" charset="0"/>
              </a:rPr>
              <a:t>Can be easily expanded (scaled up) by simply adding more solar panels, more wind turbines, etc.</a:t>
            </a:r>
          </a:p>
          <a:p>
            <a:pPr marL="342900" indent="-342900">
              <a:spcAft>
                <a:spcPts val="600"/>
              </a:spcAft>
              <a:buFontTx/>
              <a:buChar char="-"/>
            </a:pPr>
            <a:r>
              <a:rPr lang="en-CA" sz="2000" dirty="0">
                <a:latin typeface="Times New Roman" panose="02020603050405020304" pitchFamily="18" charset="0"/>
                <a:cs typeface="Times New Roman" panose="02020603050405020304" pitchFamily="18" charset="0"/>
              </a:rPr>
              <a:t>Can eventually be linked to the major electric grid and/or to other </a:t>
            </a:r>
            <a:r>
              <a:rPr lang="en-CA" sz="2000" i="1" dirty="0" err="1">
                <a:latin typeface="Times New Roman" panose="02020603050405020304" pitchFamily="18" charset="0"/>
                <a:cs typeface="Times New Roman" panose="02020603050405020304" pitchFamily="18" charset="0"/>
              </a:rPr>
              <a:t>mesogrids</a:t>
            </a:r>
            <a:r>
              <a:rPr lang="en-CA" sz="2000" dirty="0">
                <a:latin typeface="Times New Roman" panose="02020603050405020304" pitchFamily="18" charset="0"/>
                <a:cs typeface="Times New Roman" panose="02020603050405020304" pitchFamily="18" charset="0"/>
              </a:rPr>
              <a:t>.</a:t>
            </a:r>
          </a:p>
          <a:p>
            <a:pPr marL="342900" indent="-342900">
              <a:spcAft>
                <a:spcPts val="600"/>
              </a:spcAft>
              <a:buFontTx/>
              <a:buChar char="-"/>
            </a:pPr>
            <a:r>
              <a:rPr lang="en-CA" sz="2000" dirty="0">
                <a:latin typeface="Times New Roman" panose="02020603050405020304" pitchFamily="18" charset="0"/>
                <a:cs typeface="Times New Roman" panose="02020603050405020304" pitchFamily="18" charset="0"/>
              </a:rPr>
              <a:t>Canvass MP, MLA, municipal councillor to ensure they’re onside with replacing FFs with renewables.</a:t>
            </a:r>
          </a:p>
          <a:p>
            <a:pPr marL="342900" indent="-342900">
              <a:spcAft>
                <a:spcPts val="600"/>
              </a:spcAft>
              <a:buFontTx/>
              <a:buChar char="-"/>
            </a:pPr>
            <a:r>
              <a:rPr lang="en-CA" sz="2000" dirty="0">
                <a:latin typeface="Times New Roman" panose="02020603050405020304" pitchFamily="18" charset="0"/>
                <a:cs typeface="Times New Roman" panose="02020603050405020304" pitchFamily="18" charset="0"/>
              </a:rPr>
              <a:t>Don’t fight fossil fuels directly.  Let </a:t>
            </a:r>
            <a:r>
              <a:rPr lang="en-CA" sz="2000" u="sng" dirty="0">
                <a:latin typeface="Times New Roman" panose="02020603050405020304" pitchFamily="18" charset="0"/>
                <a:cs typeface="Times New Roman" panose="02020603050405020304" pitchFamily="18" charset="0"/>
              </a:rPr>
              <a:t>market place</a:t>
            </a:r>
            <a:r>
              <a:rPr lang="en-CA" sz="2000" dirty="0">
                <a:latin typeface="Times New Roman" panose="02020603050405020304" pitchFamily="18" charset="0"/>
                <a:cs typeface="Times New Roman" panose="02020603050405020304" pitchFamily="18" charset="0"/>
              </a:rPr>
              <a:t> reduce fossil fuel ‘</a:t>
            </a:r>
            <a:r>
              <a:rPr lang="en-CA" sz="2000" b="1" i="1" dirty="0">
                <a:latin typeface="Times New Roman" panose="02020603050405020304" pitchFamily="18" charset="0"/>
                <a:cs typeface="Times New Roman" panose="02020603050405020304" pitchFamily="18" charset="0"/>
              </a:rPr>
              <a:t>demand</a:t>
            </a:r>
            <a:r>
              <a:rPr lang="en-CA" sz="2000" i="1" dirty="0">
                <a:latin typeface="Times New Roman" panose="02020603050405020304" pitchFamily="18" charset="0"/>
                <a:cs typeface="Times New Roman" panose="02020603050405020304" pitchFamily="18" charset="0"/>
              </a:rPr>
              <a:t>’</a:t>
            </a:r>
            <a:r>
              <a:rPr lang="en-CA" sz="2000" dirty="0">
                <a:latin typeface="Times New Roman" panose="02020603050405020304" pitchFamily="18" charset="0"/>
                <a:cs typeface="Times New Roman" panose="02020603050405020304" pitchFamily="18" charset="0"/>
              </a:rPr>
              <a:t> – reduces ‘</a:t>
            </a:r>
            <a:r>
              <a:rPr lang="en-CA" sz="2000" b="1" i="1" dirty="0">
                <a:latin typeface="Times New Roman" panose="02020603050405020304" pitchFamily="18" charset="0"/>
                <a:cs typeface="Times New Roman" panose="02020603050405020304" pitchFamily="18" charset="0"/>
              </a:rPr>
              <a:t>supply</a:t>
            </a:r>
            <a:r>
              <a:rPr lang="en-CA" sz="2000" dirty="0">
                <a:latin typeface="Times New Roman" panose="02020603050405020304" pitchFamily="18" charset="0"/>
                <a:cs typeface="Times New Roman" panose="02020603050405020304" pitchFamily="18" charset="0"/>
              </a:rPr>
              <a:t>’, </a:t>
            </a:r>
          </a:p>
          <a:p>
            <a:pPr>
              <a:spcAft>
                <a:spcPts val="600"/>
              </a:spcAft>
            </a:pPr>
            <a:r>
              <a:rPr lang="en-CA" sz="2000" dirty="0">
                <a:latin typeface="Times New Roman" panose="02020603050405020304" pitchFamily="18" charset="0"/>
                <a:cs typeface="Times New Roman" panose="02020603050405020304" pitchFamily="18" charset="0"/>
              </a:rPr>
              <a:t>     and reduces ‘</a:t>
            </a:r>
            <a:r>
              <a:rPr lang="en-CA" sz="2000" b="1" i="1" dirty="0">
                <a:latin typeface="Times New Roman" panose="02020603050405020304" pitchFamily="18" charset="0"/>
                <a:cs typeface="Times New Roman" panose="02020603050405020304" pitchFamily="18" charset="0"/>
              </a:rPr>
              <a:t>carbon emissions</a:t>
            </a:r>
            <a:r>
              <a:rPr lang="en-CA" sz="2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B4EC802-4D33-F20E-DF73-57F6731917C7}"/>
              </a:ext>
            </a:extLst>
          </p:cNvPr>
          <p:cNvSpPr txBox="1"/>
          <p:nvPr/>
        </p:nvSpPr>
        <p:spPr>
          <a:xfrm>
            <a:off x="635941" y="322160"/>
            <a:ext cx="2630657" cy="646331"/>
          </a:xfrm>
          <a:prstGeom prst="rect">
            <a:avLst/>
          </a:prstGeom>
          <a:noFill/>
        </p:spPr>
        <p:txBody>
          <a:bodyPr wrap="none" rtlCol="0">
            <a:spAutoFit/>
          </a:bodyPr>
          <a:lstStyle/>
          <a:p>
            <a:r>
              <a:rPr lang="en-US" sz="3600" b="1" dirty="0">
                <a:solidFill>
                  <a:srgbClr val="800080"/>
                </a:solidFill>
                <a:latin typeface="Times New Roman" panose="02020603050405020304" pitchFamily="18" charset="0"/>
                <a:cs typeface="Times New Roman" panose="02020603050405020304" pitchFamily="18" charset="0"/>
              </a:rPr>
              <a:t>SUMMARY</a:t>
            </a:r>
            <a:endParaRPr lang="en-CA" sz="3600" b="1" dirty="0">
              <a:solidFill>
                <a:srgbClr val="80008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E88D32A-985B-7BDD-9D6D-B17EC82DF73F}"/>
              </a:ext>
            </a:extLst>
          </p:cNvPr>
          <p:cNvSpPr txBox="1"/>
          <p:nvPr/>
        </p:nvSpPr>
        <p:spPr>
          <a:xfrm>
            <a:off x="811085" y="4440794"/>
            <a:ext cx="10114961" cy="1436291"/>
          </a:xfrm>
          <a:prstGeom prst="rect">
            <a:avLst/>
          </a:prstGeom>
          <a:noFill/>
        </p:spPr>
        <p:txBody>
          <a:bodyPr wrap="square">
            <a:spAutoFit/>
          </a:bodyPr>
          <a:lstStyle/>
          <a:p>
            <a:pPr>
              <a:lnSpc>
                <a:spcPct val="150000"/>
              </a:lnSpc>
            </a:pPr>
            <a:r>
              <a:rPr lang="en-US" sz="2000" dirty="0">
                <a:solidFill>
                  <a:srgbClr val="0000FF"/>
                </a:solidFill>
                <a:latin typeface="Lucida Calligraphy" panose="03010101010101010101" pitchFamily="66" charset="0"/>
              </a:rPr>
              <a:t>“The secret to change is to focus all of your energy, not by fighting the </a:t>
            </a:r>
          </a:p>
          <a:p>
            <a:pPr>
              <a:lnSpc>
                <a:spcPct val="150000"/>
              </a:lnSpc>
            </a:pPr>
            <a:r>
              <a:rPr lang="en-US" sz="2000" dirty="0">
                <a:solidFill>
                  <a:srgbClr val="0000FF"/>
                </a:solidFill>
                <a:latin typeface="Lucida Calligraphy" panose="03010101010101010101" pitchFamily="66" charset="0"/>
              </a:rPr>
              <a:t>  old</a:t>
            </a:r>
            <a:r>
              <a:rPr lang="en-US" sz="2000" dirty="0">
                <a:solidFill>
                  <a:srgbClr val="000099"/>
                </a:solidFill>
                <a:latin typeface="Lucida Calligraphy" panose="03010101010101010101" pitchFamily="66" charset="0"/>
              </a:rPr>
              <a:t>  </a:t>
            </a:r>
            <a:r>
              <a:rPr lang="en-US" sz="2000" dirty="0">
                <a:latin typeface="Lucida Bright" panose="02040602050505020304" pitchFamily="18" charset="0"/>
              </a:rPr>
              <a:t>(fossil fuels)</a:t>
            </a:r>
            <a:r>
              <a:rPr lang="en-US" sz="2000" dirty="0">
                <a:solidFill>
                  <a:srgbClr val="0000FF"/>
                </a:solidFill>
                <a:latin typeface="Lucida Calligraphy" panose="03010101010101010101" pitchFamily="66" charset="0"/>
              </a:rPr>
              <a:t>,</a:t>
            </a:r>
            <a:r>
              <a:rPr lang="en-US" sz="2000" dirty="0">
                <a:solidFill>
                  <a:srgbClr val="000099"/>
                </a:solidFill>
                <a:latin typeface="Lucida Calligraphy" panose="03010101010101010101" pitchFamily="66" charset="0"/>
              </a:rPr>
              <a:t> </a:t>
            </a:r>
            <a:r>
              <a:rPr lang="en-US" sz="2000" dirty="0">
                <a:solidFill>
                  <a:srgbClr val="0000FF"/>
                </a:solidFill>
                <a:latin typeface="Lucida Calligraphy" panose="03010101010101010101" pitchFamily="66" charset="0"/>
              </a:rPr>
              <a:t>but on building the new </a:t>
            </a:r>
            <a:r>
              <a:rPr lang="en-US" sz="2000" dirty="0">
                <a:latin typeface="Lucida Bright" panose="02040602050505020304" pitchFamily="18" charset="0"/>
              </a:rPr>
              <a:t>(renewables)</a:t>
            </a:r>
            <a:r>
              <a:rPr lang="en-US" sz="2000" dirty="0">
                <a:solidFill>
                  <a:srgbClr val="0000FF"/>
                </a:solidFill>
                <a:latin typeface="Lucida Calligraphy" panose="03010101010101010101" pitchFamily="66" charset="0"/>
              </a:rPr>
              <a:t>.” </a:t>
            </a:r>
            <a:r>
              <a:rPr lang="en-US" sz="2000" dirty="0">
                <a:solidFill>
                  <a:srgbClr val="000099"/>
                </a:solidFill>
                <a:latin typeface="Lucida Calligraphy" panose="03010101010101010101" pitchFamily="66" charset="0"/>
              </a:rPr>
              <a:t>                 </a:t>
            </a:r>
          </a:p>
          <a:p>
            <a:pPr>
              <a:lnSpc>
                <a:spcPct val="150000"/>
              </a:lnSpc>
            </a:pPr>
            <a:r>
              <a:rPr lang="en-US" sz="2000" dirty="0">
                <a:solidFill>
                  <a:srgbClr val="0000FF"/>
                </a:solidFill>
                <a:latin typeface="Lucida Calligraphy" panose="03010101010101010101" pitchFamily="66" charset="0"/>
              </a:rPr>
              <a:t>                                                                                      - Socrates ~ 450 BC</a:t>
            </a:r>
          </a:p>
        </p:txBody>
      </p:sp>
    </p:spTree>
    <p:extLst>
      <p:ext uri="{BB962C8B-B14F-4D97-AF65-F5344CB8AC3E}">
        <p14:creationId xmlns:p14="http://schemas.microsoft.com/office/powerpoint/2010/main" val="23680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7330FF-AAF6-94B1-D789-E1C1D9CE29C2}"/>
              </a:ext>
            </a:extLst>
          </p:cNvPr>
          <p:cNvSpPr>
            <a:spLocks noGrp="1"/>
          </p:cNvSpPr>
          <p:nvPr>
            <p:ph type="sldNum" sz="quarter" idx="12"/>
          </p:nvPr>
        </p:nvSpPr>
        <p:spPr/>
        <p:txBody>
          <a:bodyPr/>
          <a:lstStyle/>
          <a:p>
            <a:fld id="{1439B881-FF71-453B-BF67-DEFD3B67D9A8}" type="slidenum">
              <a:rPr lang="en-CA" smtClean="0"/>
              <a:t>22</a:t>
            </a:fld>
            <a:endParaRPr lang="en-CA"/>
          </a:p>
        </p:txBody>
      </p:sp>
      <p:sp>
        <p:nvSpPr>
          <p:cNvPr id="5" name="TextBox 4">
            <a:extLst>
              <a:ext uri="{FF2B5EF4-FFF2-40B4-BE49-F238E27FC236}">
                <a16:creationId xmlns:a16="http://schemas.microsoft.com/office/drawing/2014/main" id="{840FC120-4105-7409-4CE7-3858B704CE63}"/>
              </a:ext>
            </a:extLst>
          </p:cNvPr>
          <p:cNvSpPr txBox="1"/>
          <p:nvPr/>
        </p:nvSpPr>
        <p:spPr>
          <a:xfrm>
            <a:off x="454688" y="566604"/>
            <a:ext cx="5851089" cy="1569660"/>
          </a:xfrm>
          <a:prstGeom prst="rect">
            <a:avLst/>
          </a:prstGeom>
          <a:noFill/>
        </p:spPr>
        <p:txBody>
          <a:bodyPr wrap="none" rtlCol="0">
            <a:spAutoFit/>
          </a:bodyPr>
          <a:lstStyle/>
          <a:p>
            <a:r>
              <a:rPr lang="en-CA" sz="2400" dirty="0">
                <a:solidFill>
                  <a:srgbClr val="000099"/>
                </a:solidFill>
                <a:latin typeface="Times New Roman" panose="02020603050405020304" pitchFamily="18" charset="0"/>
                <a:cs typeface="Times New Roman" panose="02020603050405020304" pitchFamily="18" charset="0"/>
              </a:rPr>
              <a:t>If you decide, as some have expressed, that</a:t>
            </a:r>
          </a:p>
          <a:p>
            <a:r>
              <a:rPr lang="en-CA" sz="2400" dirty="0">
                <a:solidFill>
                  <a:srgbClr val="000099"/>
                </a:solidFill>
                <a:latin typeface="Times New Roman" panose="02020603050405020304" pitchFamily="18" charset="0"/>
                <a:cs typeface="Times New Roman" panose="02020603050405020304" pitchFamily="18" charset="0"/>
              </a:rPr>
              <a:t>“</a:t>
            </a:r>
            <a:r>
              <a:rPr lang="en-CA" sz="2400" i="1" dirty="0">
                <a:solidFill>
                  <a:srgbClr val="000099"/>
                </a:solidFill>
                <a:latin typeface="Times New Roman" panose="02020603050405020304" pitchFamily="18" charset="0"/>
                <a:cs typeface="Times New Roman" panose="02020603050405020304" pitchFamily="18" charset="0"/>
              </a:rPr>
              <a:t> Canada is probably the safest country in </a:t>
            </a:r>
          </a:p>
          <a:p>
            <a:r>
              <a:rPr lang="en-CA" sz="2400" i="1" dirty="0">
                <a:solidFill>
                  <a:srgbClr val="000099"/>
                </a:solidFill>
                <a:latin typeface="Times New Roman" panose="02020603050405020304" pitchFamily="18" charset="0"/>
                <a:cs typeface="Times New Roman" panose="02020603050405020304" pitchFamily="18" charset="0"/>
              </a:rPr>
              <a:t>   the world from climate change</a:t>
            </a:r>
            <a:r>
              <a:rPr lang="en-CA" sz="2400" dirty="0">
                <a:solidFill>
                  <a:srgbClr val="000099"/>
                </a:solidFill>
                <a:latin typeface="Times New Roman" panose="02020603050405020304" pitchFamily="18" charset="0"/>
                <a:cs typeface="Times New Roman" panose="02020603050405020304" pitchFamily="18" charset="0"/>
              </a:rPr>
              <a:t>”, it may well</a:t>
            </a:r>
          </a:p>
          <a:p>
            <a:r>
              <a:rPr lang="en-CA" sz="2400" dirty="0">
                <a:solidFill>
                  <a:srgbClr val="000099"/>
                </a:solidFill>
                <a:latin typeface="Times New Roman" panose="02020603050405020304" pitchFamily="18" charset="0"/>
                <a:cs typeface="Times New Roman" panose="02020603050405020304" pitchFamily="18" charset="0"/>
              </a:rPr>
              <a:t>   prove true,          but that’s a little like </a:t>
            </a:r>
            <a:r>
              <a:rPr lang="en-CA" sz="2400" dirty="0">
                <a:solidFill>
                  <a:srgbClr val="000099"/>
                </a:solidFill>
                <a:latin typeface="Times New Roman" panose="02020603050405020304" pitchFamily="18" charset="0"/>
                <a:cs typeface="Times New Roman" panose="02020603050405020304" pitchFamily="18" charset="0"/>
                <a:sym typeface="Wingdings" panose="05000000000000000000" pitchFamily="2" charset="2"/>
              </a:rPr>
              <a:t></a:t>
            </a:r>
            <a:endParaRPr lang="en-CA" sz="2400" dirty="0">
              <a:solidFill>
                <a:srgbClr val="000099"/>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2221EA2-EDA9-F225-ED9D-04D1662A3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860" y="360234"/>
            <a:ext cx="5302503" cy="2982659"/>
          </a:xfrm>
          <a:prstGeom prst="rect">
            <a:avLst/>
          </a:prstGeom>
        </p:spPr>
      </p:pic>
      <p:sp>
        <p:nvSpPr>
          <p:cNvPr id="8" name="TextBox 7">
            <a:extLst>
              <a:ext uri="{FF2B5EF4-FFF2-40B4-BE49-F238E27FC236}">
                <a16:creationId xmlns:a16="http://schemas.microsoft.com/office/drawing/2014/main" id="{9665E435-9FC5-6965-C574-6D69C17F468F}"/>
              </a:ext>
            </a:extLst>
          </p:cNvPr>
          <p:cNvSpPr txBox="1"/>
          <p:nvPr/>
        </p:nvSpPr>
        <p:spPr>
          <a:xfrm>
            <a:off x="574052" y="2376213"/>
            <a:ext cx="5851089" cy="769441"/>
          </a:xfrm>
          <a:prstGeom prst="rect">
            <a:avLst/>
          </a:prstGeom>
          <a:noFill/>
        </p:spPr>
        <p:txBody>
          <a:bodyPr wrap="square" rtlCol="0">
            <a:spAutoFit/>
          </a:bodyPr>
          <a:lstStyle/>
          <a:p>
            <a:r>
              <a:rPr lang="en-CA" sz="2200" dirty="0">
                <a:latin typeface="Palatino Linotype" panose="02040502050505030304" pitchFamily="18" charset="0"/>
              </a:rPr>
              <a:t>i.e.,  we’re all in the same boat, </a:t>
            </a:r>
          </a:p>
          <a:p>
            <a:r>
              <a:rPr lang="en-CA" sz="2200" dirty="0">
                <a:latin typeface="Palatino Linotype" panose="02040502050505030304" pitchFamily="18" charset="0"/>
              </a:rPr>
              <a:t>        and with the climate, on the same planet!</a:t>
            </a:r>
          </a:p>
        </p:txBody>
      </p:sp>
      <p:sp>
        <p:nvSpPr>
          <p:cNvPr id="9" name="Text Box 6">
            <a:extLst>
              <a:ext uri="{FF2B5EF4-FFF2-40B4-BE49-F238E27FC236}">
                <a16:creationId xmlns:a16="http://schemas.microsoft.com/office/drawing/2014/main" id="{6FA103B7-0431-FC47-D0AD-3BD590CCC4E0}"/>
              </a:ext>
            </a:extLst>
          </p:cNvPr>
          <p:cNvSpPr txBox="1">
            <a:spLocks noChangeArrowheads="1"/>
          </p:cNvSpPr>
          <p:nvPr/>
        </p:nvSpPr>
        <p:spPr bwMode="auto">
          <a:xfrm>
            <a:off x="1556288" y="4543057"/>
            <a:ext cx="394500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fontAlgn="base">
              <a:spcBef>
                <a:spcPct val="0"/>
              </a:spcBef>
              <a:spcAft>
                <a:spcPct val="0"/>
              </a:spcAft>
              <a:buFontTx/>
              <a:buNone/>
            </a:pPr>
            <a:r>
              <a:rPr lang="en-CA" altLang="en-US" sz="8000" dirty="0">
                <a:solidFill>
                  <a:srgbClr val="0000CC"/>
                </a:solidFill>
                <a:latin typeface="French Script MT" pitchFamily="66" charset="0"/>
              </a:rPr>
              <a:t>Thank you!   </a:t>
            </a:r>
          </a:p>
        </p:txBody>
      </p:sp>
      <p:sp>
        <p:nvSpPr>
          <p:cNvPr id="10" name="TextBox 9">
            <a:extLst>
              <a:ext uri="{FF2B5EF4-FFF2-40B4-BE49-F238E27FC236}">
                <a16:creationId xmlns:a16="http://schemas.microsoft.com/office/drawing/2014/main" id="{EF210D1B-3DAE-B857-DB71-EEF14B4C834F}"/>
              </a:ext>
            </a:extLst>
          </p:cNvPr>
          <p:cNvSpPr txBox="1"/>
          <p:nvPr/>
        </p:nvSpPr>
        <p:spPr>
          <a:xfrm>
            <a:off x="7397419" y="4570576"/>
            <a:ext cx="2597185" cy="1077218"/>
          </a:xfrm>
          <a:prstGeom prst="rect">
            <a:avLst/>
          </a:prstGeom>
          <a:noFill/>
        </p:spPr>
        <p:txBody>
          <a:bodyPr wrap="none" rtlCol="0">
            <a:spAutoFit/>
          </a:bodyPr>
          <a:lstStyle/>
          <a:p>
            <a:pPr lvl="0" algn="ctr" fontAlgn="base">
              <a:spcBef>
                <a:spcPct val="0"/>
              </a:spcBef>
              <a:spcAft>
                <a:spcPct val="0"/>
              </a:spcAft>
            </a:pPr>
            <a:r>
              <a:rPr lang="en-CA" altLang="en-US" sz="2800" b="1" dirty="0">
                <a:solidFill>
                  <a:srgbClr val="0000CC"/>
                </a:solidFill>
                <a:latin typeface="Palatino Linotype" panose="02040502050505030304" pitchFamily="18" charset="0"/>
              </a:rPr>
              <a:t>QUESTIONS?</a:t>
            </a:r>
          </a:p>
          <a:p>
            <a:pPr lvl="0" algn="ctr" fontAlgn="base">
              <a:spcBef>
                <a:spcPct val="0"/>
              </a:spcBef>
              <a:spcAft>
                <a:spcPct val="0"/>
              </a:spcAft>
            </a:pPr>
            <a:endParaRPr lang="en-CA" sz="800" b="1" dirty="0">
              <a:solidFill>
                <a:srgbClr val="0000CC"/>
              </a:solidFill>
              <a:latin typeface="Palatino Linotype" panose="02040502050505030304" pitchFamily="18" charset="0"/>
            </a:endParaRPr>
          </a:p>
          <a:p>
            <a:pPr lvl="0" algn="ctr" fontAlgn="base">
              <a:spcBef>
                <a:spcPct val="0"/>
              </a:spcBef>
              <a:spcAft>
                <a:spcPct val="0"/>
              </a:spcAft>
            </a:pPr>
            <a:r>
              <a:rPr lang="en-CA" sz="2800" b="1" dirty="0">
                <a:solidFill>
                  <a:srgbClr val="0000CC"/>
                </a:solidFill>
                <a:latin typeface="Palatino Linotype" panose="02040502050505030304" pitchFamily="18" charset="0"/>
              </a:rPr>
              <a:t>COMMENTS?</a:t>
            </a:r>
          </a:p>
        </p:txBody>
      </p:sp>
      <p:sp>
        <p:nvSpPr>
          <p:cNvPr id="2" name="TextBox 1">
            <a:extLst>
              <a:ext uri="{FF2B5EF4-FFF2-40B4-BE49-F238E27FC236}">
                <a16:creationId xmlns:a16="http://schemas.microsoft.com/office/drawing/2014/main" id="{5AD5D28B-B28E-2569-6966-7B346FF8E4BC}"/>
              </a:ext>
            </a:extLst>
          </p:cNvPr>
          <p:cNvSpPr txBox="1"/>
          <p:nvPr/>
        </p:nvSpPr>
        <p:spPr>
          <a:xfrm>
            <a:off x="897637" y="3644676"/>
            <a:ext cx="4603657" cy="646331"/>
          </a:xfrm>
          <a:prstGeom prst="rect">
            <a:avLst/>
          </a:prstGeom>
          <a:noFill/>
        </p:spPr>
        <p:txBody>
          <a:bodyPr wrap="square" rtlCol="0">
            <a:spAutoFit/>
          </a:bodyPr>
          <a:lstStyle/>
          <a:p>
            <a:r>
              <a:rPr lang="en-CA" sz="3600" b="1" dirty="0">
                <a:solidFill>
                  <a:srgbClr val="C00000"/>
                </a:solidFill>
                <a:latin typeface="Monotype Corsiva" panose="03010101010201010101" pitchFamily="66" charset="0"/>
              </a:rPr>
              <a:t>Think Global, act Local !</a:t>
            </a:r>
          </a:p>
        </p:txBody>
      </p:sp>
    </p:spTree>
    <p:extLst>
      <p:ext uri="{BB962C8B-B14F-4D97-AF65-F5344CB8AC3E}">
        <p14:creationId xmlns:p14="http://schemas.microsoft.com/office/powerpoint/2010/main" val="225703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iterate type="lt">
                                    <p:tmPct val="5000"/>
                                  </p:iterate>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 calcmode="lin" valueType="num">
                                      <p:cBhvr>
                                        <p:cTn id="28" dur="500" fill="hold"/>
                                        <p:tgtEl>
                                          <p:spTgt spid="9"/>
                                        </p:tgtEl>
                                        <p:attrNameLst>
                                          <p:attrName>style.rotation</p:attrName>
                                        </p:attrNameLst>
                                      </p:cBhvr>
                                      <p:tavLst>
                                        <p:tav tm="0">
                                          <p:val>
                                            <p:fltVal val="90"/>
                                          </p:val>
                                        </p:tav>
                                        <p:tav tm="100000">
                                          <p:val>
                                            <p:fltVal val="0"/>
                                          </p:val>
                                        </p:tav>
                                      </p:tavLst>
                                    </p:anim>
                                    <p:animEffect transition="in" filter="fade">
                                      <p:cBhvr>
                                        <p:cTn id="29" dur="500"/>
                                        <p:tgtEl>
                                          <p:spTgt spid="9"/>
                                        </p:tgtEl>
                                      </p:cBhvr>
                                    </p:animEffect>
                                  </p:childTnLst>
                                </p:cTn>
                              </p:par>
                            </p:childTnLst>
                          </p:cTn>
                        </p:par>
                        <p:par>
                          <p:cTn id="30" fill="hold">
                            <p:stCondLst>
                              <p:cond delay="7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57255-FE3A-6EF8-9035-CE008994C4F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6ADDFE-6218-257E-25F1-C266D86315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A910F782-53BE-DDA1-E524-FD0C2C61D7B1}"/>
              </a:ext>
            </a:extLst>
          </p:cNvPr>
          <p:cNvSpPr txBox="1"/>
          <p:nvPr/>
        </p:nvSpPr>
        <p:spPr>
          <a:xfrm>
            <a:off x="1490826" y="3570974"/>
            <a:ext cx="1738386" cy="369332"/>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Yemen</a:t>
            </a:r>
            <a:r>
              <a:rPr lang="en-CA" dirty="0"/>
              <a:t>, 2021</a:t>
            </a:r>
          </a:p>
        </p:txBody>
      </p:sp>
      <p:pic>
        <p:nvPicPr>
          <p:cNvPr id="27" name="Picture 26">
            <a:extLst>
              <a:ext uri="{FF2B5EF4-FFF2-40B4-BE49-F238E27FC236}">
                <a16:creationId xmlns:a16="http://schemas.microsoft.com/office/drawing/2014/main" id="{13C47006-49F8-C043-8557-473D7F86C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91" y="1080038"/>
            <a:ext cx="5276986" cy="3511840"/>
          </a:xfrm>
          <a:prstGeom prst="rect">
            <a:avLst/>
          </a:prstGeom>
        </p:spPr>
      </p:pic>
      <p:pic>
        <p:nvPicPr>
          <p:cNvPr id="12" name="Picture 11">
            <a:extLst>
              <a:ext uri="{FF2B5EF4-FFF2-40B4-BE49-F238E27FC236}">
                <a16:creationId xmlns:a16="http://schemas.microsoft.com/office/drawing/2014/main" id="{E83883DE-87A9-956F-424E-ADF23635A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818" y="3066078"/>
            <a:ext cx="6256590" cy="3007334"/>
          </a:xfrm>
          <a:prstGeom prst="rect">
            <a:avLst/>
          </a:prstGeom>
        </p:spPr>
      </p:pic>
      <p:sp>
        <p:nvSpPr>
          <p:cNvPr id="16" name="TextBox 15">
            <a:extLst>
              <a:ext uri="{FF2B5EF4-FFF2-40B4-BE49-F238E27FC236}">
                <a16:creationId xmlns:a16="http://schemas.microsoft.com/office/drawing/2014/main" id="{458EA9AE-0591-74C9-B5EF-E49F44248EAB}"/>
              </a:ext>
            </a:extLst>
          </p:cNvPr>
          <p:cNvSpPr txBox="1"/>
          <p:nvPr/>
        </p:nvSpPr>
        <p:spPr>
          <a:xfrm>
            <a:off x="7351098" y="3567168"/>
            <a:ext cx="2145984" cy="369332"/>
          </a:xfrm>
          <a:prstGeom prst="rect">
            <a:avLst/>
          </a:prstGeom>
          <a:noFill/>
        </p:spPr>
        <p:txBody>
          <a:bodyPr wrap="square" rtlCol="0">
            <a:spAutoFit/>
          </a:bodyPr>
          <a:lstStyle/>
          <a:p>
            <a:r>
              <a:rPr lang="en-CA" dirty="0">
                <a:solidFill>
                  <a:srgbClr val="0000FF"/>
                </a:solidFill>
                <a:latin typeface="Times New Roman" panose="02020603050405020304" pitchFamily="18" charset="0"/>
                <a:cs typeface="Times New Roman" panose="02020603050405020304" pitchFamily="18" charset="0"/>
              </a:rPr>
              <a:t>Ocean acidification</a:t>
            </a:r>
          </a:p>
        </p:txBody>
      </p:sp>
      <p:sp>
        <p:nvSpPr>
          <p:cNvPr id="9" name="TextBox 8">
            <a:extLst>
              <a:ext uri="{FF2B5EF4-FFF2-40B4-BE49-F238E27FC236}">
                <a16:creationId xmlns:a16="http://schemas.microsoft.com/office/drawing/2014/main" id="{3020FB8B-8E6D-5146-383C-B54BD6F533D1}"/>
              </a:ext>
            </a:extLst>
          </p:cNvPr>
          <p:cNvSpPr txBox="1"/>
          <p:nvPr/>
        </p:nvSpPr>
        <p:spPr>
          <a:xfrm>
            <a:off x="6303353" y="6149127"/>
            <a:ext cx="5131520" cy="369332"/>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Corals, Shellfish, and other fish species declining</a:t>
            </a:r>
          </a:p>
        </p:txBody>
      </p:sp>
      <p:sp>
        <p:nvSpPr>
          <p:cNvPr id="5" name="TextBox 4">
            <a:extLst>
              <a:ext uri="{FF2B5EF4-FFF2-40B4-BE49-F238E27FC236}">
                <a16:creationId xmlns:a16="http://schemas.microsoft.com/office/drawing/2014/main" id="{4D2C4941-DECB-A0D5-24E6-3B76F11318AC}"/>
              </a:ext>
            </a:extLst>
          </p:cNvPr>
          <p:cNvSpPr txBox="1"/>
          <p:nvPr/>
        </p:nvSpPr>
        <p:spPr>
          <a:xfrm>
            <a:off x="5816752" y="3515818"/>
            <a:ext cx="670263" cy="400110"/>
          </a:xfrm>
          <a:prstGeom prst="rect">
            <a:avLst/>
          </a:prstGeom>
          <a:noFill/>
        </p:spPr>
        <p:txBody>
          <a:bodyPr wrap="square" rtlCol="0">
            <a:spAutoFit/>
          </a:bodyPr>
          <a:lstStyle/>
          <a:p>
            <a:r>
              <a:rPr lang="en-CA" sz="2000" b="1" dirty="0">
                <a:solidFill>
                  <a:srgbClr val="33CCFF"/>
                </a:solidFill>
                <a:latin typeface="Arial" panose="020B0604020202020204" pitchFamily="34" charset="0"/>
                <a:cs typeface="Arial" panose="020B0604020202020204" pitchFamily="34" charset="0"/>
              </a:rPr>
              <a:t>(D)</a:t>
            </a:r>
          </a:p>
        </p:txBody>
      </p:sp>
      <p:sp>
        <p:nvSpPr>
          <p:cNvPr id="6" name="TextBox 5">
            <a:extLst>
              <a:ext uri="{FF2B5EF4-FFF2-40B4-BE49-F238E27FC236}">
                <a16:creationId xmlns:a16="http://schemas.microsoft.com/office/drawing/2014/main" id="{E8537E08-5ECE-720B-CCA4-5A61900A3D97}"/>
              </a:ext>
            </a:extLst>
          </p:cNvPr>
          <p:cNvSpPr txBox="1"/>
          <p:nvPr/>
        </p:nvSpPr>
        <p:spPr>
          <a:xfrm>
            <a:off x="419200" y="1116622"/>
            <a:ext cx="667788" cy="400110"/>
          </a:xfrm>
          <a:prstGeom prst="rect">
            <a:avLst/>
          </a:prstGeom>
          <a:noFill/>
        </p:spPr>
        <p:txBody>
          <a:bodyPr wrap="square" rtlCol="0">
            <a:spAutoFit/>
          </a:bodyPr>
          <a:lstStyle/>
          <a:p>
            <a:r>
              <a:rPr lang="en-CA" sz="2000" b="1" dirty="0">
                <a:solidFill>
                  <a:srgbClr val="33CCFF"/>
                </a:solidFill>
                <a:latin typeface="Arial" panose="020B0604020202020204" pitchFamily="34" charset="0"/>
                <a:cs typeface="Arial" panose="020B0604020202020204" pitchFamily="34" charset="0"/>
              </a:rPr>
              <a:t>(C)</a:t>
            </a:r>
          </a:p>
        </p:txBody>
      </p:sp>
      <p:sp>
        <p:nvSpPr>
          <p:cNvPr id="2" name="TextBox 1">
            <a:extLst>
              <a:ext uri="{FF2B5EF4-FFF2-40B4-BE49-F238E27FC236}">
                <a16:creationId xmlns:a16="http://schemas.microsoft.com/office/drawing/2014/main" id="{F1BBA479-4B6C-9E08-FD18-C17D3B8B5A42}"/>
              </a:ext>
            </a:extLst>
          </p:cNvPr>
          <p:cNvSpPr txBox="1"/>
          <p:nvPr/>
        </p:nvSpPr>
        <p:spPr>
          <a:xfrm>
            <a:off x="205179" y="63702"/>
            <a:ext cx="7570149" cy="523220"/>
          </a:xfrm>
          <a:prstGeom prst="rect">
            <a:avLst/>
          </a:prstGeom>
          <a:noFill/>
        </p:spPr>
        <p:txBody>
          <a:bodyPr wrap="none" rtlCol="0">
            <a:spAutoFit/>
          </a:bodyPr>
          <a:lstStyle/>
          <a:p>
            <a:r>
              <a:rPr lang="en-CA" sz="2800" b="1" u="sng" dirty="0">
                <a:solidFill>
                  <a:srgbClr val="800080"/>
                </a:solidFill>
                <a:latin typeface="Times New Roman" panose="02020603050405020304" pitchFamily="18" charset="0"/>
                <a:cs typeface="Times New Roman" panose="02020603050405020304" pitchFamily="18" charset="0"/>
              </a:rPr>
              <a:t>WORST IMPACTS</a:t>
            </a:r>
            <a:r>
              <a:rPr lang="en-CA" sz="2800" b="1" dirty="0">
                <a:solidFill>
                  <a:srgbClr val="800080"/>
                </a:solidFill>
                <a:latin typeface="Times New Roman" panose="02020603050405020304" pitchFamily="18" charset="0"/>
                <a:cs typeface="Times New Roman" panose="02020603050405020304" pitchFamily="18" charset="0"/>
              </a:rPr>
              <a:t> – in the </a:t>
            </a:r>
            <a:r>
              <a:rPr lang="en-CA" sz="2800" b="1" u="sng" dirty="0">
                <a:solidFill>
                  <a:srgbClr val="800080"/>
                </a:solidFill>
                <a:latin typeface="Times New Roman" panose="02020603050405020304" pitchFamily="18" charset="0"/>
                <a:cs typeface="Times New Roman" panose="02020603050405020304" pitchFamily="18" charset="0"/>
              </a:rPr>
              <a:t>Subtropics</a:t>
            </a:r>
            <a:r>
              <a:rPr lang="en-CA" sz="2800" b="1" dirty="0">
                <a:solidFill>
                  <a:srgbClr val="800080"/>
                </a:solidFill>
                <a:latin typeface="Times New Roman" panose="02020603050405020304" pitchFamily="18" charset="0"/>
                <a:cs typeface="Times New Roman" panose="02020603050405020304" pitchFamily="18" charset="0"/>
              </a:rPr>
              <a:t>  </a:t>
            </a:r>
            <a:r>
              <a:rPr lang="en-CA" sz="2800" dirty="0">
                <a:solidFill>
                  <a:srgbClr val="800080"/>
                </a:solidFill>
                <a:latin typeface="Times New Roman" panose="02020603050405020304" pitchFamily="18" charset="0"/>
                <a:cs typeface="Times New Roman" panose="02020603050405020304" pitchFamily="18" charset="0"/>
              </a:rPr>
              <a:t>(cont’d)</a:t>
            </a:r>
            <a:endParaRPr lang="en-CA" sz="2800" b="1" u="sng" dirty="0">
              <a:solidFill>
                <a:srgbClr val="80008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4966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CD59D5-C269-8103-0FF4-84FB4806E4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19A3E55-034F-B293-5F0F-32B66309D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42" y="1864422"/>
            <a:ext cx="4516155" cy="2331597"/>
          </a:xfrm>
          <a:prstGeom prst="rect">
            <a:avLst/>
          </a:prstGeom>
        </p:spPr>
      </p:pic>
      <p:sp>
        <p:nvSpPr>
          <p:cNvPr id="7" name="TextBox 6">
            <a:extLst>
              <a:ext uri="{FF2B5EF4-FFF2-40B4-BE49-F238E27FC236}">
                <a16:creationId xmlns:a16="http://schemas.microsoft.com/office/drawing/2014/main" id="{45BAE298-CEE2-1C19-B180-7C20422BA050}"/>
              </a:ext>
            </a:extLst>
          </p:cNvPr>
          <p:cNvSpPr txBox="1"/>
          <p:nvPr/>
        </p:nvSpPr>
        <p:spPr>
          <a:xfrm>
            <a:off x="489395" y="179991"/>
            <a:ext cx="74021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Times New Roman" panose="02020603050405020304" pitchFamily="18" charset="0"/>
              </a:rPr>
              <a:t>An Aside on Carbon Emissions from Wildfires:</a:t>
            </a:r>
          </a:p>
        </p:txBody>
      </p:sp>
      <p:sp>
        <p:nvSpPr>
          <p:cNvPr id="8" name="TextBox 7">
            <a:extLst>
              <a:ext uri="{FF2B5EF4-FFF2-40B4-BE49-F238E27FC236}">
                <a16:creationId xmlns:a16="http://schemas.microsoft.com/office/drawing/2014/main" id="{B8591E08-8362-DBEA-50B5-BDF5F5A137A3}"/>
              </a:ext>
            </a:extLst>
          </p:cNvPr>
          <p:cNvSpPr txBox="1"/>
          <p:nvPr/>
        </p:nvSpPr>
        <p:spPr>
          <a:xfrm>
            <a:off x="898204" y="1864422"/>
            <a:ext cx="3088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Jasper Park Wildfire, July 2024</a:t>
            </a:r>
          </a:p>
        </p:txBody>
      </p:sp>
      <p:sp>
        <p:nvSpPr>
          <p:cNvPr id="9" name="TextBox 8">
            <a:extLst>
              <a:ext uri="{FF2B5EF4-FFF2-40B4-BE49-F238E27FC236}">
                <a16:creationId xmlns:a16="http://schemas.microsoft.com/office/drawing/2014/main" id="{68411093-526B-AD38-54D8-899EF6656841}"/>
              </a:ext>
            </a:extLst>
          </p:cNvPr>
          <p:cNvSpPr txBox="1"/>
          <p:nvPr/>
        </p:nvSpPr>
        <p:spPr>
          <a:xfrm>
            <a:off x="315887" y="3826534"/>
            <a:ext cx="4198585"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7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Burn areas sporadic (not completely burned)</a:t>
            </a:r>
          </a:p>
        </p:txBody>
      </p:sp>
      <p:pic>
        <p:nvPicPr>
          <p:cNvPr id="5" name="Picture 4">
            <a:extLst>
              <a:ext uri="{FF2B5EF4-FFF2-40B4-BE49-F238E27FC236}">
                <a16:creationId xmlns:a16="http://schemas.microsoft.com/office/drawing/2014/main" id="{49859A39-1D54-8598-D89C-C5B56EFC3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704" y="4346411"/>
            <a:ext cx="3493029" cy="2331598"/>
          </a:xfrm>
          <a:prstGeom prst="rect">
            <a:avLst/>
          </a:prstGeom>
        </p:spPr>
      </p:pic>
      <p:sp>
        <p:nvSpPr>
          <p:cNvPr id="11" name="TextBox 10">
            <a:extLst>
              <a:ext uri="{FF2B5EF4-FFF2-40B4-BE49-F238E27FC236}">
                <a16:creationId xmlns:a16="http://schemas.microsoft.com/office/drawing/2014/main" id="{40EBC73C-1DF2-26CF-D198-C71A432AF5AC}"/>
              </a:ext>
            </a:extLst>
          </p:cNvPr>
          <p:cNvSpPr txBox="1"/>
          <p:nvPr/>
        </p:nvSpPr>
        <p:spPr>
          <a:xfrm>
            <a:off x="489395" y="925305"/>
            <a:ext cx="498732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Claims in August, 2023 that carbon emissions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Canada’s wildfires were 50-100% of total annual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emissions from all other sources. </a:t>
            </a:r>
            <a:endParaRPr kumimoji="0" lang="en-C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7B129742-6F16-638D-0184-7E70A49EBDB1}"/>
              </a:ext>
            </a:extLst>
          </p:cNvPr>
          <p:cNvSpPr txBox="1"/>
          <p:nvPr/>
        </p:nvSpPr>
        <p:spPr>
          <a:xfrm>
            <a:off x="6096000" y="925305"/>
            <a:ext cx="573746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 CLAIM: ‘Disinformation’ item that may have come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either the fossil fuel industry or big government, in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attempt to deflect attention from the burning of fossil fuels.</a:t>
            </a:r>
            <a:endParaRPr kumimoji="0" lang="en-CA"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E84E3015-5831-CE26-2F58-6EEB15764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1602" y="4389878"/>
            <a:ext cx="3108796" cy="2331597"/>
          </a:xfrm>
          <a:prstGeom prst="rect">
            <a:avLst/>
          </a:prstGeom>
        </p:spPr>
      </p:pic>
      <p:sp>
        <p:nvSpPr>
          <p:cNvPr id="14" name="TextBox 13">
            <a:extLst>
              <a:ext uri="{FF2B5EF4-FFF2-40B4-BE49-F238E27FC236}">
                <a16:creationId xmlns:a16="http://schemas.microsoft.com/office/drawing/2014/main" id="{53E0384D-7E15-83ED-8ECA-4EC76A234E3E}"/>
              </a:ext>
            </a:extLst>
          </p:cNvPr>
          <p:cNvSpPr txBox="1"/>
          <p:nvPr/>
        </p:nvSpPr>
        <p:spPr>
          <a:xfrm>
            <a:off x="1255110" y="6294585"/>
            <a:ext cx="2050561"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Jasper Park burn area</a:t>
            </a:r>
          </a:p>
        </p:txBody>
      </p:sp>
      <p:sp>
        <p:nvSpPr>
          <p:cNvPr id="15" name="TextBox 14">
            <a:extLst>
              <a:ext uri="{FF2B5EF4-FFF2-40B4-BE49-F238E27FC236}">
                <a16:creationId xmlns:a16="http://schemas.microsoft.com/office/drawing/2014/main" id="{C89A6130-F843-39A5-4DB9-7F958432ED97}"/>
              </a:ext>
            </a:extLst>
          </p:cNvPr>
          <p:cNvSpPr txBox="1"/>
          <p:nvPr/>
        </p:nvSpPr>
        <p:spPr>
          <a:xfrm>
            <a:off x="4727803" y="6075144"/>
            <a:ext cx="29225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Burned tree trunks from near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Lytton BC, </a:t>
            </a:r>
            <a:r>
              <a:rPr lang="en-CA" dirty="0">
                <a:solidFill>
                  <a:srgbClr val="0000FF"/>
                </a:solidFill>
                <a:latin typeface="Times New Roman" panose="02020603050405020304" pitchFamily="18" charset="0"/>
                <a:cs typeface="Times New Roman" panose="02020603050405020304" pitchFamily="18" charset="0"/>
              </a:rPr>
              <a:t>O</a:t>
            </a:r>
            <a:r>
              <a:rPr kumimoji="0" lang="en-CA" sz="1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ctober</a:t>
            </a:r>
            <a:r>
              <a:rPr kumimoji="0" lang="en-CA"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2023</a:t>
            </a:r>
          </a:p>
        </p:txBody>
      </p:sp>
      <p:sp>
        <p:nvSpPr>
          <p:cNvPr id="2" name="TextBox 1">
            <a:extLst>
              <a:ext uri="{FF2B5EF4-FFF2-40B4-BE49-F238E27FC236}">
                <a16:creationId xmlns:a16="http://schemas.microsoft.com/office/drawing/2014/main" id="{32C4F8E8-074C-07CC-5B62-0484204DBA13}"/>
              </a:ext>
            </a:extLst>
          </p:cNvPr>
          <p:cNvSpPr txBox="1"/>
          <p:nvPr/>
        </p:nvSpPr>
        <p:spPr>
          <a:xfrm>
            <a:off x="7836599" y="4893956"/>
            <a:ext cx="42167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Tree trunks like these following a forest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fire can probably be harvested instead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of being left to rot while emitting 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carbon back to the atmosphere.  </a:t>
            </a:r>
          </a:p>
        </p:txBody>
      </p:sp>
      <p:pic>
        <p:nvPicPr>
          <p:cNvPr id="22" name="Picture 21">
            <a:extLst>
              <a:ext uri="{FF2B5EF4-FFF2-40B4-BE49-F238E27FC236}">
                <a16:creationId xmlns:a16="http://schemas.microsoft.com/office/drawing/2014/main" id="{2CA48970-8B65-979B-BF7B-8FD652BDCA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600" y="1864422"/>
            <a:ext cx="3687654" cy="2280708"/>
          </a:xfrm>
          <a:prstGeom prst="rect">
            <a:avLst/>
          </a:prstGeom>
        </p:spPr>
      </p:pic>
      <p:pic>
        <p:nvPicPr>
          <p:cNvPr id="24" name="Picture 23">
            <a:extLst>
              <a:ext uri="{FF2B5EF4-FFF2-40B4-BE49-F238E27FC236}">
                <a16:creationId xmlns:a16="http://schemas.microsoft.com/office/drawing/2014/main" id="{6880BFDC-1554-395D-834F-F805B8B26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0827" y="1864422"/>
            <a:ext cx="3687653" cy="2280708"/>
          </a:xfrm>
          <a:prstGeom prst="rect">
            <a:avLst/>
          </a:prstGeom>
        </p:spPr>
      </p:pic>
      <p:sp>
        <p:nvSpPr>
          <p:cNvPr id="25" name="TextBox 24">
            <a:extLst>
              <a:ext uri="{FF2B5EF4-FFF2-40B4-BE49-F238E27FC236}">
                <a16:creationId xmlns:a16="http://schemas.microsoft.com/office/drawing/2014/main" id="{BDDC4EB7-8841-A02F-B249-23C989F65B20}"/>
              </a:ext>
            </a:extLst>
          </p:cNvPr>
          <p:cNvSpPr txBox="1"/>
          <p:nvPr/>
        </p:nvSpPr>
        <p:spPr>
          <a:xfrm>
            <a:off x="5235371" y="2016110"/>
            <a:ext cx="32359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BEFORE Lytton Wildfire, June 2021</a:t>
            </a:r>
          </a:p>
        </p:txBody>
      </p:sp>
      <p:sp>
        <p:nvSpPr>
          <p:cNvPr id="26" name="TextBox 25">
            <a:extLst>
              <a:ext uri="{FF2B5EF4-FFF2-40B4-BE49-F238E27FC236}">
                <a16:creationId xmlns:a16="http://schemas.microsoft.com/office/drawing/2014/main" id="{C56EEF33-4442-4525-A44E-76A956B47036}"/>
              </a:ext>
            </a:extLst>
          </p:cNvPr>
          <p:cNvSpPr txBox="1"/>
          <p:nvPr/>
        </p:nvSpPr>
        <p:spPr>
          <a:xfrm>
            <a:off x="8781649" y="2016110"/>
            <a:ext cx="309969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CCFFFF"/>
                </a:solidFill>
                <a:effectLst/>
                <a:uLnTx/>
                <a:uFillTx/>
                <a:latin typeface="Times New Roman" panose="02020603050405020304" pitchFamily="18" charset="0"/>
                <a:ea typeface="+mn-ea"/>
                <a:cs typeface="Times New Roman" panose="02020603050405020304" pitchFamily="18" charset="0"/>
              </a:rPr>
              <a:t>AFTER Lytton Wildfire, June 2021</a:t>
            </a:r>
          </a:p>
        </p:txBody>
      </p:sp>
    </p:spTree>
    <p:extLst>
      <p:ext uri="{BB962C8B-B14F-4D97-AF65-F5344CB8AC3E}">
        <p14:creationId xmlns:p14="http://schemas.microsoft.com/office/powerpoint/2010/main" val="240914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C7106E-9601-2667-65E8-DB4B97F15CAC}"/>
              </a:ext>
            </a:extLst>
          </p:cNvPr>
          <p:cNvSpPr>
            <a:spLocks noGrp="1"/>
          </p:cNvSpPr>
          <p:nvPr>
            <p:ph type="sldNum" sz="quarter" idx="12"/>
          </p:nvPr>
        </p:nvSpPr>
        <p:spPr/>
        <p:txBody>
          <a:bodyPr/>
          <a:lstStyle/>
          <a:p>
            <a:fld id="{1439B881-FF71-453B-BF67-DEFD3B67D9A8}" type="slidenum">
              <a:rPr lang="en-CA" smtClean="0"/>
              <a:t>5</a:t>
            </a:fld>
            <a:endParaRPr lang="en-CA"/>
          </a:p>
        </p:txBody>
      </p:sp>
      <p:pic>
        <p:nvPicPr>
          <p:cNvPr id="14" name="Picture 13">
            <a:extLst>
              <a:ext uri="{FF2B5EF4-FFF2-40B4-BE49-F238E27FC236}">
                <a16:creationId xmlns:a16="http://schemas.microsoft.com/office/drawing/2014/main" id="{3131F958-629E-13B3-1EA3-D9FE1112A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62" y="659745"/>
            <a:ext cx="2510517" cy="2453635"/>
          </a:xfrm>
          <a:prstGeom prst="rect">
            <a:avLst/>
          </a:prstGeom>
        </p:spPr>
      </p:pic>
      <p:sp>
        <p:nvSpPr>
          <p:cNvPr id="17" name="TextBox 16">
            <a:extLst>
              <a:ext uri="{FF2B5EF4-FFF2-40B4-BE49-F238E27FC236}">
                <a16:creationId xmlns:a16="http://schemas.microsoft.com/office/drawing/2014/main" id="{73295033-062E-504E-7910-5B4439031649}"/>
              </a:ext>
            </a:extLst>
          </p:cNvPr>
          <p:cNvSpPr txBox="1"/>
          <p:nvPr/>
        </p:nvSpPr>
        <p:spPr>
          <a:xfrm>
            <a:off x="485200" y="116670"/>
            <a:ext cx="3400867" cy="584775"/>
          </a:xfrm>
          <a:prstGeom prst="rect">
            <a:avLst/>
          </a:prstGeom>
          <a:noFill/>
        </p:spPr>
        <p:txBody>
          <a:bodyPr wrap="none" rtlCol="0">
            <a:spAutoFit/>
          </a:bodyPr>
          <a:lstStyle/>
          <a:p>
            <a:r>
              <a:rPr lang="en-CA" sz="3200" b="1" dirty="0">
                <a:solidFill>
                  <a:srgbClr val="800080"/>
                </a:solidFill>
                <a:latin typeface="Times New Roman" panose="02020603050405020304" pitchFamily="18" charset="0"/>
                <a:cs typeface="Times New Roman" panose="02020603050405020304" pitchFamily="18" charset="0"/>
              </a:rPr>
              <a:t>Unlimited Growth</a:t>
            </a:r>
          </a:p>
        </p:txBody>
      </p:sp>
      <p:pic>
        <p:nvPicPr>
          <p:cNvPr id="6" name="Picture 5">
            <a:extLst>
              <a:ext uri="{FF2B5EF4-FFF2-40B4-BE49-F238E27FC236}">
                <a16:creationId xmlns:a16="http://schemas.microsoft.com/office/drawing/2014/main" id="{9F7CEF9A-C709-A0DB-0855-C58D3B0EE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589" y="519362"/>
            <a:ext cx="2635345" cy="2618560"/>
          </a:xfrm>
          <a:prstGeom prst="rect">
            <a:avLst/>
          </a:prstGeom>
        </p:spPr>
      </p:pic>
      <p:pic>
        <p:nvPicPr>
          <p:cNvPr id="8" name="Picture 7">
            <a:extLst>
              <a:ext uri="{FF2B5EF4-FFF2-40B4-BE49-F238E27FC236}">
                <a16:creationId xmlns:a16="http://schemas.microsoft.com/office/drawing/2014/main" id="{67F54EFC-0A67-7750-19C8-C1895A145F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8322" y="519362"/>
            <a:ext cx="2516123" cy="2499236"/>
          </a:xfrm>
          <a:prstGeom prst="rect">
            <a:avLst/>
          </a:prstGeom>
        </p:spPr>
      </p:pic>
      <p:sp>
        <p:nvSpPr>
          <p:cNvPr id="10" name="TextBox 9">
            <a:extLst>
              <a:ext uri="{FF2B5EF4-FFF2-40B4-BE49-F238E27FC236}">
                <a16:creationId xmlns:a16="http://schemas.microsoft.com/office/drawing/2014/main" id="{88132F52-7D18-1051-65C7-5F9767BE27BA}"/>
              </a:ext>
            </a:extLst>
          </p:cNvPr>
          <p:cNvSpPr txBox="1"/>
          <p:nvPr/>
        </p:nvSpPr>
        <p:spPr>
          <a:xfrm>
            <a:off x="4511179" y="1742845"/>
            <a:ext cx="1813783" cy="347961"/>
          </a:xfrm>
          <a:prstGeom prst="rect">
            <a:avLst/>
          </a:prstGeom>
          <a:noFill/>
        </p:spPr>
        <p:txBody>
          <a:bodyPr wrap="square" rtlCol="0">
            <a:spAutoFit/>
          </a:bodyPr>
          <a:lstStyle/>
          <a:p>
            <a:r>
              <a:rPr lang="en-CA" sz="1600" b="1" dirty="0">
                <a:latin typeface="Times New Roman" panose="02020603050405020304" pitchFamily="18" charset="0"/>
                <a:cs typeface="Times New Roman" panose="02020603050405020304" pitchFamily="18" charset="0"/>
              </a:rPr>
              <a:t>Meat Production</a:t>
            </a:r>
          </a:p>
        </p:txBody>
      </p:sp>
      <p:sp>
        <p:nvSpPr>
          <p:cNvPr id="11" name="TextBox 10">
            <a:extLst>
              <a:ext uri="{FF2B5EF4-FFF2-40B4-BE49-F238E27FC236}">
                <a16:creationId xmlns:a16="http://schemas.microsoft.com/office/drawing/2014/main" id="{D257E78B-24F7-6AAB-27E1-13F7931E4BBA}"/>
              </a:ext>
            </a:extLst>
          </p:cNvPr>
          <p:cNvSpPr txBox="1"/>
          <p:nvPr/>
        </p:nvSpPr>
        <p:spPr>
          <a:xfrm>
            <a:off x="7375102" y="1796048"/>
            <a:ext cx="1336877" cy="338554"/>
          </a:xfrm>
          <a:prstGeom prst="rect">
            <a:avLst/>
          </a:prstGeom>
          <a:noFill/>
        </p:spPr>
        <p:txBody>
          <a:bodyPr wrap="square" rtlCol="0">
            <a:spAutoFit/>
          </a:bodyPr>
          <a:lstStyle/>
          <a:p>
            <a:r>
              <a:rPr lang="en-CA" sz="1600" b="1" dirty="0">
                <a:latin typeface="Times New Roman" panose="02020603050405020304" pitchFamily="18" charset="0"/>
                <a:cs typeface="Times New Roman" panose="02020603050405020304" pitchFamily="18" charset="0"/>
              </a:rPr>
              <a:t>Global GDP</a:t>
            </a:r>
          </a:p>
        </p:txBody>
      </p:sp>
      <p:pic>
        <p:nvPicPr>
          <p:cNvPr id="18" name="Picture 17">
            <a:extLst>
              <a:ext uri="{FF2B5EF4-FFF2-40B4-BE49-F238E27FC236}">
                <a16:creationId xmlns:a16="http://schemas.microsoft.com/office/drawing/2014/main" id="{CDF033CC-5084-BDDE-14CA-DBFF75783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96" y="3476476"/>
            <a:ext cx="4072567" cy="3177767"/>
          </a:xfrm>
          <a:prstGeom prst="rect">
            <a:avLst/>
          </a:prstGeom>
        </p:spPr>
      </p:pic>
      <p:sp>
        <p:nvSpPr>
          <p:cNvPr id="19" name="TextBox 18">
            <a:extLst>
              <a:ext uri="{FF2B5EF4-FFF2-40B4-BE49-F238E27FC236}">
                <a16:creationId xmlns:a16="http://schemas.microsoft.com/office/drawing/2014/main" id="{FED2D57F-7563-949E-4109-0B2F91D5716B}"/>
              </a:ext>
            </a:extLst>
          </p:cNvPr>
          <p:cNvSpPr txBox="1"/>
          <p:nvPr/>
        </p:nvSpPr>
        <p:spPr>
          <a:xfrm>
            <a:off x="803198" y="3476476"/>
            <a:ext cx="3024644" cy="369332"/>
          </a:xfrm>
          <a:prstGeom prst="rect">
            <a:avLst/>
          </a:prstGeom>
          <a:noFill/>
        </p:spPr>
        <p:txBody>
          <a:bodyPr wrap="square" rtlCol="0">
            <a:spAutoFit/>
          </a:bodyPr>
          <a:lstStyle/>
          <a:p>
            <a:pPr algn="ctr"/>
            <a:r>
              <a:rPr lang="en-CA" b="1" dirty="0">
                <a:latin typeface="Times New Roman" panose="02020603050405020304" pitchFamily="18" charset="0"/>
                <a:cs typeface="Times New Roman" panose="02020603050405020304" pitchFamily="18" charset="0"/>
              </a:rPr>
              <a:t>Global Fossil Fuel Use</a:t>
            </a:r>
          </a:p>
        </p:txBody>
      </p:sp>
      <p:pic>
        <p:nvPicPr>
          <p:cNvPr id="21" name="Picture 20">
            <a:extLst>
              <a:ext uri="{FF2B5EF4-FFF2-40B4-BE49-F238E27FC236}">
                <a16:creationId xmlns:a16="http://schemas.microsoft.com/office/drawing/2014/main" id="{E65D3908-E1CE-BB1D-1934-EF32E3E12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2285" y="519362"/>
            <a:ext cx="2732308" cy="2794929"/>
          </a:xfrm>
          <a:prstGeom prst="rect">
            <a:avLst/>
          </a:prstGeom>
        </p:spPr>
      </p:pic>
      <p:pic>
        <p:nvPicPr>
          <p:cNvPr id="22" name="Picture 21">
            <a:extLst>
              <a:ext uri="{FF2B5EF4-FFF2-40B4-BE49-F238E27FC236}">
                <a16:creationId xmlns:a16="http://schemas.microsoft.com/office/drawing/2014/main" id="{4526E6A9-E2CD-1D3B-476D-4FB20C53EF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179" y="3452381"/>
            <a:ext cx="3935816" cy="3225955"/>
          </a:xfrm>
          <a:prstGeom prst="rect">
            <a:avLst/>
          </a:prstGeom>
        </p:spPr>
      </p:pic>
      <p:pic>
        <p:nvPicPr>
          <p:cNvPr id="3" name="Picture 2">
            <a:extLst>
              <a:ext uri="{FF2B5EF4-FFF2-40B4-BE49-F238E27FC236}">
                <a16:creationId xmlns:a16="http://schemas.microsoft.com/office/drawing/2014/main" id="{BC981FAC-9760-6753-044E-A24E46AF63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9971" y="593032"/>
            <a:ext cx="1410289" cy="334647"/>
          </a:xfrm>
          <a:prstGeom prst="rect">
            <a:avLst/>
          </a:prstGeom>
        </p:spPr>
      </p:pic>
      <p:sp>
        <p:nvSpPr>
          <p:cNvPr id="7" name="TextBox 6">
            <a:extLst>
              <a:ext uri="{FF2B5EF4-FFF2-40B4-BE49-F238E27FC236}">
                <a16:creationId xmlns:a16="http://schemas.microsoft.com/office/drawing/2014/main" id="{ACB4B665-11E4-9EE5-84DE-101F1449BBF4}"/>
              </a:ext>
            </a:extLst>
          </p:cNvPr>
          <p:cNvSpPr txBox="1"/>
          <p:nvPr/>
        </p:nvSpPr>
        <p:spPr>
          <a:xfrm>
            <a:off x="9551625" y="760355"/>
            <a:ext cx="1336877" cy="830997"/>
          </a:xfrm>
          <a:prstGeom prst="rect">
            <a:avLst/>
          </a:prstGeom>
          <a:noFill/>
        </p:spPr>
        <p:txBody>
          <a:bodyPr wrap="square" rtlCol="0">
            <a:spAutoFit/>
          </a:bodyPr>
          <a:lstStyle/>
          <a:p>
            <a:r>
              <a:rPr lang="en-CA" sz="1600" b="1" dirty="0">
                <a:latin typeface="Times New Roman" panose="02020603050405020304" pitchFamily="18" charset="0"/>
                <a:cs typeface="Times New Roman" panose="02020603050405020304" pitchFamily="18" charset="0"/>
              </a:rPr>
              <a:t>Dow Jones Industrial</a:t>
            </a:r>
          </a:p>
          <a:p>
            <a:r>
              <a:rPr lang="en-CA" sz="1600" b="1" dirty="0" err="1">
                <a:latin typeface="Times New Roman" panose="02020603050405020304" pitchFamily="18" charset="0"/>
                <a:cs typeface="Times New Roman" panose="02020603050405020304" pitchFamily="18" charset="0"/>
              </a:rPr>
              <a:t>AverAGE</a:t>
            </a:r>
            <a:endParaRPr lang="en-CA" sz="16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676E593-A537-BA8B-5ABF-7B0685F635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179" y="3452380"/>
            <a:ext cx="1864953" cy="3225955"/>
          </a:xfrm>
          <a:prstGeom prst="rect">
            <a:avLst/>
          </a:prstGeom>
        </p:spPr>
      </p:pic>
      <p:pic>
        <p:nvPicPr>
          <p:cNvPr id="13" name="Picture 12">
            <a:extLst>
              <a:ext uri="{FF2B5EF4-FFF2-40B4-BE49-F238E27FC236}">
                <a16:creationId xmlns:a16="http://schemas.microsoft.com/office/drawing/2014/main" id="{834B95B6-C4C6-8B5C-01C3-1938C0BA6B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4572" y="3375185"/>
            <a:ext cx="3935816" cy="3225955"/>
          </a:xfrm>
          <a:prstGeom prst="rect">
            <a:avLst/>
          </a:prstGeom>
        </p:spPr>
      </p:pic>
      <p:sp>
        <p:nvSpPr>
          <p:cNvPr id="15" name="TextBox 14">
            <a:extLst>
              <a:ext uri="{FF2B5EF4-FFF2-40B4-BE49-F238E27FC236}">
                <a16:creationId xmlns:a16="http://schemas.microsoft.com/office/drawing/2014/main" id="{AD4ED3CB-EB07-D727-CC47-A275DE952A54}"/>
              </a:ext>
            </a:extLst>
          </p:cNvPr>
          <p:cNvSpPr txBox="1"/>
          <p:nvPr/>
        </p:nvSpPr>
        <p:spPr>
          <a:xfrm>
            <a:off x="624085" y="2462646"/>
            <a:ext cx="11234166" cy="1446550"/>
          </a:xfrm>
          <a:prstGeom prst="rect">
            <a:avLst/>
          </a:prstGeom>
          <a:noFill/>
          <a:scene3d>
            <a:camera prst="orthographicFront">
              <a:rot lat="0" lon="0" rev="1500000"/>
            </a:camera>
            <a:lightRig rig="threePt" dir="t"/>
          </a:scene3d>
        </p:spPr>
        <p:txBody>
          <a:bodyPr wrap="none" rtlCol="0">
            <a:spAutoFit/>
          </a:bodyPr>
          <a:lstStyle/>
          <a:p>
            <a:r>
              <a:rPr lang="en-CA" sz="4400" b="1" dirty="0">
                <a:solidFill>
                  <a:srgbClr val="C00000"/>
                </a:solidFill>
                <a:latin typeface="Palatino Linotype" panose="02040502050505030304" pitchFamily="18" charset="0"/>
              </a:rPr>
              <a:t>Unlimited Growth with Limited Resources</a:t>
            </a:r>
          </a:p>
          <a:p>
            <a:pPr algn="ctr"/>
            <a:r>
              <a:rPr lang="en-CA" sz="4400" b="1" dirty="0">
                <a:solidFill>
                  <a:srgbClr val="C00000"/>
                </a:solidFill>
                <a:latin typeface="Palatino Linotype" panose="02040502050505030304" pitchFamily="18" charset="0"/>
              </a:rPr>
              <a:t>is NOT SUSTAINABLE</a:t>
            </a:r>
          </a:p>
        </p:txBody>
      </p:sp>
      <p:pic>
        <p:nvPicPr>
          <p:cNvPr id="12" name="Picture 11">
            <a:extLst>
              <a:ext uri="{FF2B5EF4-FFF2-40B4-BE49-F238E27FC236}">
                <a16:creationId xmlns:a16="http://schemas.microsoft.com/office/drawing/2014/main" id="{11A5640F-2AEB-D09A-5928-A252E6BD31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3284" y="3452380"/>
            <a:ext cx="3497562" cy="3177767"/>
          </a:xfrm>
          <a:prstGeom prst="rect">
            <a:avLst/>
          </a:prstGeom>
        </p:spPr>
      </p:pic>
    </p:spTree>
    <p:extLst>
      <p:ext uri="{BB962C8B-B14F-4D97-AF65-F5344CB8AC3E}">
        <p14:creationId xmlns:p14="http://schemas.microsoft.com/office/powerpoint/2010/main" val="165032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1000" fill="hold"/>
                                        <p:tgtEl>
                                          <p:spTgt spid="12"/>
                                        </p:tgtEl>
                                        <p:attrNameLst>
                                          <p:attrName>ppt_w</p:attrName>
                                        </p:attrNameLst>
                                      </p:cBhvr>
                                      <p:tavLst>
                                        <p:tav tm="0">
                                          <p:val>
                                            <p:fltVal val="0"/>
                                          </p:val>
                                        </p:tav>
                                        <p:tav tm="100000">
                                          <p:val>
                                            <p:strVal val="#ppt_w"/>
                                          </p:val>
                                        </p:tav>
                                      </p:tavLst>
                                    </p:anim>
                                    <p:anim calcmode="lin" valueType="num">
                                      <p:cBhvr>
                                        <p:cTn id="73" dur="1000" fill="hold"/>
                                        <p:tgtEl>
                                          <p:spTgt spid="12"/>
                                        </p:tgtEl>
                                        <p:attrNameLst>
                                          <p:attrName>ppt_h</p:attrName>
                                        </p:attrNameLst>
                                      </p:cBhvr>
                                      <p:tavLst>
                                        <p:tav tm="0">
                                          <p:val>
                                            <p:fltVal val="0"/>
                                          </p:val>
                                        </p:tav>
                                        <p:tav tm="100000">
                                          <p:val>
                                            <p:strVal val="#ppt_h"/>
                                          </p:val>
                                        </p:tav>
                                      </p:tavLst>
                                    </p:anim>
                                    <p:animEffect transition="in" filter="fade">
                                      <p:cBhvr>
                                        <p:cTn id="74" dur="10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12"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0-#ppt_w/2"/>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7"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965EF4-55F5-13BB-E540-CF0ADE2379F2}"/>
              </a:ext>
            </a:extLst>
          </p:cNvPr>
          <p:cNvSpPr>
            <a:spLocks noGrp="1"/>
          </p:cNvSpPr>
          <p:nvPr>
            <p:ph type="sldNum" sz="quarter" idx="12"/>
          </p:nvPr>
        </p:nvSpPr>
        <p:spPr/>
        <p:txBody>
          <a:bodyPr/>
          <a:lstStyle/>
          <a:p>
            <a:fld id="{1439B881-FF71-453B-BF67-DEFD3B67D9A8}" type="slidenum">
              <a:rPr lang="en-CA" smtClean="0"/>
              <a:t>6</a:t>
            </a:fld>
            <a:endParaRPr lang="en-CA"/>
          </a:p>
        </p:txBody>
      </p:sp>
      <p:pic>
        <p:nvPicPr>
          <p:cNvPr id="8" name="Picture 7">
            <a:extLst>
              <a:ext uri="{FF2B5EF4-FFF2-40B4-BE49-F238E27FC236}">
                <a16:creationId xmlns:a16="http://schemas.microsoft.com/office/drawing/2014/main" id="{148D0427-C9D9-E277-A884-96D41A928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01" y="906756"/>
            <a:ext cx="7862864" cy="5630901"/>
          </a:xfrm>
          <a:prstGeom prst="rect">
            <a:avLst/>
          </a:prstGeom>
        </p:spPr>
      </p:pic>
      <p:cxnSp>
        <p:nvCxnSpPr>
          <p:cNvPr id="12" name="Straight Connector 11">
            <a:extLst>
              <a:ext uri="{FF2B5EF4-FFF2-40B4-BE49-F238E27FC236}">
                <a16:creationId xmlns:a16="http://schemas.microsoft.com/office/drawing/2014/main" id="{6F6FF029-97B5-7F93-4E4C-70EDD592DAE9}"/>
              </a:ext>
            </a:extLst>
          </p:cNvPr>
          <p:cNvCxnSpPr>
            <a:cxnSpLocks/>
          </p:cNvCxnSpPr>
          <p:nvPr/>
        </p:nvCxnSpPr>
        <p:spPr>
          <a:xfrm flipV="1">
            <a:off x="3215811" y="2991413"/>
            <a:ext cx="4192154" cy="2227859"/>
          </a:xfrm>
          <a:prstGeom prst="line">
            <a:avLst/>
          </a:prstGeom>
          <a:ln w="50800">
            <a:solidFill>
              <a:srgbClr val="009900"/>
            </a:solidFill>
            <a:prstDash val="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D54AC56-B5C4-A68E-3649-20DC7B61F0F0}"/>
              </a:ext>
            </a:extLst>
          </p:cNvPr>
          <p:cNvSpPr txBox="1"/>
          <p:nvPr/>
        </p:nvSpPr>
        <p:spPr>
          <a:xfrm>
            <a:off x="609602" y="320343"/>
            <a:ext cx="11388054" cy="523220"/>
          </a:xfrm>
          <a:prstGeom prst="rect">
            <a:avLst/>
          </a:prstGeom>
          <a:noFill/>
        </p:spPr>
        <p:txBody>
          <a:bodyPr wrap="none" rtlCol="0">
            <a:spAutoFit/>
          </a:bodyPr>
          <a:lstStyle/>
          <a:p>
            <a:r>
              <a:rPr lang="en-CA" sz="2800" b="1" dirty="0">
                <a:solidFill>
                  <a:srgbClr val="800080"/>
                </a:solidFill>
                <a:latin typeface="Times New Roman" panose="02020603050405020304" pitchFamily="18" charset="0"/>
                <a:cs typeface="Times New Roman" panose="02020603050405020304" pitchFamily="18" charset="0"/>
              </a:rPr>
              <a:t>Global Temperature Anomalies to 2023 </a:t>
            </a:r>
            <a:r>
              <a:rPr lang="en-CA" dirty="0">
                <a:solidFill>
                  <a:srgbClr val="000099"/>
                </a:solidFill>
                <a:latin typeface="Times New Roman" panose="02020603050405020304" pitchFamily="18" charset="0"/>
                <a:cs typeface="Times New Roman" panose="02020603050405020304" pitchFamily="18" charset="0"/>
              </a:rPr>
              <a:t>(based on the 1880-1920 average global temperature)</a:t>
            </a:r>
          </a:p>
        </p:txBody>
      </p:sp>
      <p:cxnSp>
        <p:nvCxnSpPr>
          <p:cNvPr id="21" name="Straight Connector 20">
            <a:extLst>
              <a:ext uri="{FF2B5EF4-FFF2-40B4-BE49-F238E27FC236}">
                <a16:creationId xmlns:a16="http://schemas.microsoft.com/office/drawing/2014/main" id="{56C22724-900B-EEDA-409C-5D5003CF08B7}"/>
              </a:ext>
            </a:extLst>
          </p:cNvPr>
          <p:cNvCxnSpPr>
            <a:cxnSpLocks/>
          </p:cNvCxnSpPr>
          <p:nvPr/>
        </p:nvCxnSpPr>
        <p:spPr>
          <a:xfrm flipV="1">
            <a:off x="7407965" y="1935294"/>
            <a:ext cx="891619" cy="1056119"/>
          </a:xfrm>
          <a:prstGeom prst="line">
            <a:avLst/>
          </a:prstGeom>
          <a:ln w="50800">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F147B08-1F14-FEF2-F927-B1A9CFA6B6D8}"/>
              </a:ext>
            </a:extLst>
          </p:cNvPr>
          <p:cNvSpPr txBox="1"/>
          <p:nvPr/>
        </p:nvSpPr>
        <p:spPr>
          <a:xfrm>
            <a:off x="8851893" y="3786176"/>
            <a:ext cx="2631233" cy="1938992"/>
          </a:xfrm>
          <a:prstGeom prst="rect">
            <a:avLst/>
          </a:prstGeom>
          <a:noFill/>
        </p:spPr>
        <p:txBody>
          <a:bodyPr wrap="none" rtlCol="0">
            <a:spAutoFit/>
          </a:bodyPr>
          <a:lstStyle/>
          <a:p>
            <a:pPr algn="ctr"/>
            <a:r>
              <a:rPr lang="en-CA" sz="2400" dirty="0">
                <a:solidFill>
                  <a:srgbClr val="0000FF"/>
                </a:solidFill>
                <a:latin typeface="Times New Roman" panose="02020603050405020304" pitchFamily="18" charset="0"/>
                <a:cs typeface="Times New Roman" panose="02020603050405020304" pitchFamily="18" charset="0"/>
              </a:rPr>
              <a:t>Trust in politicians?</a:t>
            </a:r>
          </a:p>
          <a:p>
            <a:pPr algn="ctr"/>
            <a:endParaRPr lang="en-CA" sz="2400" dirty="0">
              <a:solidFill>
                <a:srgbClr val="0000FF"/>
              </a:solidFill>
              <a:latin typeface="Times New Roman" panose="02020603050405020304" pitchFamily="18" charset="0"/>
              <a:cs typeface="Times New Roman" panose="02020603050405020304" pitchFamily="18" charset="0"/>
            </a:endParaRPr>
          </a:p>
          <a:p>
            <a:pPr algn="ctr"/>
            <a:r>
              <a:rPr lang="en-CA" sz="2400" dirty="0">
                <a:solidFill>
                  <a:srgbClr val="0000FF"/>
                </a:solidFill>
                <a:latin typeface="Times New Roman" panose="02020603050405020304" pitchFamily="18" charset="0"/>
                <a:cs typeface="Times New Roman" panose="02020603050405020304" pitchFamily="18" charset="0"/>
              </a:rPr>
              <a:t>What are the </a:t>
            </a:r>
          </a:p>
          <a:p>
            <a:pPr algn="ctr"/>
            <a:r>
              <a:rPr lang="en-CA" sz="2400" dirty="0">
                <a:solidFill>
                  <a:srgbClr val="0000FF"/>
                </a:solidFill>
                <a:latin typeface="Times New Roman" panose="02020603050405020304" pitchFamily="18" charset="0"/>
                <a:cs typeface="Times New Roman" panose="02020603050405020304" pitchFamily="18" charset="0"/>
              </a:rPr>
              <a:t>RISKS humans</a:t>
            </a:r>
          </a:p>
          <a:p>
            <a:pPr algn="ctr"/>
            <a:r>
              <a:rPr lang="en-CA" sz="2400" dirty="0">
                <a:solidFill>
                  <a:srgbClr val="0000FF"/>
                </a:solidFill>
                <a:latin typeface="Times New Roman" panose="02020603050405020304" pitchFamily="18" charset="0"/>
                <a:cs typeface="Times New Roman" panose="02020603050405020304" pitchFamily="18" charset="0"/>
              </a:rPr>
              <a:t>face in this?</a:t>
            </a:r>
          </a:p>
        </p:txBody>
      </p:sp>
      <p:sp>
        <p:nvSpPr>
          <p:cNvPr id="2" name="TextBox 1">
            <a:extLst>
              <a:ext uri="{FF2B5EF4-FFF2-40B4-BE49-F238E27FC236}">
                <a16:creationId xmlns:a16="http://schemas.microsoft.com/office/drawing/2014/main" id="{E4DED4BE-21F1-5E8F-2A72-2FEEB940FE56}"/>
              </a:ext>
            </a:extLst>
          </p:cNvPr>
          <p:cNvSpPr txBox="1"/>
          <p:nvPr/>
        </p:nvSpPr>
        <p:spPr>
          <a:xfrm>
            <a:off x="8779565" y="1954665"/>
            <a:ext cx="2703561" cy="1200329"/>
          </a:xfrm>
          <a:prstGeom prst="rect">
            <a:avLst/>
          </a:prstGeom>
          <a:noFill/>
        </p:spPr>
        <p:txBody>
          <a:bodyPr wrap="none" rtlCol="0">
            <a:spAutoFit/>
          </a:bodyPr>
          <a:lstStyle/>
          <a:p>
            <a:pPr algn="ctr"/>
            <a:r>
              <a:rPr lang="en-CA" sz="2400" i="1" dirty="0">
                <a:solidFill>
                  <a:srgbClr val="808000"/>
                </a:solidFill>
                <a:latin typeface="Times New Roman" panose="02020603050405020304" pitchFamily="18" charset="0"/>
                <a:cs typeface="Times New Roman" panose="02020603050405020304" pitchFamily="18" charset="0"/>
              </a:rPr>
              <a:t>Possible increase </a:t>
            </a:r>
          </a:p>
          <a:p>
            <a:pPr algn="ctr"/>
            <a:r>
              <a:rPr lang="en-CA" sz="2400" i="1" dirty="0">
                <a:solidFill>
                  <a:srgbClr val="808000"/>
                </a:solidFill>
                <a:latin typeface="Times New Roman" panose="02020603050405020304" pitchFamily="18" charset="0"/>
                <a:cs typeface="Times New Roman" panose="02020603050405020304" pitchFamily="18" charset="0"/>
              </a:rPr>
              <a:t>in the rate of</a:t>
            </a:r>
          </a:p>
          <a:p>
            <a:pPr algn="ctr"/>
            <a:r>
              <a:rPr lang="en-CA" sz="2400" i="1" dirty="0">
                <a:solidFill>
                  <a:srgbClr val="808000"/>
                </a:solidFill>
                <a:latin typeface="Times New Roman" panose="02020603050405020304" pitchFamily="18" charset="0"/>
                <a:cs typeface="Times New Roman" panose="02020603050405020304" pitchFamily="18" charset="0"/>
              </a:rPr>
              <a:t>Warming since 2015</a:t>
            </a:r>
          </a:p>
        </p:txBody>
      </p:sp>
    </p:spTree>
    <p:extLst>
      <p:ext uri="{BB962C8B-B14F-4D97-AF65-F5344CB8AC3E}">
        <p14:creationId xmlns:p14="http://schemas.microsoft.com/office/powerpoint/2010/main" val="42554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750" fill="hold"/>
                                        <p:tgtEl>
                                          <p:spTgt spid="21"/>
                                        </p:tgtEl>
                                        <p:attrNameLst>
                                          <p:attrName>ppt_x</p:attrName>
                                        </p:attrNameLst>
                                      </p:cBhvr>
                                      <p:tavLst>
                                        <p:tav tm="0">
                                          <p:val>
                                            <p:strVal val="0-#ppt_w/2"/>
                                          </p:val>
                                        </p:tav>
                                        <p:tav tm="100000">
                                          <p:val>
                                            <p:strVal val="#ppt_x"/>
                                          </p:val>
                                        </p:tav>
                                      </p:tavLst>
                                    </p:anim>
                                    <p:anim calcmode="lin" valueType="num">
                                      <p:cBhvr additive="base">
                                        <p:cTn id="14" dur="750" fill="hold"/>
                                        <p:tgtEl>
                                          <p:spTgt spid="21"/>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8E02CC-38DB-7ED0-182B-55168BBFD970}"/>
              </a:ext>
            </a:extLst>
          </p:cNvPr>
          <p:cNvSpPr>
            <a:spLocks noGrp="1"/>
          </p:cNvSpPr>
          <p:nvPr>
            <p:ph type="sldNum" sz="quarter" idx="12"/>
          </p:nvPr>
        </p:nvSpPr>
        <p:spPr/>
        <p:txBody>
          <a:bodyPr/>
          <a:lstStyle/>
          <a:p>
            <a:fld id="{1439B881-FF71-453B-BF67-DEFD3B67D9A8}" type="slidenum">
              <a:rPr lang="en-CA" smtClean="0"/>
              <a:t>7</a:t>
            </a:fld>
            <a:endParaRPr lang="en-CA"/>
          </a:p>
        </p:txBody>
      </p:sp>
      <p:sp>
        <p:nvSpPr>
          <p:cNvPr id="7" name="TextBox 6">
            <a:extLst>
              <a:ext uri="{FF2B5EF4-FFF2-40B4-BE49-F238E27FC236}">
                <a16:creationId xmlns:a16="http://schemas.microsoft.com/office/drawing/2014/main" id="{C0A12A40-2912-3B34-6AC4-7CEA0D662541}"/>
              </a:ext>
            </a:extLst>
          </p:cNvPr>
          <p:cNvSpPr txBox="1"/>
          <p:nvPr/>
        </p:nvSpPr>
        <p:spPr>
          <a:xfrm>
            <a:off x="402338" y="127416"/>
            <a:ext cx="6434197" cy="954107"/>
          </a:xfrm>
          <a:prstGeom prst="rect">
            <a:avLst/>
          </a:prstGeom>
          <a:noFill/>
        </p:spPr>
        <p:txBody>
          <a:bodyPr wrap="none" rtlCol="0">
            <a:spAutoFit/>
          </a:bodyPr>
          <a:lstStyle/>
          <a:p>
            <a:r>
              <a:rPr lang="en-US" sz="2800" b="1" dirty="0">
                <a:solidFill>
                  <a:srgbClr val="800080"/>
                </a:solidFill>
                <a:latin typeface="Times New Roman" panose="02020603050405020304" pitchFamily="18" charset="0"/>
                <a:cs typeface="Times New Roman" panose="02020603050405020304" pitchFamily="18" charset="0"/>
              </a:rPr>
              <a:t>World Economic Forum </a:t>
            </a:r>
            <a:r>
              <a:rPr lang="en-US" sz="2800" dirty="0">
                <a:solidFill>
                  <a:srgbClr val="800080"/>
                </a:solidFill>
                <a:latin typeface="Times New Roman" panose="02020603050405020304" pitchFamily="18" charset="0"/>
                <a:cs typeface="Times New Roman" panose="02020603050405020304" pitchFamily="18" charset="0"/>
              </a:rPr>
              <a:t>Annual Meeting </a:t>
            </a:r>
          </a:p>
          <a:p>
            <a:pPr algn="ctr"/>
            <a:r>
              <a:rPr lang="en-US" sz="2800" dirty="0">
                <a:solidFill>
                  <a:srgbClr val="800080"/>
                </a:solidFill>
                <a:latin typeface="Times New Roman" panose="02020603050405020304" pitchFamily="18" charset="0"/>
                <a:cs typeface="Times New Roman" panose="02020603050405020304" pitchFamily="18" charset="0"/>
              </a:rPr>
              <a:t>– Davos,  Jan., 2024</a:t>
            </a:r>
            <a:endParaRPr lang="en-CA" sz="2800" dirty="0">
              <a:solidFill>
                <a:srgbClr val="80008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17F4210-DE23-7CDB-092E-E6F0E8EC29EB}"/>
              </a:ext>
            </a:extLst>
          </p:cNvPr>
          <p:cNvSpPr txBox="1"/>
          <p:nvPr/>
        </p:nvSpPr>
        <p:spPr>
          <a:xfrm>
            <a:off x="446646" y="1133135"/>
            <a:ext cx="5666167" cy="461665"/>
          </a:xfrm>
          <a:prstGeom prst="rect">
            <a:avLst/>
          </a:prstGeom>
          <a:noFill/>
        </p:spPr>
        <p:txBody>
          <a:bodyPr wrap="non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Identified 3 Major Climate Risks we face:</a:t>
            </a:r>
            <a:endParaRPr lang="en-CA" sz="2400" b="1" dirty="0">
              <a:solidFill>
                <a:srgbClr val="0000FF"/>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96C28B-400E-3B68-8926-E3F5DDDFA4A2}"/>
              </a:ext>
            </a:extLst>
          </p:cNvPr>
          <p:cNvSpPr txBox="1"/>
          <p:nvPr/>
        </p:nvSpPr>
        <p:spPr>
          <a:xfrm>
            <a:off x="1214956" y="1766914"/>
            <a:ext cx="643419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 major winter storms, flooding events, tornadic thunderstorms, Category-4/5 hurricanes – all occurring more frequently in recent years. The life cycle of all these storms occurs in dynamic equilibrium.</a:t>
            </a:r>
          </a:p>
        </p:txBody>
      </p:sp>
      <p:sp>
        <p:nvSpPr>
          <p:cNvPr id="10" name="TextBox 9">
            <a:extLst>
              <a:ext uri="{FF2B5EF4-FFF2-40B4-BE49-F238E27FC236}">
                <a16:creationId xmlns:a16="http://schemas.microsoft.com/office/drawing/2014/main" id="{840DA6F6-5E92-0BB8-5D4D-458804F6DE28}"/>
              </a:ext>
            </a:extLst>
          </p:cNvPr>
          <p:cNvSpPr txBox="1"/>
          <p:nvPr/>
        </p:nvSpPr>
        <p:spPr>
          <a:xfrm>
            <a:off x="522249" y="3592993"/>
            <a:ext cx="7563289" cy="954107"/>
          </a:xfrm>
          <a:prstGeom prst="rect">
            <a:avLst/>
          </a:prstGeom>
          <a:noFill/>
        </p:spPr>
        <p:txBody>
          <a:bodyPr wrap="none" rtlCol="0">
            <a:spAutoFit/>
          </a:bodyPr>
          <a:lstStyle/>
          <a:p>
            <a:r>
              <a:rPr kumimoji="0" lang="en-US" sz="1800" b="0"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tipping point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the climate, </a:t>
            </a:r>
          </a:p>
          <a:p>
            <a:r>
              <a:rPr lang="en-US" dirty="0">
                <a:solidFill>
                  <a:prstClr val="black"/>
                </a:solidFill>
                <a:latin typeface="Times New Roman" panose="02020603050405020304" pitchFamily="18" charset="0"/>
                <a:cs typeface="Times New Roman" panose="02020603050405020304" pitchFamily="18" charset="0"/>
              </a:rPr>
              <a:t>                                 where the climate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system undergoes </a:t>
            </a:r>
            <a:r>
              <a:rPr kumimoji="0" lang="en-US" sz="1800" b="1" i="0"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permanent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change. </a:t>
            </a:r>
          </a:p>
          <a:p>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Can occur </a:t>
            </a:r>
            <a:r>
              <a:rPr lang="en-US" dirty="0">
                <a:solidFill>
                  <a:prstClr val="black"/>
                </a:solidFill>
                <a:latin typeface="Times New Roman" panose="02020603050405020304" pitchFamily="18" charset="0"/>
                <a:cs typeface="Times New Roman" panose="02020603050405020304" pitchFamily="18" charset="0"/>
              </a:rPr>
              <a:t>when </a:t>
            </a:r>
            <a:r>
              <a:rPr lang="en-US" i="1" u="sng" dirty="0">
                <a:solidFill>
                  <a:prstClr val="black"/>
                </a:solidFill>
                <a:latin typeface="Times New Roman" panose="02020603050405020304" pitchFamily="18" charset="0"/>
                <a:cs typeface="Times New Roman" panose="02020603050405020304" pitchFamily="18" charset="0"/>
              </a:rPr>
              <a:t>positive feedbacks</a:t>
            </a:r>
            <a:r>
              <a:rPr lang="en-US" i="1" dirty="0">
                <a:solidFill>
                  <a:prstClr val="black"/>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occur simultaneously.</a:t>
            </a:r>
            <a:endParaRPr lang="en-CA" dirty="0"/>
          </a:p>
        </p:txBody>
      </p:sp>
      <p:pic>
        <p:nvPicPr>
          <p:cNvPr id="13" name="Picture 12">
            <a:extLst>
              <a:ext uri="{FF2B5EF4-FFF2-40B4-BE49-F238E27FC236}">
                <a16:creationId xmlns:a16="http://schemas.microsoft.com/office/drawing/2014/main" id="{0E11A5C7-B49D-403C-BF2B-DE75694BD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330" y="237113"/>
            <a:ext cx="3886201" cy="2148069"/>
          </a:xfrm>
          <a:prstGeom prst="rect">
            <a:avLst/>
          </a:prstGeom>
        </p:spPr>
      </p:pic>
      <p:graphicFrame>
        <p:nvGraphicFramePr>
          <p:cNvPr id="14" name="Object 10">
            <a:extLst>
              <a:ext uri="{FF2B5EF4-FFF2-40B4-BE49-F238E27FC236}">
                <a16:creationId xmlns:a16="http://schemas.microsoft.com/office/drawing/2014/main" id="{AF8CD25C-2E49-C2B1-FDD7-7EF55EC89A62}"/>
              </a:ext>
            </a:extLst>
          </p:cNvPr>
          <p:cNvGraphicFramePr>
            <a:graphicFrameLocks noChangeAspect="1"/>
          </p:cNvGraphicFramePr>
          <p:nvPr>
            <p:extLst>
              <p:ext uri="{D42A27DB-BD31-4B8C-83A1-F6EECF244321}">
                <p14:modId xmlns:p14="http://schemas.microsoft.com/office/powerpoint/2010/main" val="1145036709"/>
              </p:ext>
            </p:extLst>
          </p:nvPr>
        </p:nvGraphicFramePr>
        <p:xfrm>
          <a:off x="7900331" y="2530240"/>
          <a:ext cx="3886200" cy="1109663"/>
        </p:xfrm>
        <a:graphic>
          <a:graphicData uri="http://schemas.openxmlformats.org/presentationml/2006/ole">
            <mc:AlternateContent xmlns:mc="http://schemas.openxmlformats.org/markup-compatibility/2006">
              <mc:Choice xmlns:v="urn:schemas-microsoft-com:vml" Requires="v">
                <p:oleObj name="Photo House" r:id="rId4" imgW="7873016" imgH="1333333" progId="Photohse.Document">
                  <p:embed/>
                </p:oleObj>
              </mc:Choice>
              <mc:Fallback>
                <p:oleObj name="Photo House" r:id="rId4" imgW="7873016" imgH="1333333" progId="Photohse.Document">
                  <p:embed/>
                  <p:pic>
                    <p:nvPicPr>
                      <p:cNvPr id="3" name="Object 10">
                        <a:extLst>
                          <a:ext uri="{FF2B5EF4-FFF2-40B4-BE49-F238E27FC236}">
                            <a16:creationId xmlns:a16="http://schemas.microsoft.com/office/drawing/2014/main" id="{0976FF08-BD2C-3AAA-C78E-53D3AAEC4D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0331" y="2530240"/>
                        <a:ext cx="38862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Box 14">
            <a:extLst>
              <a:ext uri="{FF2B5EF4-FFF2-40B4-BE49-F238E27FC236}">
                <a16:creationId xmlns:a16="http://schemas.microsoft.com/office/drawing/2014/main" id="{E9190388-35AE-BEFA-A73E-BEB177F98241}"/>
              </a:ext>
            </a:extLst>
          </p:cNvPr>
          <p:cNvSpPr txBox="1"/>
          <p:nvPr/>
        </p:nvSpPr>
        <p:spPr>
          <a:xfrm>
            <a:off x="1201537" y="2926193"/>
            <a:ext cx="5889176" cy="646331"/>
          </a:xfrm>
          <a:prstGeom prst="rect">
            <a:avLst/>
          </a:prstGeom>
          <a:noFill/>
        </p:spPr>
        <p:txBody>
          <a:bodyPr wrap="none" rtlCol="0">
            <a:spAutoFit/>
          </a:bodyPr>
          <a:lstStyle/>
          <a:p>
            <a:r>
              <a:rPr lang="en-US" b="1" i="1" dirty="0">
                <a:solidFill>
                  <a:srgbClr val="0000CC"/>
                </a:solidFill>
                <a:latin typeface="Times New Roman" panose="02020603050405020304" pitchFamily="18" charset="0"/>
                <a:cs typeface="Times New Roman" panose="02020603050405020304" pitchFamily="18" charset="0"/>
              </a:rPr>
              <a:t>Dynamic Equilibrium </a:t>
            </a:r>
            <a:r>
              <a:rPr lang="en-US" i="1" dirty="0">
                <a:latin typeface="Times New Roman" panose="02020603050405020304" pitchFamily="18" charset="0"/>
                <a:cs typeface="Times New Roman" panose="02020603050405020304" pitchFamily="18" charset="0"/>
              </a:rPr>
              <a:t>– where rate of gain = rate of loss,</a:t>
            </a:r>
          </a:p>
          <a:p>
            <a:r>
              <a:rPr lang="en-US" i="1" dirty="0">
                <a:latin typeface="Times New Roman" panose="02020603050405020304" pitchFamily="18" charset="0"/>
                <a:cs typeface="Times New Roman" panose="02020603050405020304" pitchFamily="18" charset="0"/>
              </a:rPr>
              <a:t>		        system returns to a stable condition.</a:t>
            </a:r>
          </a:p>
        </p:txBody>
      </p:sp>
      <p:cxnSp>
        <p:nvCxnSpPr>
          <p:cNvPr id="16" name="Straight Arrow Connector 15">
            <a:extLst>
              <a:ext uri="{FF2B5EF4-FFF2-40B4-BE49-F238E27FC236}">
                <a16:creationId xmlns:a16="http://schemas.microsoft.com/office/drawing/2014/main" id="{F26AAC5E-818A-3666-D576-1F64144EDFE3}"/>
              </a:ext>
            </a:extLst>
          </p:cNvPr>
          <p:cNvCxnSpPr>
            <a:cxnSpLocks/>
          </p:cNvCxnSpPr>
          <p:nvPr/>
        </p:nvCxnSpPr>
        <p:spPr>
          <a:xfrm>
            <a:off x="7738814" y="3142733"/>
            <a:ext cx="4155831"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Chart, line chart&#10;&#10;Description automatically generated">
            <a:extLst>
              <a:ext uri="{FF2B5EF4-FFF2-40B4-BE49-F238E27FC236}">
                <a16:creationId xmlns:a16="http://schemas.microsoft.com/office/drawing/2014/main" id="{DC3A4FE4-1B4C-71F7-7DD8-87424B78DC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4806" y="3837785"/>
            <a:ext cx="3857247" cy="1436925"/>
          </a:xfrm>
          <a:prstGeom prst="rect">
            <a:avLst/>
          </a:prstGeom>
        </p:spPr>
      </p:pic>
      <p:sp>
        <p:nvSpPr>
          <p:cNvPr id="18" name="Text Box 8">
            <a:extLst>
              <a:ext uri="{FF2B5EF4-FFF2-40B4-BE49-F238E27FC236}">
                <a16:creationId xmlns:a16="http://schemas.microsoft.com/office/drawing/2014/main" id="{3916D456-10E3-20FF-2D90-839E5E22BBE4}"/>
              </a:ext>
            </a:extLst>
          </p:cNvPr>
          <p:cNvSpPr txBox="1">
            <a:spLocks noChangeArrowheads="1"/>
          </p:cNvSpPr>
          <p:nvPr/>
        </p:nvSpPr>
        <p:spPr bwMode="auto">
          <a:xfrm>
            <a:off x="1039880" y="4432810"/>
            <a:ext cx="6784350" cy="91101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nSpc>
                <a:spcPct val="95000"/>
              </a:lnSpc>
              <a:buClr>
                <a:srgbClr val="000000"/>
              </a:buClr>
              <a:buSzPct val="100000"/>
              <a:buFont typeface="Times New Roman" panose="02020603050405020304" pitchFamily="18" charset="0"/>
              <a:buNone/>
            </a:pPr>
            <a:r>
              <a:rPr lang="en-US" altLang="en-US" sz="1800" b="1" i="1" dirty="0">
                <a:solidFill>
                  <a:srgbClr val="0000CC"/>
                </a:solidFill>
              </a:rPr>
              <a:t>Metastable Equilibrium</a:t>
            </a:r>
            <a:r>
              <a:rPr lang="en-US" altLang="en-US" sz="1800" i="1" dirty="0">
                <a:solidFill>
                  <a:srgbClr val="0000CC"/>
                </a:solidFill>
              </a:rPr>
              <a:t> </a:t>
            </a:r>
            <a:r>
              <a:rPr lang="en-US" altLang="en-US" sz="1800" dirty="0">
                <a:solidFill>
                  <a:srgbClr val="000099"/>
                </a:solidFill>
              </a:rPr>
              <a:t>-</a:t>
            </a:r>
            <a:r>
              <a:rPr lang="en-US" altLang="en-US" sz="1800" i="1" dirty="0">
                <a:solidFill>
                  <a:srgbClr val="000099"/>
                </a:solidFill>
              </a:rPr>
              <a:t> </a:t>
            </a:r>
            <a:r>
              <a:rPr lang="en-US" altLang="en-US" sz="1800" i="1" dirty="0"/>
              <a:t>where the rate of gain &gt; rate of loss. </a:t>
            </a:r>
          </a:p>
          <a:p>
            <a:pPr>
              <a:lnSpc>
                <a:spcPct val="95000"/>
              </a:lnSpc>
              <a:buClr>
                <a:srgbClr val="000000"/>
              </a:buClr>
              <a:buSzPct val="100000"/>
              <a:buFont typeface="Times New Roman" panose="02020603050405020304" pitchFamily="18" charset="0"/>
              <a:buNone/>
            </a:pPr>
            <a:r>
              <a:rPr lang="en-US" altLang="en-US" sz="1800" i="1" dirty="0"/>
              <a:t>System reaches a threshold or a </a:t>
            </a:r>
            <a:r>
              <a:rPr lang="en-US" altLang="en-US" sz="1800" i="1" u="sng" dirty="0"/>
              <a:t>tipping point</a:t>
            </a:r>
            <a:r>
              <a:rPr lang="en-US" altLang="en-US" sz="1800" i="1" dirty="0"/>
              <a:t>*, can no longer maintain </a:t>
            </a:r>
          </a:p>
          <a:p>
            <a:pPr>
              <a:lnSpc>
                <a:spcPct val="95000"/>
              </a:lnSpc>
              <a:buClr>
                <a:srgbClr val="000000"/>
              </a:buClr>
              <a:buSzPct val="100000"/>
              <a:buFont typeface="Times New Roman" panose="02020603050405020304" pitchFamily="18" charset="0"/>
              <a:buNone/>
            </a:pPr>
            <a:r>
              <a:rPr lang="en-US" altLang="en-US" sz="1800" i="1" dirty="0"/>
              <a:t>its character, and lurches to some new operational level. </a:t>
            </a:r>
            <a:r>
              <a:rPr lang="en-US" altLang="en-US" sz="1800" dirty="0"/>
              <a:t>E.G., Volcano.</a:t>
            </a:r>
          </a:p>
        </p:txBody>
      </p:sp>
      <p:cxnSp>
        <p:nvCxnSpPr>
          <p:cNvPr id="19" name="Straight Arrow Connector 18">
            <a:extLst>
              <a:ext uri="{FF2B5EF4-FFF2-40B4-BE49-F238E27FC236}">
                <a16:creationId xmlns:a16="http://schemas.microsoft.com/office/drawing/2014/main" id="{9ACBB120-F041-C258-F9C3-2307CE2AEA76}"/>
              </a:ext>
            </a:extLst>
          </p:cNvPr>
          <p:cNvCxnSpPr>
            <a:cxnSpLocks/>
          </p:cNvCxnSpPr>
          <p:nvPr/>
        </p:nvCxnSpPr>
        <p:spPr>
          <a:xfrm flipV="1">
            <a:off x="8040956" y="4415694"/>
            <a:ext cx="2818902" cy="79220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6D0E3A2-7109-B725-63C9-0268AE4B6D4B}"/>
              </a:ext>
            </a:extLst>
          </p:cNvPr>
          <p:cNvSpPr txBox="1"/>
          <p:nvPr/>
        </p:nvSpPr>
        <p:spPr>
          <a:xfrm>
            <a:off x="8075959" y="2017326"/>
            <a:ext cx="3534942" cy="338554"/>
          </a:xfrm>
          <a:prstGeom prst="rect">
            <a:avLst/>
          </a:prstGeom>
          <a:noFill/>
        </p:spPr>
        <p:txBody>
          <a:bodyPr wrap="none" rtlCol="0">
            <a:spAutoFit/>
          </a:bodyPr>
          <a:lstStyle/>
          <a:p>
            <a:r>
              <a:rPr lang="en-CA" sz="1600" dirty="0">
                <a:solidFill>
                  <a:srgbClr val="FFFF66"/>
                </a:solidFill>
                <a:latin typeface="Times New Roman" panose="02020603050405020304" pitchFamily="18" charset="0"/>
                <a:cs typeface="Times New Roman" panose="02020603050405020304" pitchFamily="18" charset="0"/>
              </a:rPr>
              <a:t>Five tropical storms simultaneous , 2020</a:t>
            </a:r>
          </a:p>
        </p:txBody>
      </p:sp>
      <p:sp>
        <p:nvSpPr>
          <p:cNvPr id="2" name="TextBox 1">
            <a:extLst>
              <a:ext uri="{FF2B5EF4-FFF2-40B4-BE49-F238E27FC236}">
                <a16:creationId xmlns:a16="http://schemas.microsoft.com/office/drawing/2014/main" id="{488B4ECC-45A5-A09B-6E1D-DDEFFEABEAB1}"/>
              </a:ext>
            </a:extLst>
          </p:cNvPr>
          <p:cNvSpPr txBox="1"/>
          <p:nvPr/>
        </p:nvSpPr>
        <p:spPr>
          <a:xfrm>
            <a:off x="446646" y="1760083"/>
            <a:ext cx="3260060" cy="400110"/>
          </a:xfrm>
          <a:prstGeom prst="rect">
            <a:avLst/>
          </a:prstGeom>
          <a:noFill/>
        </p:spPr>
        <p:txBody>
          <a:bodyPr wrap="none" rtlCol="0">
            <a:spAutoFit/>
          </a:bodyPr>
          <a:lstStyle/>
          <a:p>
            <a:r>
              <a:rPr kumimoji="0" lang="en-US"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1)  Extreme Weather Events</a:t>
            </a:r>
            <a:endParaRPr lang="en-CA" dirty="0"/>
          </a:p>
        </p:txBody>
      </p:sp>
      <p:sp>
        <p:nvSpPr>
          <p:cNvPr id="3" name="TextBox 2">
            <a:extLst>
              <a:ext uri="{FF2B5EF4-FFF2-40B4-BE49-F238E27FC236}">
                <a16:creationId xmlns:a16="http://schemas.microsoft.com/office/drawing/2014/main" id="{ACA28FCC-C961-3A0D-4BA9-29B36436BD6B}"/>
              </a:ext>
            </a:extLst>
          </p:cNvPr>
          <p:cNvSpPr txBox="1"/>
          <p:nvPr/>
        </p:nvSpPr>
        <p:spPr>
          <a:xfrm>
            <a:off x="446646" y="3570778"/>
            <a:ext cx="4297971" cy="400110"/>
          </a:xfrm>
          <a:prstGeom prst="rect">
            <a:avLst/>
          </a:prstGeom>
          <a:noFill/>
        </p:spPr>
        <p:txBody>
          <a:bodyPr wrap="none" rtlCol="0">
            <a:spAutoFit/>
          </a:bodyPr>
          <a:lstStyle/>
          <a:p>
            <a:r>
              <a:rPr kumimoji="0" lang="en-US"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2)  Critical Changes to Earth Systems</a:t>
            </a:r>
            <a:endParaRPr lang="en-CA" dirty="0"/>
          </a:p>
        </p:txBody>
      </p:sp>
      <p:cxnSp>
        <p:nvCxnSpPr>
          <p:cNvPr id="12" name="Straight Arrow Connector 11">
            <a:extLst>
              <a:ext uri="{FF2B5EF4-FFF2-40B4-BE49-F238E27FC236}">
                <a16:creationId xmlns:a16="http://schemas.microsoft.com/office/drawing/2014/main" id="{9A715BA4-00D5-C5DD-0E08-28E80B3CF5AE}"/>
              </a:ext>
            </a:extLst>
          </p:cNvPr>
          <p:cNvCxnSpPr>
            <a:cxnSpLocks/>
          </p:cNvCxnSpPr>
          <p:nvPr/>
        </p:nvCxnSpPr>
        <p:spPr>
          <a:xfrm>
            <a:off x="10840278" y="3970888"/>
            <a:ext cx="639418"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4125A2E-7A32-92AB-F8B9-9668D5D47585}"/>
              </a:ext>
            </a:extLst>
          </p:cNvPr>
          <p:cNvSpPr txBox="1"/>
          <p:nvPr/>
        </p:nvSpPr>
        <p:spPr>
          <a:xfrm>
            <a:off x="446646" y="5605696"/>
            <a:ext cx="2411238" cy="400110"/>
          </a:xfrm>
          <a:prstGeom prst="rect">
            <a:avLst/>
          </a:prstGeom>
          <a:noFill/>
        </p:spPr>
        <p:txBody>
          <a:bodyPr wrap="none" rtlCol="0">
            <a:spAutoFit/>
          </a:bodyPr>
          <a:lstStyle/>
          <a:p>
            <a:r>
              <a:rPr kumimoji="0" lang="en-US"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3)  Biodiversity Loss</a:t>
            </a:r>
            <a:endParaRPr lang="en-CA" dirty="0"/>
          </a:p>
        </p:txBody>
      </p:sp>
      <p:sp>
        <p:nvSpPr>
          <p:cNvPr id="11" name="TextBox 10">
            <a:extLst>
              <a:ext uri="{FF2B5EF4-FFF2-40B4-BE49-F238E27FC236}">
                <a16:creationId xmlns:a16="http://schemas.microsoft.com/office/drawing/2014/main" id="{8779B714-27A2-75BE-1DBA-80BBA8318C3C}"/>
              </a:ext>
            </a:extLst>
          </p:cNvPr>
          <p:cNvSpPr txBox="1"/>
          <p:nvPr/>
        </p:nvSpPr>
        <p:spPr>
          <a:xfrm>
            <a:off x="7960828" y="3907006"/>
            <a:ext cx="1954618" cy="307777"/>
          </a:xfrm>
          <a:prstGeom prst="rect">
            <a:avLst/>
          </a:prstGeom>
          <a:noFill/>
        </p:spPr>
        <p:txBody>
          <a:bodyPr wrap="square" rtlCol="0">
            <a:spAutoFit/>
          </a:bodyPr>
          <a:lstStyle/>
          <a:p>
            <a:r>
              <a:rPr lang="en-CA" sz="1400" dirty="0">
                <a:solidFill>
                  <a:srgbClr val="800080"/>
                </a:solidFill>
              </a:rPr>
              <a:t>Metastable Equilibrium </a:t>
            </a:r>
          </a:p>
        </p:txBody>
      </p:sp>
      <p:cxnSp>
        <p:nvCxnSpPr>
          <p:cNvPr id="23" name="Straight Arrow Connector 22">
            <a:extLst>
              <a:ext uri="{FF2B5EF4-FFF2-40B4-BE49-F238E27FC236}">
                <a16:creationId xmlns:a16="http://schemas.microsoft.com/office/drawing/2014/main" id="{6AE742BB-D29F-3F40-6E00-E24563F6FE93}"/>
              </a:ext>
            </a:extLst>
          </p:cNvPr>
          <p:cNvCxnSpPr/>
          <p:nvPr/>
        </p:nvCxnSpPr>
        <p:spPr>
          <a:xfrm>
            <a:off x="6739003" y="3163203"/>
            <a:ext cx="950635" cy="0"/>
          </a:xfrm>
          <a:prstGeom prst="straightConnector1">
            <a:avLst/>
          </a:prstGeom>
          <a:ln w="19050">
            <a:solidFill>
              <a:srgbClr val="0000CC"/>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F9B5E67-CE66-6DB9-992B-DEAF2734D8F9}"/>
              </a:ext>
            </a:extLst>
          </p:cNvPr>
          <p:cNvCxnSpPr>
            <a:cxnSpLocks/>
          </p:cNvCxnSpPr>
          <p:nvPr/>
        </p:nvCxnSpPr>
        <p:spPr>
          <a:xfrm>
            <a:off x="6905090" y="4584055"/>
            <a:ext cx="833724" cy="0"/>
          </a:xfrm>
          <a:prstGeom prst="straightConnector1">
            <a:avLst/>
          </a:prstGeom>
          <a:ln w="19050">
            <a:solidFill>
              <a:srgbClr val="0000CC"/>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F36EBB57-A7F4-E9FD-0BEC-8CDF3FE7F7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0880" y="3755227"/>
            <a:ext cx="4155832" cy="2450398"/>
          </a:xfrm>
          <a:prstGeom prst="rect">
            <a:avLst/>
          </a:prstGeom>
        </p:spPr>
      </p:pic>
      <p:pic>
        <p:nvPicPr>
          <p:cNvPr id="20" name="Picture 19">
            <a:extLst>
              <a:ext uri="{FF2B5EF4-FFF2-40B4-BE49-F238E27FC236}">
                <a16:creationId xmlns:a16="http://schemas.microsoft.com/office/drawing/2014/main" id="{746F2C1E-F80C-4AFC-C6C9-B013DAE153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2139" y="3715267"/>
            <a:ext cx="4070415" cy="3041698"/>
          </a:xfrm>
          <a:prstGeom prst="rect">
            <a:avLst/>
          </a:prstGeom>
        </p:spPr>
      </p:pic>
      <p:sp>
        <p:nvSpPr>
          <p:cNvPr id="21" name="TextBox 20">
            <a:extLst>
              <a:ext uri="{FF2B5EF4-FFF2-40B4-BE49-F238E27FC236}">
                <a16:creationId xmlns:a16="http://schemas.microsoft.com/office/drawing/2014/main" id="{C77E2E5B-AF4D-DB31-2DDB-C2D5B7E6D1D1}"/>
              </a:ext>
            </a:extLst>
          </p:cNvPr>
          <p:cNvSpPr txBox="1"/>
          <p:nvPr/>
        </p:nvSpPr>
        <p:spPr>
          <a:xfrm>
            <a:off x="8341861" y="4084708"/>
            <a:ext cx="2272482" cy="584775"/>
          </a:xfrm>
          <a:prstGeom prst="rect">
            <a:avLst/>
          </a:prstGeom>
          <a:noFill/>
        </p:spPr>
        <p:txBody>
          <a:bodyPr wrap="none" rtlCol="0">
            <a:spAutoFit/>
          </a:bodyPr>
          <a:lstStyle/>
          <a:p>
            <a:r>
              <a:rPr lang="en-CA" sz="1600" dirty="0">
                <a:solidFill>
                  <a:srgbClr val="C00000"/>
                </a:solidFill>
              </a:rPr>
              <a:t>Nov 1, 2024 – 424.1 ppm</a:t>
            </a:r>
          </a:p>
          <a:p>
            <a:r>
              <a:rPr lang="en-CA" sz="1600" dirty="0">
                <a:solidFill>
                  <a:srgbClr val="C00000"/>
                </a:solidFill>
              </a:rPr>
              <a:t>Nov 1, 2023 – 418.8 ppm</a:t>
            </a:r>
          </a:p>
        </p:txBody>
      </p:sp>
      <p:sp>
        <p:nvSpPr>
          <p:cNvPr id="5" name="TextBox 4">
            <a:extLst>
              <a:ext uri="{FF2B5EF4-FFF2-40B4-BE49-F238E27FC236}">
                <a16:creationId xmlns:a16="http://schemas.microsoft.com/office/drawing/2014/main" id="{1CDC9205-9301-9515-2CAC-818BF0FE6377}"/>
              </a:ext>
            </a:extLst>
          </p:cNvPr>
          <p:cNvSpPr txBox="1"/>
          <p:nvPr/>
        </p:nvSpPr>
        <p:spPr>
          <a:xfrm>
            <a:off x="7917847" y="3354753"/>
            <a:ext cx="1678437" cy="307777"/>
          </a:xfrm>
          <a:prstGeom prst="rect">
            <a:avLst/>
          </a:prstGeom>
          <a:noFill/>
        </p:spPr>
        <p:txBody>
          <a:bodyPr wrap="square" rtlCol="0">
            <a:spAutoFit/>
          </a:bodyPr>
          <a:lstStyle/>
          <a:p>
            <a:r>
              <a:rPr lang="en-CA" sz="1400" dirty="0">
                <a:solidFill>
                  <a:srgbClr val="800080"/>
                </a:solidFill>
              </a:rPr>
              <a:t>Dynamic Equilibrium </a:t>
            </a:r>
          </a:p>
        </p:txBody>
      </p:sp>
    </p:spTree>
    <p:extLst>
      <p:ext uri="{BB962C8B-B14F-4D97-AF65-F5344CB8AC3E}">
        <p14:creationId xmlns:p14="http://schemas.microsoft.com/office/powerpoint/2010/main" val="219615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0-#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2" presetClass="entr" presetSubtype="8"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0-#ppt_w/2"/>
                                          </p:val>
                                        </p:tav>
                                        <p:tav tm="100000">
                                          <p:val>
                                            <p:strVal val="#ppt_x"/>
                                          </p:val>
                                        </p:tav>
                                      </p:tavLst>
                                    </p:anim>
                                    <p:anim calcmode="lin" valueType="num">
                                      <p:cBhvr additive="base">
                                        <p:cTn id="43" dur="500" fill="hold"/>
                                        <p:tgtEl>
                                          <p:spTgt spid="23"/>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1000" fill="hold"/>
                                        <p:tgtEl>
                                          <p:spTgt spid="16"/>
                                        </p:tgtEl>
                                        <p:attrNameLst>
                                          <p:attrName>ppt_x</p:attrName>
                                        </p:attrNameLst>
                                      </p:cBhvr>
                                      <p:tavLst>
                                        <p:tav tm="0">
                                          <p:val>
                                            <p:strVal val="0-#ppt_w/2"/>
                                          </p:val>
                                        </p:tav>
                                        <p:tav tm="100000">
                                          <p:val>
                                            <p:strVal val="#ppt_x"/>
                                          </p:val>
                                        </p:tav>
                                      </p:tavLst>
                                    </p:anim>
                                    <p:anim calcmode="lin" valueType="num">
                                      <p:cBhvr additive="base">
                                        <p:cTn id="47" dur="1000" fill="hold"/>
                                        <p:tgtEl>
                                          <p:spTgt spid="16"/>
                                        </p:tgtEl>
                                        <p:attrNameLst>
                                          <p:attrName>ppt_y</p:attrName>
                                        </p:attrNameLst>
                                      </p:cBhvr>
                                      <p:tavLst>
                                        <p:tav tm="0">
                                          <p:val>
                                            <p:strVal val="#ppt_y"/>
                                          </p:val>
                                        </p:tav>
                                        <p:tav tm="100000">
                                          <p:val>
                                            <p:strVal val="#ppt_y"/>
                                          </p:val>
                                        </p:tav>
                                      </p:tavLst>
                                    </p:anim>
                                  </p:childTnLst>
                                </p:cTn>
                              </p:par>
                              <p:par>
                                <p:cTn id="48" presetID="14" presetClass="entr" presetSubtype="1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randombar(horizont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fltVal val="0"/>
                                          </p:val>
                                        </p:tav>
                                        <p:tav tm="100000">
                                          <p:val>
                                            <p:strVal val="#ppt_w"/>
                                          </p:val>
                                        </p:tav>
                                      </p:tavLst>
                                    </p:anim>
                                    <p:anim calcmode="lin" valueType="num">
                                      <p:cBhvr>
                                        <p:cTn id="61" dur="1000" fill="hold"/>
                                        <p:tgtEl>
                                          <p:spTgt spid="17"/>
                                        </p:tgtEl>
                                        <p:attrNameLst>
                                          <p:attrName>ppt_h</p:attrName>
                                        </p:attrNameLst>
                                      </p:cBhvr>
                                      <p:tavLst>
                                        <p:tav tm="0">
                                          <p:val>
                                            <p:fltVal val="0"/>
                                          </p:val>
                                        </p:tav>
                                        <p:tav tm="100000">
                                          <p:val>
                                            <p:strVal val="#ppt_h"/>
                                          </p:val>
                                        </p:tav>
                                      </p:tavLst>
                                    </p:anim>
                                    <p:animEffect transition="in" filter="fade">
                                      <p:cBhvr>
                                        <p:cTn id="62" dur="1000"/>
                                        <p:tgtEl>
                                          <p:spTgt spid="17"/>
                                        </p:tgtEl>
                                      </p:cBhvr>
                                    </p:animEffect>
                                  </p:childTnLst>
                                </p:cTn>
                              </p:par>
                              <p:par>
                                <p:cTn id="63" presetID="53" presetClass="entr" presetSubtype="16" fill="hold" grpId="1"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1000" fill="hold"/>
                                        <p:tgtEl>
                                          <p:spTgt spid="18"/>
                                        </p:tgtEl>
                                        <p:attrNameLst>
                                          <p:attrName>ppt_w</p:attrName>
                                        </p:attrNameLst>
                                      </p:cBhvr>
                                      <p:tavLst>
                                        <p:tav tm="0">
                                          <p:val>
                                            <p:fltVal val="0"/>
                                          </p:val>
                                        </p:tav>
                                        <p:tav tm="100000">
                                          <p:val>
                                            <p:strVal val="#ppt_w"/>
                                          </p:val>
                                        </p:tav>
                                      </p:tavLst>
                                    </p:anim>
                                    <p:anim calcmode="lin" valueType="num">
                                      <p:cBhvr>
                                        <p:cTn id="66" dur="1000" fill="hold"/>
                                        <p:tgtEl>
                                          <p:spTgt spid="18"/>
                                        </p:tgtEl>
                                        <p:attrNameLst>
                                          <p:attrName>ppt_h</p:attrName>
                                        </p:attrNameLst>
                                      </p:cBhvr>
                                      <p:tavLst>
                                        <p:tav tm="0">
                                          <p:val>
                                            <p:fltVal val="0"/>
                                          </p:val>
                                        </p:tav>
                                        <p:tav tm="100000">
                                          <p:val>
                                            <p:strVal val="#ppt_h"/>
                                          </p:val>
                                        </p:tav>
                                      </p:tavLst>
                                    </p:anim>
                                    <p:animEffect transition="in" filter="fade">
                                      <p:cBhvr>
                                        <p:cTn id="67" dur="1000"/>
                                        <p:tgtEl>
                                          <p:spTgt spid="18"/>
                                        </p:tgtEl>
                                      </p:cBhvr>
                                    </p:animEffect>
                                  </p:childTnLst>
                                </p:cTn>
                              </p:par>
                              <p:par>
                                <p:cTn id="68" presetID="2" presetClass="entr" presetSubtype="8"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fill="hold"/>
                                        <p:tgtEl>
                                          <p:spTgt spid="26"/>
                                        </p:tgtEl>
                                        <p:attrNameLst>
                                          <p:attrName>ppt_x</p:attrName>
                                        </p:attrNameLst>
                                      </p:cBhvr>
                                      <p:tavLst>
                                        <p:tav tm="0">
                                          <p:val>
                                            <p:strVal val="0-#ppt_w/2"/>
                                          </p:val>
                                        </p:tav>
                                        <p:tav tm="100000">
                                          <p:val>
                                            <p:strVal val="#ppt_x"/>
                                          </p:val>
                                        </p:tav>
                                      </p:tavLst>
                                    </p:anim>
                                    <p:anim calcmode="lin" valueType="num">
                                      <p:cBhvr additive="base">
                                        <p:cTn id="71" dur="500" fill="hold"/>
                                        <p:tgtEl>
                                          <p:spTgt spid="26"/>
                                        </p:tgtEl>
                                        <p:attrNameLst>
                                          <p:attrName>ppt_y</p:attrName>
                                        </p:attrNameLst>
                                      </p:cBhvr>
                                      <p:tavLst>
                                        <p:tav tm="0">
                                          <p:val>
                                            <p:strVal val="#ppt_y"/>
                                          </p:val>
                                        </p:tav>
                                        <p:tav tm="100000">
                                          <p:val>
                                            <p:strVal val="#ppt_y"/>
                                          </p:val>
                                        </p:tav>
                                      </p:tavLst>
                                    </p:anim>
                                  </p:childTnLst>
                                </p:cTn>
                              </p:par>
                              <p:par>
                                <p:cTn id="72" presetID="2" presetClass="entr" presetSubtype="12"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0-#ppt_w/2"/>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par>
                                <p:cTn id="81" presetID="14" presetClass="entr" presetSubtype="10"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randombar(horizontal)">
                                      <p:cBhvr>
                                        <p:cTn id="83" dur="500"/>
                                        <p:tgtEl>
                                          <p:spTgt spid="11"/>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1000"/>
                                        <p:tgtEl>
                                          <p:spTgt spid="6"/>
                                        </p:tgtEl>
                                      </p:cBhvr>
                                    </p:animEffect>
                                    <p:anim calcmode="lin" valueType="num">
                                      <p:cBhvr>
                                        <p:cTn id="89" dur="1000" fill="hold"/>
                                        <p:tgtEl>
                                          <p:spTgt spid="6"/>
                                        </p:tgtEl>
                                        <p:attrNameLst>
                                          <p:attrName>ppt_x</p:attrName>
                                        </p:attrNameLst>
                                      </p:cBhvr>
                                      <p:tavLst>
                                        <p:tav tm="0">
                                          <p:val>
                                            <p:strVal val="#ppt_x"/>
                                          </p:val>
                                        </p:tav>
                                        <p:tav tm="100000">
                                          <p:val>
                                            <p:strVal val="#ppt_x"/>
                                          </p:val>
                                        </p:tav>
                                      </p:tavLst>
                                    </p:anim>
                                    <p:anim calcmode="lin" valueType="num">
                                      <p:cBhvr>
                                        <p:cTn id="9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Effect transition="in" filter="fade">
                                      <p:cBhvr>
                                        <p:cTn id="97" dur="500"/>
                                        <p:tgtEl>
                                          <p:spTgt spid="2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8" grpId="0"/>
      <p:bldP spid="18" grpId="1"/>
      <p:bldP spid="24" grpId="0"/>
      <p:bldP spid="2" grpId="0"/>
      <p:bldP spid="3" grpId="0"/>
      <p:bldP spid="31" grpId="0"/>
      <p:bldP spid="11" grpId="0"/>
      <p:bldP spid="2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AF4524-D848-AFA0-4A2D-29A333AB1824}"/>
              </a:ext>
            </a:extLst>
          </p:cNvPr>
          <p:cNvSpPr>
            <a:spLocks noGrp="1"/>
          </p:cNvSpPr>
          <p:nvPr>
            <p:ph type="sldNum" sz="quarter" idx="12"/>
          </p:nvPr>
        </p:nvSpPr>
        <p:spPr/>
        <p:txBody>
          <a:bodyPr/>
          <a:lstStyle/>
          <a:p>
            <a:fld id="{1439B881-FF71-453B-BF67-DEFD3B67D9A8}" type="slidenum">
              <a:rPr lang="en-CA" smtClean="0"/>
              <a:t>8</a:t>
            </a:fld>
            <a:endParaRPr lang="en-CA"/>
          </a:p>
        </p:txBody>
      </p:sp>
      <p:sp>
        <p:nvSpPr>
          <p:cNvPr id="11" name="TextBox 10">
            <a:extLst>
              <a:ext uri="{FF2B5EF4-FFF2-40B4-BE49-F238E27FC236}">
                <a16:creationId xmlns:a16="http://schemas.microsoft.com/office/drawing/2014/main" id="{E2CBF4AF-6EC3-9F69-012E-93641C9D44E5}"/>
              </a:ext>
            </a:extLst>
          </p:cNvPr>
          <p:cNvSpPr txBox="1"/>
          <p:nvPr/>
        </p:nvSpPr>
        <p:spPr>
          <a:xfrm>
            <a:off x="149224" y="539742"/>
            <a:ext cx="6977133" cy="954107"/>
          </a:xfrm>
          <a:prstGeom prst="rect">
            <a:avLst/>
          </a:prstGeom>
          <a:noFill/>
        </p:spPr>
        <p:txBody>
          <a:bodyPr wrap="square" rtlCol="0">
            <a:spAutoFit/>
          </a:bodyPr>
          <a:lstStyle/>
          <a:p>
            <a:pPr>
              <a:defRPr/>
            </a:pPr>
            <a:r>
              <a:rPr lang="en-US" sz="2000" b="1" dirty="0">
                <a:solidFill>
                  <a:srgbClr val="000099"/>
                </a:solidFill>
                <a:latin typeface="Times New Roman" panose="02020603050405020304" pitchFamily="18" charset="0"/>
                <a:cs typeface="Times New Roman" panose="02020603050405020304" pitchFamily="18" charset="0"/>
              </a:rPr>
              <a:t>3)  Biodiversity Loss </a:t>
            </a:r>
            <a:r>
              <a:rPr kumimoji="0" lang="en-US" sz="20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Biodiversity is declining rapidly, with almost a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 decline in populations of mammals, birds, </a:t>
            </a: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Times New Roman" panose="02020603050405020304" pitchFamily="18" charset="0"/>
                <a:cs typeface="Times New Roman" panose="02020603050405020304" pitchFamily="18" charset="0"/>
              </a:rPr>
              <a:t>                                          </a:t>
            </a:r>
            <a:r>
              <a:rPr kumimoji="0" lang="en-US"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fish, reptiles, and amphibians since 1970.</a:t>
            </a:r>
            <a:endParaRPr kumimoji="0" lang="en-CA"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9" name="Picture 28">
            <a:extLst>
              <a:ext uri="{FF2B5EF4-FFF2-40B4-BE49-F238E27FC236}">
                <a16:creationId xmlns:a16="http://schemas.microsoft.com/office/drawing/2014/main" id="{353ACFD4-96C1-C9C1-A37E-595906C26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882" y="1766054"/>
            <a:ext cx="5476568" cy="3877086"/>
          </a:xfrm>
          <a:prstGeom prst="rect">
            <a:avLst/>
          </a:prstGeom>
        </p:spPr>
      </p:pic>
      <p:sp>
        <p:nvSpPr>
          <p:cNvPr id="30" name="TextBox 29">
            <a:extLst>
              <a:ext uri="{FF2B5EF4-FFF2-40B4-BE49-F238E27FC236}">
                <a16:creationId xmlns:a16="http://schemas.microsoft.com/office/drawing/2014/main" id="{35C88A86-3D4C-A33B-B277-860DA42FF429}"/>
              </a:ext>
            </a:extLst>
          </p:cNvPr>
          <p:cNvSpPr txBox="1"/>
          <p:nvPr/>
        </p:nvSpPr>
        <p:spPr>
          <a:xfrm>
            <a:off x="779322" y="1912949"/>
            <a:ext cx="3606499" cy="369332"/>
          </a:xfrm>
          <a:prstGeom prst="rect">
            <a:avLst/>
          </a:prstGeom>
          <a:noFill/>
        </p:spPr>
        <p:txBody>
          <a:bodyPr wrap="square" rtlCol="0">
            <a:spAutoFit/>
          </a:bodyPr>
          <a:lstStyle/>
          <a:p>
            <a:r>
              <a:rPr lang="en-CA" dirty="0">
                <a:solidFill>
                  <a:schemeClr val="bg1"/>
                </a:solidFill>
                <a:latin typeface="Times New Roman" panose="02020603050405020304" pitchFamily="18" charset="0"/>
                <a:cs typeface="Times New Roman" panose="02020603050405020304" pitchFamily="18" charset="0"/>
              </a:rPr>
              <a:t>. . . during 2021 Heat Dome over BC</a:t>
            </a:r>
          </a:p>
        </p:txBody>
      </p:sp>
      <p:sp>
        <p:nvSpPr>
          <p:cNvPr id="2" name="TextBox 1">
            <a:extLst>
              <a:ext uri="{FF2B5EF4-FFF2-40B4-BE49-F238E27FC236}">
                <a16:creationId xmlns:a16="http://schemas.microsoft.com/office/drawing/2014/main" id="{102366BE-9A0E-3487-FF00-ECC73F679FC1}"/>
              </a:ext>
            </a:extLst>
          </p:cNvPr>
          <p:cNvSpPr txBox="1"/>
          <p:nvPr/>
        </p:nvSpPr>
        <p:spPr>
          <a:xfrm>
            <a:off x="2835638" y="5273808"/>
            <a:ext cx="3529812" cy="369332"/>
          </a:xfrm>
          <a:prstGeom prst="rect">
            <a:avLst/>
          </a:prstGeom>
          <a:solidFill>
            <a:schemeClr val="bg1"/>
          </a:solidFill>
        </p:spPr>
        <p:txBody>
          <a:bodyPr wrap="none" rtlCol="0">
            <a:spAutoFit/>
          </a:bodyPr>
          <a:lstStyle/>
          <a:p>
            <a:r>
              <a:rPr lang="en-CA" b="1" dirty="0">
                <a:latin typeface="Times New Roman" panose="02020603050405020304" pitchFamily="18" charset="0"/>
                <a:cs typeface="Times New Roman" panose="02020603050405020304" pitchFamily="18" charset="0"/>
              </a:rPr>
              <a:t>in </a:t>
            </a:r>
            <a:r>
              <a:rPr lang="en-CA" b="1" dirty="0" err="1">
                <a:latin typeface="Times New Roman" panose="02020603050405020304" pitchFamily="18" charset="0"/>
                <a:cs typeface="Times New Roman" panose="02020603050405020304" pitchFamily="18" charset="0"/>
              </a:rPr>
              <a:t>Neekas</a:t>
            </a:r>
            <a:r>
              <a:rPr lang="en-CA" b="1" dirty="0">
                <a:latin typeface="Times New Roman" panose="02020603050405020304" pitchFamily="18" charset="0"/>
                <a:cs typeface="Times New Roman" panose="02020603050405020304" pitchFamily="18" charset="0"/>
              </a:rPr>
              <a:t> River, central BC coast.</a:t>
            </a:r>
          </a:p>
        </p:txBody>
      </p:sp>
      <p:pic>
        <p:nvPicPr>
          <p:cNvPr id="3" name="Picture 2">
            <a:extLst>
              <a:ext uri="{FF2B5EF4-FFF2-40B4-BE49-F238E27FC236}">
                <a16:creationId xmlns:a16="http://schemas.microsoft.com/office/drawing/2014/main" id="{EF985313-DDC6-078E-330B-EBE94EF27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375" y="807693"/>
            <a:ext cx="4162955" cy="5143420"/>
          </a:xfrm>
          <a:prstGeom prst="rect">
            <a:avLst/>
          </a:prstGeom>
        </p:spPr>
      </p:pic>
      <p:sp>
        <p:nvSpPr>
          <p:cNvPr id="6" name="TextBox 5">
            <a:extLst>
              <a:ext uri="{FF2B5EF4-FFF2-40B4-BE49-F238E27FC236}">
                <a16:creationId xmlns:a16="http://schemas.microsoft.com/office/drawing/2014/main" id="{2D453F78-02AB-0E4E-EB77-1570A4FFCA39}"/>
              </a:ext>
            </a:extLst>
          </p:cNvPr>
          <p:cNvSpPr txBox="1"/>
          <p:nvPr/>
        </p:nvSpPr>
        <p:spPr>
          <a:xfrm>
            <a:off x="6835114" y="5956240"/>
            <a:ext cx="5245475" cy="400110"/>
          </a:xfrm>
          <a:prstGeom prst="rect">
            <a:avLst/>
          </a:prstGeom>
          <a:noFill/>
        </p:spPr>
        <p:txBody>
          <a:bodyPr wrap="none" rtlCol="0">
            <a:spAutoFit/>
          </a:bodyPr>
          <a:lstStyle/>
          <a:p>
            <a:r>
              <a:rPr lang="en-US" sz="2000" i="1" dirty="0">
                <a:latin typeface="Times New Roman" panose="02020603050405020304" pitchFamily="18" charset="0"/>
                <a:cs typeface="Times New Roman" panose="02020603050405020304" pitchFamily="18" charset="0"/>
              </a:rPr>
              <a:t>Because idiot, we’re at the top of the food chain!</a:t>
            </a:r>
          </a:p>
        </p:txBody>
      </p:sp>
    </p:spTree>
    <p:extLst>
      <p:ext uri="{BB962C8B-B14F-4D97-AF65-F5344CB8AC3E}">
        <p14:creationId xmlns:p14="http://schemas.microsoft.com/office/powerpoint/2010/main" val="38635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CD59D5-C269-8103-0FF4-84FB4806E4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9B881-FF71-453B-BF67-DEFD3B67D9A8}" type="slidenum">
              <a:rPr kumimoji="0" lang="en-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EFF7FF3-08B1-F625-2F77-DDCB558B1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965" y="282815"/>
            <a:ext cx="5486400" cy="5596128"/>
          </a:xfrm>
          <a:prstGeom prst="rect">
            <a:avLst/>
          </a:prstGeom>
        </p:spPr>
      </p:pic>
      <p:sp>
        <p:nvSpPr>
          <p:cNvPr id="5" name="TextBox 4">
            <a:extLst>
              <a:ext uri="{FF2B5EF4-FFF2-40B4-BE49-F238E27FC236}">
                <a16:creationId xmlns:a16="http://schemas.microsoft.com/office/drawing/2014/main" id="{1F49E0E0-8391-6114-6785-A55EF80C08DA}"/>
              </a:ext>
            </a:extLst>
          </p:cNvPr>
          <p:cNvSpPr txBox="1"/>
          <p:nvPr/>
        </p:nvSpPr>
        <p:spPr>
          <a:xfrm>
            <a:off x="777215" y="2044005"/>
            <a:ext cx="2669321" cy="1384995"/>
          </a:xfrm>
          <a:prstGeom prst="rect">
            <a:avLst/>
          </a:prstGeom>
          <a:noFill/>
        </p:spPr>
        <p:txBody>
          <a:bodyPr wrap="none" rtlCol="0">
            <a:spAutoFit/>
          </a:bodyPr>
          <a:lstStyle/>
          <a:p>
            <a:pPr algn="ctr"/>
            <a:r>
              <a:rPr lang="en-CA" sz="2800" b="1" dirty="0">
                <a:solidFill>
                  <a:srgbClr val="800080"/>
                </a:solidFill>
                <a:latin typeface="Times New Roman" panose="02020603050405020304" pitchFamily="18" charset="0"/>
                <a:cs typeface="Times New Roman" panose="02020603050405020304" pitchFamily="18" charset="0"/>
              </a:rPr>
              <a:t>Health Impacts</a:t>
            </a:r>
          </a:p>
          <a:p>
            <a:pPr algn="ctr"/>
            <a:r>
              <a:rPr lang="en-CA" sz="2800" b="1" dirty="0">
                <a:solidFill>
                  <a:srgbClr val="800080"/>
                </a:solidFill>
                <a:latin typeface="Times New Roman" panose="02020603050405020304" pitchFamily="18" charset="0"/>
                <a:cs typeface="Times New Roman" panose="02020603050405020304" pitchFamily="18" charset="0"/>
              </a:rPr>
              <a:t>of</a:t>
            </a:r>
          </a:p>
          <a:p>
            <a:pPr algn="ctr"/>
            <a:r>
              <a:rPr lang="en-CA" sz="2800" b="1" dirty="0">
                <a:solidFill>
                  <a:srgbClr val="800080"/>
                </a:solidFill>
                <a:latin typeface="Times New Roman" panose="02020603050405020304" pitchFamily="18" charset="0"/>
                <a:cs typeface="Times New Roman" panose="02020603050405020304" pitchFamily="18" charset="0"/>
              </a:rPr>
              <a:t>Climate Change</a:t>
            </a:r>
          </a:p>
        </p:txBody>
      </p:sp>
      <p:sp>
        <p:nvSpPr>
          <p:cNvPr id="6" name="TextBox 5">
            <a:extLst>
              <a:ext uri="{FF2B5EF4-FFF2-40B4-BE49-F238E27FC236}">
                <a16:creationId xmlns:a16="http://schemas.microsoft.com/office/drawing/2014/main" id="{75EAFA8D-DBC7-FF23-861B-A413DAA14F4B}"/>
              </a:ext>
            </a:extLst>
          </p:cNvPr>
          <p:cNvSpPr txBox="1"/>
          <p:nvPr/>
        </p:nvSpPr>
        <p:spPr>
          <a:xfrm>
            <a:off x="2550021" y="5896035"/>
            <a:ext cx="9143016" cy="400110"/>
          </a:xfrm>
          <a:prstGeom prst="rect">
            <a:avLst/>
          </a:prstGeom>
          <a:noFill/>
        </p:spPr>
        <p:txBody>
          <a:bodyPr wrap="none" rtlCol="0">
            <a:spAutoFit/>
          </a:bodyPr>
          <a:lstStyle/>
          <a:p>
            <a:r>
              <a:rPr lang="en-CA" sz="2000" b="1" dirty="0">
                <a:solidFill>
                  <a:srgbClr val="0000FF"/>
                </a:solidFill>
                <a:latin typeface="Times New Roman" panose="02020603050405020304" pitchFamily="18" charset="0"/>
                <a:cs typeface="Times New Roman" panose="02020603050405020304" pitchFamily="18" charset="0"/>
              </a:rPr>
              <a:t>* Wildfires</a:t>
            </a:r>
            <a:r>
              <a:rPr lang="en-CA" sz="2000" dirty="0">
                <a:solidFill>
                  <a:srgbClr val="000099"/>
                </a:solidFill>
                <a:latin typeface="Times New Roman" panose="02020603050405020304" pitchFamily="18" charset="0"/>
                <a:cs typeface="Times New Roman" panose="02020603050405020304" pitchFamily="18" charset="0"/>
              </a:rPr>
              <a:t> </a:t>
            </a:r>
            <a:r>
              <a:rPr lang="en-CA" sz="2000" dirty="0">
                <a:latin typeface="Times New Roman" panose="02020603050405020304" pitchFamily="18" charset="0"/>
                <a:cs typeface="Times New Roman" panose="02020603050405020304" pitchFamily="18" charset="0"/>
              </a:rPr>
              <a:t>– which also release ‘</a:t>
            </a:r>
            <a:r>
              <a:rPr lang="en-CA" sz="2000" u="sng" dirty="0">
                <a:latin typeface="Times New Roman" panose="02020603050405020304" pitchFamily="18" charset="0"/>
                <a:cs typeface="Times New Roman" panose="02020603050405020304" pitchFamily="18" charset="0"/>
              </a:rPr>
              <a:t>arsenic</a:t>
            </a:r>
            <a:r>
              <a:rPr lang="en-CA" sz="2000" dirty="0">
                <a:latin typeface="Times New Roman" panose="02020603050405020304" pitchFamily="18" charset="0"/>
                <a:cs typeface="Times New Roman" panose="02020603050405020304" pitchFamily="18" charset="0"/>
              </a:rPr>
              <a:t>’ into air and water; also tiny particles, </a:t>
            </a:r>
            <a:r>
              <a:rPr lang="en-CA" sz="2000" u="sng" dirty="0">
                <a:latin typeface="Times New Roman" panose="02020603050405020304" pitchFamily="18" charset="0"/>
                <a:cs typeface="Times New Roman" panose="02020603050405020304" pitchFamily="18" charset="0"/>
              </a:rPr>
              <a:t>PM2.5</a:t>
            </a:r>
            <a:r>
              <a:rPr lang="en-CA" sz="20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47D234A4-3FDD-5D50-10EE-5F72B818BF7B}"/>
              </a:ext>
            </a:extLst>
          </p:cNvPr>
          <p:cNvSpPr txBox="1"/>
          <p:nvPr/>
        </p:nvSpPr>
        <p:spPr>
          <a:xfrm>
            <a:off x="628662" y="3753661"/>
            <a:ext cx="3842719" cy="1015663"/>
          </a:xfrm>
          <a:prstGeom prst="rect">
            <a:avLst/>
          </a:prstGeom>
          <a:noFill/>
        </p:spPr>
        <p:txBody>
          <a:bodyPr wrap="none" rtlCol="0">
            <a:spAutoFit/>
          </a:bodyPr>
          <a:lstStyle/>
          <a:p>
            <a:r>
              <a:rPr lang="en-CA" sz="2000" i="1" dirty="0">
                <a:solidFill>
                  <a:srgbClr val="000099"/>
                </a:solidFill>
                <a:latin typeface="Times New Roman" panose="02020603050405020304" pitchFamily="18" charset="0"/>
                <a:cs typeface="Times New Roman" panose="02020603050405020304" pitchFamily="18" charset="0"/>
              </a:rPr>
              <a:t>Various sources, including WHO</a:t>
            </a:r>
          </a:p>
          <a:p>
            <a:r>
              <a:rPr lang="en-CA" sz="2000" i="1" dirty="0">
                <a:solidFill>
                  <a:srgbClr val="000099"/>
                </a:solidFill>
                <a:latin typeface="Times New Roman" panose="02020603050405020304" pitchFamily="18" charset="0"/>
                <a:cs typeface="Times New Roman" panose="02020603050405020304" pitchFamily="18" charset="0"/>
              </a:rPr>
              <a:t>indicate &gt; 8 million people die</a:t>
            </a:r>
          </a:p>
          <a:p>
            <a:r>
              <a:rPr lang="en-CA" sz="2000" i="1" dirty="0">
                <a:solidFill>
                  <a:srgbClr val="000099"/>
                </a:solidFill>
                <a:latin typeface="Times New Roman" panose="02020603050405020304" pitchFamily="18" charset="0"/>
                <a:cs typeface="Times New Roman" panose="02020603050405020304" pitchFamily="18" charset="0"/>
              </a:rPr>
              <a:t>annually from fossil fuel pollutants.</a:t>
            </a:r>
          </a:p>
        </p:txBody>
      </p:sp>
      <p:sp>
        <p:nvSpPr>
          <p:cNvPr id="2" name="TextBox 1">
            <a:extLst>
              <a:ext uri="{FF2B5EF4-FFF2-40B4-BE49-F238E27FC236}">
                <a16:creationId xmlns:a16="http://schemas.microsoft.com/office/drawing/2014/main" id="{1B7F1E03-5815-B582-5FA0-6B8033D37912}"/>
              </a:ext>
            </a:extLst>
          </p:cNvPr>
          <p:cNvSpPr txBox="1"/>
          <p:nvPr/>
        </p:nvSpPr>
        <p:spPr>
          <a:xfrm>
            <a:off x="266542" y="519015"/>
            <a:ext cx="4188198" cy="1200329"/>
          </a:xfrm>
          <a:prstGeom prst="rect">
            <a:avLst/>
          </a:prstGeom>
          <a:noFill/>
        </p:spPr>
        <p:txBody>
          <a:bodyPr wrap="none" rtlCol="0">
            <a:spAutoFit/>
          </a:bodyPr>
          <a:lstStyle/>
          <a:p>
            <a:pPr algn="ctr"/>
            <a:r>
              <a:rPr lang="en-US" sz="2400" b="1" dirty="0">
                <a:solidFill>
                  <a:srgbClr val="0000FF"/>
                </a:solidFill>
                <a:latin typeface="Times New Roman" panose="02020603050405020304" pitchFamily="18" charset="0"/>
                <a:cs typeface="Times New Roman" panose="02020603050405020304" pitchFamily="18" charset="0"/>
              </a:rPr>
              <a:t>A 4th</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Major Climate Risk</a:t>
            </a:r>
          </a:p>
          <a:p>
            <a:pPr algn="ctr"/>
            <a:r>
              <a:rPr lang="en-US" sz="2400" b="1" dirty="0">
                <a:solidFill>
                  <a:srgbClr val="0000FF"/>
                </a:solidFill>
                <a:latin typeface="Times New Roman" panose="02020603050405020304" pitchFamily="18" charset="0"/>
                <a:cs typeface="Times New Roman" panose="02020603050405020304" pitchFamily="18" charset="0"/>
              </a:rPr>
              <a:t>that the Economic Forum  </a:t>
            </a:r>
          </a:p>
          <a:p>
            <a:pPr algn="ctr"/>
            <a:r>
              <a:rPr lang="en-US" sz="2400" b="1" dirty="0">
                <a:solidFill>
                  <a:srgbClr val="0000FF"/>
                </a:solidFill>
                <a:latin typeface="Times New Roman" panose="02020603050405020304" pitchFamily="18" charset="0"/>
                <a:cs typeface="Times New Roman" panose="02020603050405020304" pitchFamily="18" charset="0"/>
              </a:rPr>
              <a:t>DID NOT Specifically Identify</a:t>
            </a:r>
            <a:endParaRPr lang="en-CA" dirty="0"/>
          </a:p>
        </p:txBody>
      </p:sp>
      <p:sp>
        <p:nvSpPr>
          <p:cNvPr id="8" name="TextBox 7">
            <a:extLst>
              <a:ext uri="{FF2B5EF4-FFF2-40B4-BE49-F238E27FC236}">
                <a16:creationId xmlns:a16="http://schemas.microsoft.com/office/drawing/2014/main" id="{CB81FCEB-BF1D-7932-A6D8-BD73D1A28BA3}"/>
              </a:ext>
            </a:extLst>
          </p:cNvPr>
          <p:cNvSpPr txBox="1"/>
          <p:nvPr/>
        </p:nvSpPr>
        <p:spPr>
          <a:xfrm>
            <a:off x="9812923" y="4876625"/>
            <a:ext cx="338554" cy="461665"/>
          </a:xfrm>
          <a:prstGeom prst="rect">
            <a:avLst/>
          </a:prstGeom>
          <a:noFill/>
        </p:spPr>
        <p:txBody>
          <a:bodyPr wrap="none" rtlCol="0">
            <a:spAutoFit/>
          </a:bodyPr>
          <a:lstStyle/>
          <a:p>
            <a:r>
              <a:rPr lang="en-CA" sz="2400" dirty="0">
                <a:solidFill>
                  <a:srgbClr val="0000FF"/>
                </a:solidFill>
              </a:rPr>
              <a:t>*</a:t>
            </a:r>
          </a:p>
        </p:txBody>
      </p:sp>
    </p:spTree>
    <p:extLst>
      <p:ext uri="{BB962C8B-B14F-4D97-AF65-F5344CB8AC3E}">
        <p14:creationId xmlns:p14="http://schemas.microsoft.com/office/powerpoint/2010/main" val="261742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14702</TotalTime>
  <Words>3239</Words>
  <Application>Microsoft Office PowerPoint</Application>
  <PresentationFormat>Widescreen</PresentationFormat>
  <Paragraphs>363</Paragraphs>
  <Slides>22</Slides>
  <Notes>11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7" baseType="lpstr">
      <vt:lpstr>Aptos</vt:lpstr>
      <vt:lpstr>Aptos Display</vt:lpstr>
      <vt:lpstr>Arial</vt:lpstr>
      <vt:lpstr>Arial Rounded MT Bold</vt:lpstr>
      <vt:lpstr>BookmanITC Lt BT</vt:lpstr>
      <vt:lpstr>French Script MT</vt:lpstr>
      <vt:lpstr>Lucida Bright</vt:lpstr>
      <vt:lpstr>Lucida Calligraphy</vt:lpstr>
      <vt:lpstr>Lucida Handwriting</vt:lpstr>
      <vt:lpstr>Monotype Corsiva</vt:lpstr>
      <vt:lpstr>Palatino Linotype</vt:lpstr>
      <vt:lpstr>Script MT Bold</vt:lpstr>
      <vt:lpstr>Times New Roman</vt:lpstr>
      <vt:lpstr>Office Theme</vt:lpstr>
      <vt:lpstr>Photo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Strong</dc:creator>
  <cp:lastModifiedBy>Geoff Strong</cp:lastModifiedBy>
  <cp:revision>90</cp:revision>
  <cp:lastPrinted>2024-07-29T23:05:17Z</cp:lastPrinted>
  <dcterms:created xsi:type="dcterms:W3CDTF">2024-05-14T23:04:32Z</dcterms:created>
  <dcterms:modified xsi:type="dcterms:W3CDTF">2024-11-04T20:44:04Z</dcterms:modified>
</cp:coreProperties>
</file>